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8" r:id="rId3"/>
    <p:sldId id="259" r:id="rId4"/>
    <p:sldId id="260" r:id="rId5"/>
    <p:sldId id="261" r:id="rId6"/>
    <p:sldId id="262" r:id="rId7"/>
    <p:sldId id="268" r:id="rId8"/>
    <p:sldId id="269"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p:restoredTop sz="94687"/>
  </p:normalViewPr>
  <p:slideViewPr>
    <p:cSldViewPr snapToGrid="0" snapToObjects="1">
      <p:cViewPr varScale="1">
        <p:scale>
          <a:sx n="124" d="100"/>
          <a:sy n="124" d="100"/>
        </p:scale>
        <p:origin x="6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8915F-20C8-3949-9710-9B6FEBE9DB58}" type="datetimeFigureOut">
              <a:rPr lang="en-US" smtClean="0"/>
              <a:t>4/28/19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A01FE-2DFF-CD4F-ADAE-175B9BFCD9FD}" type="slidenum">
              <a:rPr lang="en-US" smtClean="0"/>
              <a:t>‹#›</a:t>
            </a:fld>
            <a:endParaRPr lang="en-US"/>
          </a:p>
        </p:txBody>
      </p:sp>
    </p:spTree>
    <p:extLst>
      <p:ext uri="{BB962C8B-B14F-4D97-AF65-F5344CB8AC3E}">
        <p14:creationId xmlns:p14="http://schemas.microsoft.com/office/powerpoint/2010/main" val="7756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endParaRPr lang="en-US" sz="1200" kern="1200" dirty="0">
              <a:solidFill>
                <a:schemeClr val="tx1"/>
              </a:solidFill>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6B49A8B0-0796-FA45-B93E-9DCE27D88DFB}" type="slidenum">
              <a:rPr lang="en-US" smtClean="0"/>
              <a:pPr>
                <a:defRPr/>
              </a:pPr>
              <a:t>2</a:t>
            </a:fld>
            <a:endParaRPr lang="en-US"/>
          </a:p>
        </p:txBody>
      </p:sp>
    </p:spTree>
    <p:extLst>
      <p:ext uri="{BB962C8B-B14F-4D97-AF65-F5344CB8AC3E}">
        <p14:creationId xmlns:p14="http://schemas.microsoft.com/office/powerpoint/2010/main" val="921200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3C010E31-6850-2948-8A13-31FE63FC729E}" type="slidenum">
              <a:rPr lang="en-US"/>
              <a:pPr>
                <a:defRPr/>
              </a:pPr>
              <a:t>11</a:t>
            </a:fld>
            <a:endParaRPr lang="en-US"/>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noChangeArrowheads="1"/>
          </p:cNvSpPr>
          <p:nvPr>
            <p:ph type="body" idx="1"/>
          </p:nvPr>
        </p:nvSpPr>
        <p:spPr/>
        <p:txBody>
          <a:bodyPr/>
          <a:lstStyle/>
          <a:p>
            <a:pPr eaLnBrk="1" hangingPunct="1">
              <a:defRPr/>
            </a:pPr>
            <a:r>
              <a:rPr lang="en-US" dirty="0">
                <a:cs typeface="+mn-cs"/>
              </a:rPr>
              <a:t>Section 1.7</a:t>
            </a:r>
          </a:p>
          <a:p>
            <a:pPr eaLnBrk="1" hangingPunct="1">
              <a:defRPr/>
            </a:pPr>
            <a:endParaRPr lang="en-US" dirty="0">
              <a:cs typeface="+mn-cs"/>
            </a:endParaRPr>
          </a:p>
          <a:p>
            <a:pPr eaLnBrk="1" hangingPunct="1">
              <a:defRPr/>
            </a:pPr>
            <a:r>
              <a:rPr lang="en-US" dirty="0">
                <a:cs typeface="+mn-cs"/>
              </a:rPr>
              <a:t>Organizations: the key here is that those responsible for security have the power to enforce security. Otherwise there is confusion, and the architects need not worry if the system is secure because they will not be blamed if someone gets in. This arises when system administrators, for example, are responsible for security, but only security officers can make the rules. Preventing this problem (power without responsibility, or vice versa) is tricky and requires capable management. What</a:t>
            </a:r>
            <a:r>
              <a:rPr lang="en-US" dirty="0">
                <a:latin typeface="Arial"/>
                <a:cs typeface="+mn-cs"/>
              </a:rPr>
              <a:t> is</a:t>
            </a:r>
            <a:r>
              <a:rPr lang="en-US" dirty="0">
                <a:cs typeface="+mn-cs"/>
              </a:rPr>
              <a:t> worse is that security is not a direct financial incentive for most companies because it does not bring in revenue. It merely prevents the loss of revenue obtained from other sources.</a:t>
            </a:r>
          </a:p>
          <a:p>
            <a:pPr eaLnBrk="1" hangingPunct="1">
              <a:defRPr/>
            </a:pPr>
            <a:endParaRPr lang="en-US" dirty="0">
              <a:cs typeface="+mn-cs"/>
            </a:endParaRPr>
          </a:p>
          <a:p>
            <a:pPr eaLnBrk="1" hangingPunct="1">
              <a:defRPr/>
            </a:pPr>
            <a:r>
              <a:rPr lang="en-US" dirty="0">
                <a:cs typeface="+mn-cs"/>
              </a:rPr>
              <a:t>People problems are by far the main source of security problems. Outsiders are attackers from outside the organization; insiders are people who have authorized access to the system and, possibly, are authorized to access data and resources, but use the data or resources in unauthorized ways. It is speculated that insiders account for 80-90% of all security problems, but the studies generally do not disclose their methodology in detail, so it is hard to know how accurate they are. (Worse, there are many slightly different definitions of the term </a:t>
            </a:r>
            <a:r>
              <a:rPr lang="en-US" altLang="ja-JP" dirty="0">
                <a:latin typeface="Arial"/>
                <a:cs typeface="+mn-cs"/>
              </a:rPr>
              <a:t>“insider,” </a:t>
            </a:r>
            <a:r>
              <a:rPr lang="en-US" dirty="0">
                <a:cs typeface="+mn-cs"/>
              </a:rPr>
              <a:t>causing the studies to measure slightly different things!) Social engineering, or lying, is quite effective, especially if the people gulled are inexperienced in security (possibly because they are new, or because they are tired).</a:t>
            </a:r>
          </a:p>
        </p:txBody>
      </p:sp>
    </p:spTree>
    <p:extLst>
      <p:ext uri="{BB962C8B-B14F-4D97-AF65-F5344CB8AC3E}">
        <p14:creationId xmlns:p14="http://schemas.microsoft.com/office/powerpoint/2010/main" val="1466193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C21D68FF-112B-3F45-838A-2B3CD461C07D}" type="slidenum">
              <a:rPr lang="en-US"/>
              <a:pPr>
                <a:defRPr/>
              </a:pPr>
              <a:t>12</a:t>
            </a:fld>
            <a:endParaRPr lang="en-US"/>
          </a:p>
        </p:txBody>
      </p:sp>
      <p:sp>
        <p:nvSpPr>
          <p:cNvPr id="337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3795" name="Rectangle 3"/>
          <p:cNvSpPr>
            <a:spLocks noGrp="1" noChangeArrowheads="1"/>
          </p:cNvSpPr>
          <p:nvPr>
            <p:ph type="body" idx="1"/>
          </p:nvPr>
        </p:nvSpPr>
        <p:spPr/>
        <p:txBody>
          <a:bodyPr/>
          <a:lstStyle/>
          <a:p>
            <a:pPr eaLnBrk="1" hangingPunct="1">
              <a:defRPr/>
            </a:pPr>
            <a:r>
              <a:rPr lang="en-US" dirty="0">
                <a:cs typeface="+mn-cs"/>
              </a:rPr>
              <a:t>Section 1.8; the picture is a rearrangement of Figure 1-1</a:t>
            </a:r>
          </a:p>
          <a:p>
            <a:pPr eaLnBrk="1" hangingPunct="1">
              <a:defRPr/>
            </a:pPr>
            <a:endParaRPr lang="en-US" dirty="0">
              <a:cs typeface="+mn-cs"/>
            </a:endParaRPr>
          </a:p>
          <a:p>
            <a:pPr eaLnBrk="1" hangingPunct="1">
              <a:defRPr/>
            </a:pPr>
            <a:r>
              <a:rPr lang="en-US" dirty="0">
                <a:cs typeface="+mn-cs"/>
              </a:rPr>
              <a:t>The point to this slide is that each step feeds into the earlier steps. In theory, each of these should only affect the one before it, and the one after it. In practice, each affects all the ones that come before it.</a:t>
            </a:r>
          </a:p>
          <a:p>
            <a:pPr eaLnBrk="1" hangingPunct="1">
              <a:defRPr/>
            </a:pPr>
            <a:endParaRPr lang="en-US" dirty="0">
              <a:cs typeface="+mn-cs"/>
            </a:endParaRPr>
          </a:p>
          <a:p>
            <a:pPr eaLnBrk="1" hangingPunct="1">
              <a:defRPr/>
            </a:pPr>
            <a:r>
              <a:rPr lang="en-US" dirty="0">
                <a:cs typeface="+mn-cs"/>
              </a:rPr>
              <a:t>Feedback from operation and maintenance is critical, and often overlooked. It allows one to validate the threats and the legitimacy of the policy.</a:t>
            </a:r>
          </a:p>
        </p:txBody>
      </p:sp>
    </p:spTree>
    <p:extLst>
      <p:ext uri="{BB962C8B-B14F-4D97-AF65-F5344CB8AC3E}">
        <p14:creationId xmlns:p14="http://schemas.microsoft.com/office/powerpoint/2010/main" val="1808718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28375216-41A4-114A-AC57-0FE01FD47876}" type="slidenum">
              <a:rPr lang="en-US"/>
              <a:pPr>
                <a:defRPr/>
              </a:pPr>
              <a:t>13</a:t>
            </a:fld>
            <a:endParaRPr lang="en-US"/>
          </a:p>
        </p:txBody>
      </p:sp>
      <p:sp>
        <p:nvSpPr>
          <p:cNvPr id="368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6867" name="Rectangle 3"/>
          <p:cNvSpPr>
            <a:spLocks noGrp="1" noChangeArrowheads="1"/>
          </p:cNvSpPr>
          <p:nvPr>
            <p:ph type="body" idx="1"/>
          </p:nvPr>
        </p:nvSpPr>
        <p:spPr/>
        <p:txBody>
          <a:bodyPr/>
          <a:lstStyle/>
          <a:p>
            <a:pPr eaLnBrk="1" hangingPunct="1">
              <a:defRPr/>
            </a:pPr>
            <a:endParaRPr lang="en-US">
              <a:cs typeface="+mn-cs"/>
            </a:endParaRPr>
          </a:p>
        </p:txBody>
      </p:sp>
    </p:spTree>
    <p:extLst>
      <p:ext uri="{BB962C8B-B14F-4D97-AF65-F5344CB8AC3E}">
        <p14:creationId xmlns:p14="http://schemas.microsoft.com/office/powerpoint/2010/main" val="3683782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sz="1200" kern="1200" dirty="0">
                <a:solidFill>
                  <a:schemeClr val="tx1"/>
                </a:solidFill>
                <a:latin typeface="+mn-lt"/>
                <a:ea typeface="ＭＳ Ｐゴシック" charset="0"/>
                <a:cs typeface="ＭＳ Ｐゴシック" charset="0"/>
              </a:rPr>
              <a:t>Section 1.2</a:t>
            </a:r>
          </a:p>
          <a:p>
            <a:pPr eaLnBrk="1" hangingPunct="1">
              <a:defRPr/>
            </a:pPr>
            <a:endParaRPr lang="en-US" sz="1200" kern="1200" dirty="0">
              <a:solidFill>
                <a:schemeClr val="tx1"/>
              </a:solidFill>
              <a:latin typeface="+mn-lt"/>
              <a:ea typeface="ＭＳ Ｐゴシック" charset="0"/>
              <a:cs typeface="ＭＳ Ｐゴシック" charset="0"/>
            </a:endParaRPr>
          </a:p>
          <a:p>
            <a:pPr eaLnBrk="1" hangingPunct="1">
              <a:defRPr/>
            </a:pPr>
            <a:r>
              <a:rPr lang="en-US" sz="1200" kern="1200" dirty="0">
                <a:solidFill>
                  <a:schemeClr val="tx1"/>
                </a:solidFill>
                <a:latin typeface="+mn-lt"/>
                <a:ea typeface="ＭＳ Ｐゴシック" charset="0"/>
                <a:cs typeface="ＭＳ Ｐゴシック" charset="0"/>
              </a:rPr>
              <a:t>Snooping : an example is passive wiretapping, where the attacker monitors communications.</a:t>
            </a:r>
          </a:p>
          <a:p>
            <a:pPr eaLnBrk="1" hangingPunct="1">
              <a:defRPr/>
            </a:pPr>
            <a:r>
              <a:rPr lang="en-US" sz="1200" kern="1200" dirty="0">
                <a:solidFill>
                  <a:schemeClr val="tx1"/>
                </a:solidFill>
                <a:latin typeface="+mn-lt"/>
                <a:ea typeface="ＭＳ Ｐゴシック" charset="0"/>
                <a:cs typeface="ＭＳ Ｐゴシック" charset="0"/>
              </a:rPr>
              <a:t>Modification: an example is active wiretapping, where the attacker injects something into a communication or modifies parts of the communication. Modification is sometimes called alteration.</a:t>
            </a:r>
          </a:p>
          <a:p>
            <a:pPr eaLnBrk="1" hangingPunct="1">
              <a:defRPr/>
            </a:pPr>
            <a:r>
              <a:rPr lang="en-US" sz="1200" kern="1200" dirty="0">
                <a:solidFill>
                  <a:schemeClr val="tx1"/>
                </a:solidFill>
                <a:latin typeface="+mn-lt"/>
                <a:ea typeface="ＭＳ Ｐゴシック" charset="0"/>
                <a:cs typeface="ＭＳ Ｐゴシック" charset="0"/>
              </a:rPr>
              <a:t>Spoofing: delegation is basically authorized spoofing. The difference is that the ones to which authority is delegated does not impersonate the delegator; she simply asserts authority to act as an agent for the delegator.</a:t>
            </a:r>
          </a:p>
          <a:p>
            <a:pPr eaLnBrk="1" hangingPunct="1">
              <a:defRPr/>
            </a:pPr>
            <a:r>
              <a:rPr lang="en-US" sz="1200" kern="1200" dirty="0">
                <a:solidFill>
                  <a:schemeClr val="tx1"/>
                </a:solidFill>
                <a:latin typeface="+mn-lt"/>
                <a:ea typeface="ＭＳ Ｐゴシック" charset="0"/>
                <a:cs typeface="ＭＳ Ｐゴシック" charset="0"/>
              </a:rPr>
              <a:t>Delay: slowing down messages so they arrive, but much later than expected.</a:t>
            </a:r>
          </a:p>
          <a:p>
            <a:pPr eaLnBrk="1" hangingPunct="1">
              <a:defRPr/>
            </a:pPr>
            <a:r>
              <a:rPr lang="en-US" sz="1200" kern="1200" dirty="0">
                <a:solidFill>
                  <a:schemeClr val="tx1"/>
                </a:solidFill>
                <a:latin typeface="+mn-lt"/>
                <a:ea typeface="ＭＳ Ｐゴシック" charset="0"/>
                <a:cs typeface="ＭＳ Ｐゴシック" charset="0"/>
              </a:rPr>
              <a:t>Denial of service: this may not be due to an attack, but due to limits of resources. However, the effect here is critical. If you define security in terms of what users need to access, the inability to access is a security problem regardless of whether the reason is intentional (an attack) or unintentional (not an attack). </a:t>
            </a:r>
          </a:p>
          <a:p>
            <a:endParaRPr lang="en-US" dirty="0"/>
          </a:p>
        </p:txBody>
      </p:sp>
      <p:sp>
        <p:nvSpPr>
          <p:cNvPr id="4" name="Slide Number Placeholder 3"/>
          <p:cNvSpPr>
            <a:spLocks noGrp="1"/>
          </p:cNvSpPr>
          <p:nvPr>
            <p:ph type="sldNum" sz="quarter" idx="10"/>
          </p:nvPr>
        </p:nvSpPr>
        <p:spPr/>
        <p:txBody>
          <a:bodyPr/>
          <a:lstStyle/>
          <a:p>
            <a:pPr>
              <a:defRPr/>
            </a:pPr>
            <a:fld id="{6B49A8B0-0796-FA45-B93E-9DCE27D88DFB}" type="slidenum">
              <a:rPr lang="en-US" smtClean="0"/>
              <a:pPr>
                <a:defRPr/>
              </a:pPr>
              <a:t>3</a:t>
            </a:fld>
            <a:endParaRPr lang="en-US"/>
          </a:p>
        </p:txBody>
      </p:sp>
    </p:spTree>
    <p:extLst>
      <p:ext uri="{BB962C8B-B14F-4D97-AF65-F5344CB8AC3E}">
        <p14:creationId xmlns:p14="http://schemas.microsoft.com/office/powerpoint/2010/main" val="564773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sz="1200" kern="1200" dirty="0">
                <a:solidFill>
                  <a:schemeClr val="tx1"/>
                </a:solidFill>
                <a:latin typeface="+mn-lt"/>
                <a:ea typeface="ＭＳ Ｐゴシック" charset="0"/>
                <a:cs typeface="ＭＳ Ｐゴシック" charset="0"/>
              </a:rPr>
              <a:t>Section 1.2</a:t>
            </a:r>
          </a:p>
          <a:p>
            <a:pPr eaLnBrk="1" hangingPunct="1">
              <a:defRPr/>
            </a:pPr>
            <a:endParaRPr lang="en-US" sz="1200" kern="1200" dirty="0">
              <a:solidFill>
                <a:schemeClr val="tx1"/>
              </a:solidFill>
              <a:latin typeface="+mn-lt"/>
              <a:ea typeface="ＭＳ Ｐゴシック" charset="0"/>
              <a:cs typeface="ＭＳ Ｐゴシック" charset="0"/>
            </a:endParaRPr>
          </a:p>
          <a:p>
            <a:pPr eaLnBrk="1" hangingPunct="1">
              <a:defRPr/>
            </a:pPr>
            <a:r>
              <a:rPr lang="en-US" sz="1200" kern="1200" dirty="0">
                <a:solidFill>
                  <a:schemeClr val="tx1"/>
                </a:solidFill>
                <a:latin typeface="+mn-lt"/>
                <a:ea typeface="ＭＳ Ｐゴシック" charset="0"/>
                <a:cs typeface="ＭＳ Ｐゴシック" charset="0"/>
              </a:rPr>
              <a:t>Snooping : an example is passive wiretapping, where the attacker monitors communications.</a:t>
            </a:r>
          </a:p>
          <a:p>
            <a:pPr eaLnBrk="1" hangingPunct="1">
              <a:defRPr/>
            </a:pPr>
            <a:r>
              <a:rPr lang="en-US" sz="1200" kern="1200" dirty="0">
                <a:solidFill>
                  <a:schemeClr val="tx1"/>
                </a:solidFill>
                <a:latin typeface="+mn-lt"/>
                <a:ea typeface="ＭＳ Ｐゴシック" charset="0"/>
                <a:cs typeface="ＭＳ Ｐゴシック" charset="0"/>
              </a:rPr>
              <a:t>Modification: an example is active wiretapping, where the attacker injects something into a communication or modifies parts of the communication. Modification is sometimes called alteration.</a:t>
            </a:r>
          </a:p>
          <a:p>
            <a:pPr eaLnBrk="1" hangingPunct="1">
              <a:defRPr/>
            </a:pPr>
            <a:r>
              <a:rPr lang="en-US" sz="1200" kern="1200" dirty="0">
                <a:solidFill>
                  <a:schemeClr val="tx1"/>
                </a:solidFill>
                <a:latin typeface="+mn-lt"/>
                <a:ea typeface="ＭＳ Ｐゴシック" charset="0"/>
                <a:cs typeface="ＭＳ Ｐゴシック" charset="0"/>
              </a:rPr>
              <a:t>Spoofing: delegation is basically authorized spoofing. The difference is that the ones to which authority is delegated does not impersonate the delegator; she simply asserts authority to act as an agent for the delegator.</a:t>
            </a:r>
          </a:p>
          <a:p>
            <a:pPr eaLnBrk="1" hangingPunct="1">
              <a:defRPr/>
            </a:pPr>
            <a:r>
              <a:rPr lang="en-US" sz="1200" kern="1200" dirty="0">
                <a:solidFill>
                  <a:schemeClr val="tx1"/>
                </a:solidFill>
                <a:latin typeface="+mn-lt"/>
                <a:ea typeface="ＭＳ Ｐゴシック" charset="0"/>
                <a:cs typeface="ＭＳ Ｐゴシック" charset="0"/>
              </a:rPr>
              <a:t>Delay: slowing down messages so they arrive, but much later than expected.</a:t>
            </a:r>
          </a:p>
          <a:p>
            <a:pPr eaLnBrk="1" hangingPunct="1">
              <a:defRPr/>
            </a:pPr>
            <a:r>
              <a:rPr lang="en-US" sz="1200" kern="1200" dirty="0">
                <a:solidFill>
                  <a:schemeClr val="tx1"/>
                </a:solidFill>
                <a:latin typeface="+mn-lt"/>
                <a:ea typeface="ＭＳ Ｐゴシック" charset="0"/>
                <a:cs typeface="ＭＳ Ｐゴシック" charset="0"/>
              </a:rPr>
              <a:t>Denial of service: this may not be due to an attack, but due to limits of resources. However, the effect here is critical. If you define security in terms of what users need to access, the inability to access is a security problem regardless of whether the reason is intentional (an attack) or unintentional (not an attack). </a:t>
            </a:r>
          </a:p>
          <a:p>
            <a:endParaRPr lang="en-US" dirty="0"/>
          </a:p>
        </p:txBody>
      </p:sp>
      <p:sp>
        <p:nvSpPr>
          <p:cNvPr id="4" name="Slide Number Placeholder 3"/>
          <p:cNvSpPr>
            <a:spLocks noGrp="1"/>
          </p:cNvSpPr>
          <p:nvPr>
            <p:ph type="sldNum" sz="quarter" idx="10"/>
          </p:nvPr>
        </p:nvSpPr>
        <p:spPr/>
        <p:txBody>
          <a:bodyPr/>
          <a:lstStyle/>
          <a:p>
            <a:pPr>
              <a:defRPr/>
            </a:pPr>
            <a:fld id="{6B49A8B0-0796-FA45-B93E-9DCE27D88DFB}" type="slidenum">
              <a:rPr lang="en-US" smtClean="0"/>
              <a:pPr>
                <a:defRPr/>
              </a:pPr>
              <a:t>4</a:t>
            </a:fld>
            <a:endParaRPr lang="en-US"/>
          </a:p>
        </p:txBody>
      </p:sp>
    </p:spTree>
    <p:extLst>
      <p:ext uri="{BB962C8B-B14F-4D97-AF65-F5344CB8AC3E}">
        <p14:creationId xmlns:p14="http://schemas.microsoft.com/office/powerpoint/2010/main" val="373546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sz="1200" kern="1200" dirty="0">
                <a:solidFill>
                  <a:schemeClr val="tx1"/>
                </a:solidFill>
                <a:latin typeface="+mn-lt"/>
                <a:ea typeface="ＭＳ Ｐゴシック" charset="0"/>
                <a:cs typeface="ＭＳ Ｐゴシック" charset="0"/>
              </a:rPr>
              <a:t>Section 1.3</a:t>
            </a:r>
          </a:p>
          <a:p>
            <a:pPr eaLnBrk="1" hangingPunct="1">
              <a:defRPr/>
            </a:pPr>
            <a:endParaRPr lang="en-US" sz="1200" kern="1200" dirty="0">
              <a:solidFill>
                <a:schemeClr val="tx1"/>
              </a:solidFill>
              <a:latin typeface="+mn-lt"/>
              <a:ea typeface="ＭＳ Ｐゴシック" charset="0"/>
              <a:cs typeface="ＭＳ Ｐゴシック" charset="0"/>
            </a:endParaRPr>
          </a:p>
          <a:p>
            <a:pPr eaLnBrk="1" hangingPunct="1">
              <a:defRPr/>
            </a:pPr>
            <a:r>
              <a:rPr lang="en-US" sz="1200" kern="1200" dirty="0">
                <a:solidFill>
                  <a:schemeClr val="tx1"/>
                </a:solidFill>
                <a:latin typeface="+mn-lt"/>
                <a:ea typeface="ＭＳ Ｐゴシック" charset="0"/>
                <a:cs typeface="ＭＳ Ｐゴシック" charset="0"/>
              </a:rPr>
              <a:t>Policy: may be expressed in</a:t>
            </a:r>
          </a:p>
          <a:p>
            <a:pPr eaLnBrk="1" hangingPunct="1">
              <a:buFontTx/>
              <a:buChar char="•"/>
              <a:defRPr/>
            </a:pPr>
            <a:r>
              <a:rPr lang="en-US" sz="1200" kern="1200" dirty="0">
                <a:solidFill>
                  <a:schemeClr val="tx1"/>
                </a:solidFill>
                <a:latin typeface="+mn-lt"/>
                <a:ea typeface="ＭＳ Ｐゴシック" charset="0"/>
                <a:cs typeface="ＭＳ Ｐゴシック" charset="0"/>
              </a:rPr>
              <a:t> natural language, which is usually imprecise but easy to understand;</a:t>
            </a:r>
          </a:p>
          <a:p>
            <a:pPr eaLnBrk="1" hangingPunct="1">
              <a:buFontTx/>
              <a:buChar char="•"/>
              <a:defRPr/>
            </a:pPr>
            <a:r>
              <a:rPr lang="en-US" sz="1200" kern="1200" dirty="0">
                <a:solidFill>
                  <a:schemeClr val="tx1"/>
                </a:solidFill>
                <a:latin typeface="+mn-lt"/>
                <a:ea typeface="ＭＳ Ｐゴシック" charset="0"/>
                <a:cs typeface="ＭＳ Ｐゴシック" charset="0"/>
              </a:rPr>
              <a:t> mathematics, which is usually precise but hard to understand;</a:t>
            </a:r>
          </a:p>
          <a:p>
            <a:pPr eaLnBrk="1" hangingPunct="1">
              <a:buFontTx/>
              <a:buChar char="•"/>
              <a:defRPr/>
            </a:pPr>
            <a:r>
              <a:rPr lang="en-US" sz="1200" kern="1200" dirty="0">
                <a:solidFill>
                  <a:schemeClr val="tx1"/>
                </a:solidFill>
                <a:latin typeface="+mn-lt"/>
                <a:ea typeface="ＭＳ Ｐゴシック" charset="0"/>
                <a:cs typeface="ＭＳ Ｐゴシック" charset="0"/>
              </a:rPr>
              <a:t> policy languages, which look like some form of programming language and try to balance precision with ease of understanding</a:t>
            </a:r>
          </a:p>
          <a:p>
            <a:pPr eaLnBrk="1" hangingPunct="1">
              <a:defRPr/>
            </a:pPr>
            <a:r>
              <a:rPr lang="en-US" sz="1200" kern="1200" dirty="0">
                <a:solidFill>
                  <a:schemeClr val="tx1"/>
                </a:solidFill>
                <a:latin typeface="+mn-lt"/>
                <a:ea typeface="ＭＳ Ｐゴシック" charset="0"/>
                <a:cs typeface="ＭＳ Ｐゴシック" charset="0"/>
              </a:rPr>
              <a:t>Mechanisms: may be</a:t>
            </a:r>
          </a:p>
          <a:p>
            <a:pPr lvl="1" eaLnBrk="1" hangingPunct="1">
              <a:buFontTx/>
              <a:buChar char="•"/>
              <a:defRPr/>
            </a:pPr>
            <a:r>
              <a:rPr lang="en-US" dirty="0"/>
              <a:t> technical, in which controls in the computer enforce the policy; for example, the requirement that a user supply a password to authenticate herself before using the computer</a:t>
            </a:r>
          </a:p>
          <a:p>
            <a:pPr lvl="1" eaLnBrk="1" hangingPunct="1">
              <a:buFontTx/>
              <a:buChar char="•"/>
              <a:defRPr/>
            </a:pPr>
            <a:r>
              <a:rPr lang="en-US" dirty="0"/>
              <a:t> procedural, in which  controls outside the system enforce the policy; for example, firing someone for ringing in a disk containing a game program obtained from an untrusted source</a:t>
            </a:r>
          </a:p>
          <a:p>
            <a:pPr lvl="1" eaLnBrk="1" hangingPunct="1">
              <a:buFontTx/>
              <a:buChar char="•"/>
              <a:defRPr/>
            </a:pPr>
            <a:endParaRPr lang="en-US" dirty="0"/>
          </a:p>
          <a:p>
            <a:pPr eaLnBrk="1" hangingPunct="1">
              <a:defRPr/>
            </a:pPr>
            <a:r>
              <a:rPr lang="en-US" sz="1200" kern="1200" dirty="0">
                <a:solidFill>
                  <a:schemeClr val="tx1"/>
                </a:solidFill>
                <a:latin typeface="+mn-lt"/>
                <a:ea typeface="ＭＳ Ｐゴシック" charset="0"/>
                <a:cs typeface="ＭＳ Ｐゴシック" charset="0"/>
              </a:rPr>
              <a:t>The composition problem requires checking for inconsistencies among policies. If, for example, one policy allows students and faculty access to all data, and the other allows only faculty access to all the data, then they must be resolved (e.g., partition the data so that students and faculty can access some data, and only faculty access the other data).</a:t>
            </a:r>
          </a:p>
          <a:p>
            <a:endParaRPr lang="en-US" dirty="0"/>
          </a:p>
        </p:txBody>
      </p:sp>
      <p:sp>
        <p:nvSpPr>
          <p:cNvPr id="4" name="Slide Number Placeholder 3"/>
          <p:cNvSpPr>
            <a:spLocks noGrp="1"/>
          </p:cNvSpPr>
          <p:nvPr>
            <p:ph type="sldNum" sz="quarter" idx="10"/>
          </p:nvPr>
        </p:nvSpPr>
        <p:spPr/>
        <p:txBody>
          <a:bodyPr/>
          <a:lstStyle/>
          <a:p>
            <a:pPr>
              <a:defRPr/>
            </a:pPr>
            <a:fld id="{6B49A8B0-0796-FA45-B93E-9DCE27D88DFB}" type="slidenum">
              <a:rPr lang="en-US" smtClean="0"/>
              <a:pPr>
                <a:defRPr/>
              </a:pPr>
              <a:t>5</a:t>
            </a:fld>
            <a:endParaRPr lang="en-US"/>
          </a:p>
        </p:txBody>
      </p:sp>
    </p:spTree>
    <p:extLst>
      <p:ext uri="{BB962C8B-B14F-4D97-AF65-F5344CB8AC3E}">
        <p14:creationId xmlns:p14="http://schemas.microsoft.com/office/powerpoint/2010/main" val="224263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sz="1200" kern="1200" dirty="0">
                <a:solidFill>
                  <a:schemeClr val="tx1"/>
                </a:solidFill>
                <a:latin typeface="+mn-lt"/>
                <a:ea typeface="ＭＳ Ｐゴシック" charset="0"/>
                <a:cs typeface="ＭＳ Ｐゴシック" charset="0"/>
              </a:rPr>
              <a:t>Section 1.3.1</a:t>
            </a:r>
          </a:p>
          <a:p>
            <a:pPr eaLnBrk="1" hangingPunct="1">
              <a:defRPr/>
            </a:pPr>
            <a:endParaRPr lang="en-US" sz="1200" kern="1200" dirty="0">
              <a:solidFill>
                <a:schemeClr val="tx1"/>
              </a:solidFill>
              <a:latin typeface="+mn-lt"/>
              <a:ea typeface="ＭＳ Ｐゴシック" charset="0"/>
              <a:cs typeface="ＭＳ Ｐゴシック" charset="0"/>
            </a:endParaRPr>
          </a:p>
          <a:p>
            <a:pPr eaLnBrk="1" hangingPunct="1">
              <a:defRPr/>
            </a:pPr>
            <a:r>
              <a:rPr lang="en-US" sz="1200" kern="1200" dirty="0">
                <a:solidFill>
                  <a:schemeClr val="tx1"/>
                </a:solidFill>
                <a:latin typeface="+mn-lt"/>
                <a:ea typeface="ＭＳ Ｐゴシック" charset="0"/>
                <a:cs typeface="ＭＳ Ｐゴシック" charset="0"/>
              </a:rPr>
              <a:t>Prevention is ideal, because then there are no successful attacks.</a:t>
            </a:r>
          </a:p>
          <a:p>
            <a:pPr eaLnBrk="1" hangingPunct="1">
              <a:defRPr/>
            </a:pPr>
            <a:r>
              <a:rPr lang="en-US" sz="1200" kern="1200" dirty="0">
                <a:solidFill>
                  <a:schemeClr val="tx1"/>
                </a:solidFill>
                <a:latin typeface="+mn-lt"/>
                <a:ea typeface="ＭＳ Ｐゴシック" charset="0"/>
                <a:cs typeface="ＭＳ Ｐゴシック" charset="0"/>
              </a:rPr>
              <a:t>Detection occurs after someone violates the policy or tries to violate the policy. The mechanism determines that a violation of the policy has occurred (or is underway, or has been attempted), and reports it. The system (or system security officer) must then respond appropriately.</a:t>
            </a:r>
          </a:p>
          <a:p>
            <a:pPr eaLnBrk="1" hangingPunct="1">
              <a:defRPr/>
            </a:pPr>
            <a:r>
              <a:rPr lang="en-US" sz="1200" kern="1200" dirty="0">
                <a:solidFill>
                  <a:schemeClr val="tx1"/>
                </a:solidFill>
                <a:latin typeface="+mn-lt"/>
                <a:ea typeface="ＭＳ Ｐゴシック" charset="0"/>
                <a:cs typeface="ＭＳ Ｐゴシック" charset="0"/>
              </a:rPr>
              <a:t>Recovery means that the system continues to function correctly, possibly after a period during which it fails to function correctly. If the system functions correctly always, but possibly with degraded services, it is said to be intrusion tolerant. This is very difficult to do correctly; usually, recovery means that the attack is stopped, the system fixed (which may involve shutting down the system for some time, or making it unavailable to all users except the system security officers), and then the system resumes correct operations.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6B49A8B0-0796-FA45-B93E-9DCE27D88DFB}" type="slidenum">
              <a:rPr lang="en-US" smtClean="0"/>
              <a:pPr>
                <a:defRPr/>
              </a:pPr>
              <a:t>6</a:t>
            </a:fld>
            <a:endParaRPr lang="en-US"/>
          </a:p>
        </p:txBody>
      </p:sp>
    </p:spTree>
    <p:extLst>
      <p:ext uri="{BB962C8B-B14F-4D97-AF65-F5344CB8AC3E}">
        <p14:creationId xmlns:p14="http://schemas.microsoft.com/office/powerpoint/2010/main" val="2874321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2A63E06D-C5A4-154F-BAAA-8F4EED8A10BA}" type="slidenum">
              <a:rPr lang="en-US"/>
              <a:pPr>
                <a:defRPr/>
              </a:pPr>
              <a:t>7</a:t>
            </a:fld>
            <a:endParaRPr lang="en-US"/>
          </a:p>
        </p:txBody>
      </p:sp>
      <p:sp>
        <p:nvSpPr>
          <p:cNvPr id="17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7411" name="Rectangle 3"/>
          <p:cNvSpPr>
            <a:spLocks noGrp="1" noChangeArrowheads="1"/>
          </p:cNvSpPr>
          <p:nvPr>
            <p:ph type="body" idx="1"/>
          </p:nvPr>
        </p:nvSpPr>
        <p:spPr/>
        <p:txBody>
          <a:bodyPr/>
          <a:lstStyle/>
          <a:p>
            <a:pPr eaLnBrk="1" hangingPunct="1">
              <a:defRPr/>
            </a:pPr>
            <a:r>
              <a:rPr lang="en-US" dirty="0">
                <a:cs typeface="+mn-cs"/>
              </a:rPr>
              <a:t>Section 1.4</a:t>
            </a:r>
          </a:p>
          <a:p>
            <a:pPr eaLnBrk="1" hangingPunct="1">
              <a:defRPr/>
            </a:pPr>
            <a:endParaRPr lang="en-US" dirty="0">
              <a:cs typeface="+mn-cs"/>
            </a:endParaRPr>
          </a:p>
          <a:p>
            <a:pPr eaLnBrk="1" hangingPunct="1">
              <a:defRPr/>
            </a:pPr>
            <a:r>
              <a:rPr lang="en-US" dirty="0">
                <a:cs typeface="+mn-cs"/>
              </a:rPr>
              <a:t>All security policies and mechanisms rest on assumptions; we</a:t>
            </a:r>
            <a:r>
              <a:rPr lang="en-US" dirty="0">
                <a:latin typeface="Arial"/>
                <a:cs typeface="+mn-cs"/>
              </a:rPr>
              <a:t> will</a:t>
            </a:r>
            <a:r>
              <a:rPr lang="en-US" dirty="0">
                <a:cs typeface="+mn-cs"/>
              </a:rPr>
              <a:t> examine some in later chapters, most notably Chapter 23, Malicious Logic. Here is a taste of the assumptions.</a:t>
            </a:r>
          </a:p>
          <a:p>
            <a:pPr eaLnBrk="1" hangingPunct="1">
              <a:defRPr/>
            </a:pPr>
            <a:endParaRPr lang="en-US" dirty="0">
              <a:cs typeface="+mn-cs"/>
            </a:endParaRPr>
          </a:p>
          <a:p>
            <a:pPr eaLnBrk="1" hangingPunct="1">
              <a:defRPr/>
            </a:pPr>
            <a:r>
              <a:rPr lang="en-US" dirty="0">
                <a:cs typeface="+mn-cs"/>
              </a:rPr>
              <a:t>Policies: as these define security, they have to define security correctly for the particular site. For example, a web site has to be available, but if the security policy does not mention availability, the definition of security is inappropriate for the site. Also, a policy may not specify whether a particular state is </a:t>
            </a:r>
            <a:r>
              <a:rPr lang="en-US" altLang="ja-JP" dirty="0">
                <a:latin typeface="Arial"/>
                <a:cs typeface="+mn-cs"/>
              </a:rPr>
              <a:t>“</a:t>
            </a:r>
            <a:r>
              <a:rPr lang="en-US" dirty="0">
                <a:cs typeface="+mn-cs"/>
              </a:rPr>
              <a:t>secure</a:t>
            </a:r>
            <a:r>
              <a:rPr lang="en-US" dirty="0">
                <a:latin typeface="Arial"/>
                <a:cs typeface="+mn-cs"/>
              </a:rPr>
              <a:t>”</a:t>
            </a:r>
            <a:r>
              <a:rPr lang="en-US" dirty="0">
                <a:cs typeface="+mn-cs"/>
              </a:rPr>
              <a:t> or </a:t>
            </a:r>
            <a:r>
              <a:rPr lang="en-US" dirty="0">
                <a:latin typeface="Arial"/>
                <a:cs typeface="+mn-cs"/>
              </a:rPr>
              <a:t>“</a:t>
            </a:r>
            <a:r>
              <a:rPr lang="en-US" dirty="0">
                <a:cs typeface="+mn-cs"/>
              </a:rPr>
              <a:t>non-secure.</a:t>
            </a:r>
            <a:r>
              <a:rPr lang="en-US" dirty="0">
                <a:latin typeface="Arial"/>
                <a:cs typeface="+mn-cs"/>
              </a:rPr>
              <a:t>”</a:t>
            </a:r>
            <a:r>
              <a:rPr lang="en-US" dirty="0">
                <a:cs typeface="+mn-cs"/>
              </a:rPr>
              <a:t> This ambiguity causes problems.</a:t>
            </a:r>
          </a:p>
          <a:p>
            <a:pPr eaLnBrk="1" hangingPunct="1">
              <a:defRPr/>
            </a:pPr>
            <a:endParaRPr lang="en-US" dirty="0">
              <a:cs typeface="+mn-cs"/>
            </a:endParaRPr>
          </a:p>
          <a:p>
            <a:pPr eaLnBrk="1" hangingPunct="1">
              <a:defRPr/>
            </a:pPr>
            <a:r>
              <a:rPr lang="en-US" dirty="0">
                <a:cs typeface="+mn-cs"/>
              </a:rPr>
              <a:t>Mechanisms: as these enforce policy, they must be appropriate. For example, cryptography does not assure availability, so using cryptography in the above situation will not work. Further, security mechanisms rely on supporting infrastructure, such as compilers, libraries, the hardware, and networks to work correctly. Ken Thompson</a:t>
            </a:r>
            <a:r>
              <a:rPr lang="ja-JP" altLang="en-US" dirty="0">
                <a:latin typeface="Arial"/>
                <a:cs typeface="+mn-cs"/>
              </a:rPr>
              <a:t>’</a:t>
            </a:r>
            <a:r>
              <a:rPr lang="en-US" dirty="0">
                <a:cs typeface="+mn-cs"/>
              </a:rPr>
              <a:t>s modified C preprocessor (see the example in Chapter 23, Malicious Logic) illustrates this point very well.</a:t>
            </a:r>
          </a:p>
        </p:txBody>
      </p:sp>
    </p:spTree>
    <p:extLst>
      <p:ext uri="{BB962C8B-B14F-4D97-AF65-F5344CB8AC3E}">
        <p14:creationId xmlns:p14="http://schemas.microsoft.com/office/powerpoint/2010/main" val="1381512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BE2C49D9-F4EF-C342-9294-12F418515745}" type="slidenum">
              <a:rPr lang="en-US"/>
              <a:pPr>
                <a:defRPr/>
              </a:pPr>
              <a:t>8</a:t>
            </a:fld>
            <a:endParaRPr lang="en-US"/>
          </a:p>
        </p:txBody>
      </p:sp>
      <p:sp>
        <p:nvSpPr>
          <p:cNvPr id="2048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483" name="Rectangle 3"/>
          <p:cNvSpPr>
            <a:spLocks noGrp="1" noChangeArrowheads="1"/>
          </p:cNvSpPr>
          <p:nvPr>
            <p:ph type="body" idx="1"/>
          </p:nvPr>
        </p:nvSpPr>
        <p:spPr/>
        <p:txBody>
          <a:bodyPr/>
          <a:lstStyle/>
          <a:p>
            <a:pPr eaLnBrk="1" hangingPunct="1">
              <a:defRPr/>
            </a:pPr>
            <a:r>
              <a:rPr lang="en-US" dirty="0">
                <a:cs typeface="+mn-cs"/>
              </a:rPr>
              <a:t>This picture captures Definition 1-3 visually</a:t>
            </a:r>
          </a:p>
          <a:p>
            <a:pPr eaLnBrk="1" hangingPunct="1">
              <a:defRPr/>
            </a:pPr>
            <a:endParaRPr lang="en-US" dirty="0">
              <a:cs typeface="+mn-cs"/>
            </a:endParaRPr>
          </a:p>
          <a:p>
            <a:pPr eaLnBrk="1" hangingPunct="1">
              <a:defRPr/>
            </a:pPr>
            <a:r>
              <a:rPr lang="en-US" dirty="0">
                <a:cs typeface="+mn-cs"/>
              </a:rPr>
              <a:t>A reachable state is one that the computer can enter. A secure state is a state defined as allowed by the security policy. </a:t>
            </a:r>
          </a:p>
          <a:p>
            <a:pPr eaLnBrk="1" hangingPunct="1">
              <a:defRPr/>
            </a:pPr>
            <a:r>
              <a:rPr lang="en-US" dirty="0">
                <a:cs typeface="+mn-cs"/>
              </a:rPr>
              <a:t>The left figure shows a secure system: all reachable states are in the set of secure states. The system can never enter (reach) a non-secure state, but there are secure states that the system cannot reach.</a:t>
            </a:r>
          </a:p>
          <a:p>
            <a:pPr eaLnBrk="1" hangingPunct="1">
              <a:defRPr/>
            </a:pPr>
            <a:endParaRPr lang="en-US" dirty="0">
              <a:cs typeface="+mn-cs"/>
            </a:endParaRPr>
          </a:p>
          <a:p>
            <a:pPr eaLnBrk="1" hangingPunct="1">
              <a:defRPr/>
            </a:pPr>
            <a:r>
              <a:rPr lang="en-US" dirty="0">
                <a:cs typeface="+mn-cs"/>
              </a:rPr>
              <a:t>The middle figure shows a precise system: all reachable states are secure, and all secure states are reachable. Only the non-secure states are unreachable.</a:t>
            </a:r>
          </a:p>
          <a:p>
            <a:pPr eaLnBrk="1" hangingPunct="1">
              <a:defRPr/>
            </a:pPr>
            <a:endParaRPr lang="en-US" dirty="0">
              <a:cs typeface="+mn-cs"/>
            </a:endParaRPr>
          </a:p>
          <a:p>
            <a:pPr eaLnBrk="1" hangingPunct="1">
              <a:defRPr/>
            </a:pPr>
            <a:r>
              <a:rPr lang="en-US" dirty="0">
                <a:cs typeface="+mn-cs"/>
              </a:rPr>
              <a:t>The right figure shows a broad system. Some non-secure states are reachable. This system is also not secure.</a:t>
            </a:r>
          </a:p>
        </p:txBody>
      </p:sp>
    </p:spTree>
    <p:extLst>
      <p:ext uri="{BB962C8B-B14F-4D97-AF65-F5344CB8AC3E}">
        <p14:creationId xmlns:p14="http://schemas.microsoft.com/office/powerpoint/2010/main" val="1200540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CA07D420-A8B1-D641-A2D7-632542643597}" type="slidenum">
              <a:rPr lang="en-US"/>
              <a:pPr>
                <a:defRPr/>
              </a:pPr>
              <a:t>9</a:t>
            </a:fld>
            <a:endParaRPr lang="en-US"/>
          </a:p>
        </p:txBody>
      </p:sp>
      <p:sp>
        <p:nvSpPr>
          <p:cNvPr id="2457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4579" name="Rectangle 3"/>
          <p:cNvSpPr>
            <a:spLocks noGrp="1" noChangeArrowheads="1"/>
          </p:cNvSpPr>
          <p:nvPr>
            <p:ph type="body" idx="1"/>
          </p:nvPr>
        </p:nvSpPr>
        <p:spPr/>
        <p:txBody>
          <a:bodyPr/>
          <a:lstStyle/>
          <a:p>
            <a:pPr eaLnBrk="1" hangingPunct="1">
              <a:defRPr/>
            </a:pPr>
            <a:r>
              <a:rPr lang="en-US" dirty="0">
                <a:cs typeface="+mn-cs"/>
              </a:rPr>
              <a:t>Section 1.5</a:t>
            </a:r>
          </a:p>
          <a:p>
            <a:pPr eaLnBrk="1" hangingPunct="1">
              <a:defRPr/>
            </a:pPr>
            <a:endParaRPr lang="en-US" dirty="0">
              <a:cs typeface="+mn-cs"/>
            </a:endParaRPr>
          </a:p>
          <a:p>
            <a:pPr eaLnBrk="1" hangingPunct="1">
              <a:defRPr/>
            </a:pPr>
            <a:r>
              <a:rPr lang="en-US" dirty="0">
                <a:cs typeface="+mn-cs"/>
              </a:rPr>
              <a:t>Assurance is a measure of how well the system meets its requirements; more informally, how much you can trust the system to do what it is supposed to do. It does not say what the system is to do; rather, it only covers how well the system does it. </a:t>
            </a:r>
          </a:p>
          <a:p>
            <a:pPr eaLnBrk="1" hangingPunct="1">
              <a:defRPr/>
            </a:pPr>
            <a:endParaRPr lang="en-US" dirty="0">
              <a:cs typeface="+mn-cs"/>
            </a:endParaRPr>
          </a:p>
          <a:p>
            <a:pPr eaLnBrk="1" hangingPunct="1">
              <a:defRPr/>
            </a:pPr>
            <a:r>
              <a:rPr lang="en-US" dirty="0">
                <a:cs typeface="+mn-cs"/>
              </a:rPr>
              <a:t>Specifications arise from requirements analysis, in which the goals of the system are determined. The specification says what the system must do to meet those requirements. It is a statement of functionality, not assurance, and can be very formal (mathematical) or informal (natural language). The specification can be high-level or low-level (for example, describing what the system as a whole is to do vs. what specific modules of code are to do).</a:t>
            </a:r>
          </a:p>
          <a:p>
            <a:pPr eaLnBrk="1" hangingPunct="1">
              <a:defRPr/>
            </a:pPr>
            <a:endParaRPr lang="en-US" dirty="0">
              <a:cs typeface="+mn-cs"/>
            </a:endParaRPr>
          </a:p>
          <a:p>
            <a:pPr eaLnBrk="1" hangingPunct="1">
              <a:defRPr/>
            </a:pPr>
            <a:r>
              <a:rPr lang="en-US" dirty="0">
                <a:cs typeface="+mn-cs"/>
              </a:rPr>
              <a:t>The design architects the system to satisfy, or meet, the specifications. Typically, the design is layered by breaking the system into abstractions, and then refining the abstractions as you work your way down to the hardware. An analyst also must show the design matches the specification.</a:t>
            </a:r>
          </a:p>
          <a:p>
            <a:pPr eaLnBrk="1" hangingPunct="1">
              <a:defRPr/>
            </a:pPr>
            <a:endParaRPr lang="en-US" dirty="0">
              <a:cs typeface="+mn-cs"/>
            </a:endParaRPr>
          </a:p>
          <a:p>
            <a:pPr eaLnBrk="1" hangingPunct="1">
              <a:defRPr/>
            </a:pPr>
            <a:r>
              <a:rPr lang="en-US" dirty="0">
                <a:cs typeface="+mn-cs"/>
              </a:rPr>
              <a:t>The implementation is the actual coding of the modules and software components. These must be correct (perform as specified), and their aggregation must satisfy the design.</a:t>
            </a:r>
          </a:p>
          <a:p>
            <a:pPr eaLnBrk="1" hangingPunct="1">
              <a:defRPr/>
            </a:pPr>
            <a:endParaRPr lang="en-US" dirty="0">
              <a:cs typeface="+mn-cs"/>
            </a:endParaRPr>
          </a:p>
          <a:p>
            <a:pPr eaLnBrk="1" hangingPunct="1">
              <a:defRPr/>
            </a:pPr>
            <a:r>
              <a:rPr lang="en-US" dirty="0">
                <a:cs typeface="+mn-cs"/>
              </a:rPr>
              <a:t>Note the assumptions of correct compilers, hardware, </a:t>
            </a:r>
            <a:r>
              <a:rPr lang="en-US" i="1" dirty="0">
                <a:cs typeface="+mn-cs"/>
              </a:rPr>
              <a:t>etc</a:t>
            </a:r>
            <a:r>
              <a:rPr lang="en-US" dirty="0">
                <a:cs typeface="+mn-cs"/>
              </a:rPr>
              <a:t>.</a:t>
            </a:r>
          </a:p>
        </p:txBody>
      </p:sp>
    </p:spTree>
    <p:extLst>
      <p:ext uri="{BB962C8B-B14F-4D97-AF65-F5344CB8AC3E}">
        <p14:creationId xmlns:p14="http://schemas.microsoft.com/office/powerpoint/2010/main" val="3388442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fld id="{38AF564C-7AEC-FE44-9E25-1E89CE19E59E}" type="slidenum">
              <a:rPr lang="en-US"/>
              <a:pPr>
                <a:defRPr/>
              </a:pPr>
              <a:t>10</a:t>
            </a:fld>
            <a:endParaRPr lang="en-US"/>
          </a:p>
        </p:txBody>
      </p:sp>
      <p:sp>
        <p:nvSpPr>
          <p:cNvPr id="276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7651" name="Rectangle 3"/>
          <p:cNvSpPr>
            <a:spLocks noGrp="1" noChangeArrowheads="1"/>
          </p:cNvSpPr>
          <p:nvPr>
            <p:ph type="body" idx="1"/>
          </p:nvPr>
        </p:nvSpPr>
        <p:spPr/>
        <p:txBody>
          <a:bodyPr/>
          <a:lstStyle/>
          <a:p>
            <a:pPr eaLnBrk="1" hangingPunct="1">
              <a:defRPr/>
            </a:pPr>
            <a:r>
              <a:rPr lang="en-US" dirty="0">
                <a:cs typeface="+mn-cs"/>
              </a:rPr>
              <a:t>Section 1.6</a:t>
            </a:r>
          </a:p>
          <a:p>
            <a:pPr eaLnBrk="1" hangingPunct="1">
              <a:defRPr/>
            </a:pPr>
            <a:endParaRPr lang="en-US" dirty="0">
              <a:cs typeface="+mn-cs"/>
            </a:endParaRPr>
          </a:p>
          <a:p>
            <a:pPr eaLnBrk="1" hangingPunct="1">
              <a:defRPr/>
            </a:pPr>
            <a:r>
              <a:rPr lang="en-US" dirty="0">
                <a:cs typeface="+mn-cs"/>
              </a:rPr>
              <a:t>Security does not end when the system is completed. Its operation affects security. A </a:t>
            </a:r>
            <a:r>
              <a:rPr lang="en-US" dirty="0">
                <a:latin typeface="Arial"/>
                <a:cs typeface="+mn-cs"/>
              </a:rPr>
              <a:t>“</a:t>
            </a:r>
            <a:r>
              <a:rPr lang="en-US" dirty="0">
                <a:cs typeface="+mn-cs"/>
              </a:rPr>
              <a:t>secure</a:t>
            </a:r>
            <a:r>
              <a:rPr lang="en-US" dirty="0">
                <a:latin typeface="Arial"/>
                <a:cs typeface="+mn-cs"/>
              </a:rPr>
              <a:t>”</a:t>
            </a:r>
            <a:r>
              <a:rPr lang="en-US" dirty="0">
                <a:cs typeface="+mn-cs"/>
              </a:rPr>
              <a:t> system can be breached by improper operation (for example, when accounts with no passwords are created). The question is how to assess the effect of operational issues on security.</a:t>
            </a:r>
          </a:p>
          <a:p>
            <a:pPr eaLnBrk="1" hangingPunct="1">
              <a:defRPr/>
            </a:pPr>
            <a:endParaRPr lang="en-US" dirty="0">
              <a:cs typeface="+mn-cs"/>
            </a:endParaRPr>
          </a:p>
          <a:p>
            <a:pPr eaLnBrk="1" hangingPunct="1">
              <a:defRPr/>
            </a:pPr>
            <a:r>
              <a:rPr lang="en-US" dirty="0">
                <a:cs typeface="+mn-cs"/>
              </a:rPr>
              <a:t>Cost-benefit analysis: this weighs the cost of protecting data and resources with the costs associated with losing the data. Among the considerations are the overlap of mechanisms</a:t>
            </a:r>
            <a:r>
              <a:rPr lang="en-US" altLang="ja-JP" dirty="0">
                <a:latin typeface="Arial"/>
                <a:cs typeface="+mn-cs"/>
              </a:rPr>
              <a:t>’</a:t>
            </a:r>
            <a:r>
              <a:rPr lang="en-US" dirty="0">
                <a:cs typeface="+mn-cs"/>
              </a:rPr>
              <a:t> effects (one mechanism may protect multiple services, so its cost is amortized), the non-technical aspects of the mechanism (will it be impossible to enforce), and the ease of use (if a mechanism is too cumbersome, it may cost more to retrofit a decent user interface than the benefits would warrant).</a:t>
            </a:r>
          </a:p>
          <a:p>
            <a:pPr eaLnBrk="1" hangingPunct="1">
              <a:defRPr/>
            </a:pPr>
            <a:endParaRPr lang="en-US" dirty="0">
              <a:cs typeface="+mn-cs"/>
            </a:endParaRPr>
          </a:p>
          <a:p>
            <a:pPr eaLnBrk="1" hangingPunct="1">
              <a:defRPr/>
            </a:pPr>
            <a:r>
              <a:rPr lang="en-US" dirty="0">
                <a:cs typeface="+mn-cs"/>
              </a:rPr>
              <a:t>Risk Analysis: what happens if the data and resources are compromised? This tells you what you need to protect and to what level. Cost-benefit analyses help determine the risk here, but there may be other metrics involved (such as customs).</a:t>
            </a:r>
          </a:p>
          <a:p>
            <a:pPr eaLnBrk="1" hangingPunct="1">
              <a:defRPr/>
            </a:pPr>
            <a:endParaRPr lang="en-US" dirty="0">
              <a:cs typeface="+mn-cs"/>
            </a:endParaRPr>
          </a:p>
          <a:p>
            <a:pPr eaLnBrk="1" hangingPunct="1">
              <a:defRPr/>
            </a:pPr>
            <a:r>
              <a:rPr lang="en-US" dirty="0">
                <a:cs typeface="+mn-cs"/>
              </a:rPr>
              <a:t>Laws and customs: these constrain what you can do. Encryption used to be the biggie here, as the text indicates. In the U.S. and France, the laws have changed radically to allow exporting of some cryptographic source code (U.S.) and no longer requiring registration of cryptographic keys (France). Customs involve non-legislated things, like the use of urine specimens to determine identity. That is legal, at least in the US in some cases; but it would never be widely accepted as an alternative to a password.</a:t>
            </a:r>
          </a:p>
        </p:txBody>
      </p:sp>
    </p:spTree>
    <p:extLst>
      <p:ext uri="{BB962C8B-B14F-4D97-AF65-F5344CB8AC3E}">
        <p14:creationId xmlns:p14="http://schemas.microsoft.com/office/powerpoint/2010/main" val="55413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2361-F37E-7047-BF27-3C86CDD29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B48DF5-BD06-5643-B0FD-2D7C05691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C71F4-DFC6-9C40-97F3-8C5764ADAA01}"/>
              </a:ext>
            </a:extLst>
          </p:cNvPr>
          <p:cNvSpPr>
            <a:spLocks noGrp="1"/>
          </p:cNvSpPr>
          <p:nvPr>
            <p:ph type="dt" sz="half" idx="10"/>
          </p:nvPr>
        </p:nvSpPr>
        <p:spPr>
          <a:xfrm>
            <a:off x="838200" y="6356350"/>
            <a:ext cx="2743200" cy="365125"/>
          </a:xfrm>
        </p:spPr>
        <p:txBody>
          <a:bodyPr/>
          <a:lstStyle>
            <a:lvl1pPr>
              <a:defRPr>
                <a:solidFill>
                  <a:schemeClr val="tx1"/>
                </a:solidFill>
              </a:defRPr>
            </a:lvl1pPr>
          </a:lstStyle>
          <a:p>
            <a:r>
              <a:rPr lang="en-US"/>
              <a:t>Version 1.0</a:t>
            </a:r>
            <a:endParaRPr lang="en-US" dirty="0"/>
          </a:p>
        </p:txBody>
      </p:sp>
      <p:sp>
        <p:nvSpPr>
          <p:cNvPr id="5" name="Footer Placeholder 4">
            <a:extLst>
              <a:ext uri="{FF2B5EF4-FFF2-40B4-BE49-F238E27FC236}">
                <a16:creationId xmlns:a16="http://schemas.microsoft.com/office/drawing/2014/main" id="{69A29913-E570-4744-BB1F-7F92D2A3920D}"/>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F7D3D451-5074-1647-B654-BAC0186C7436}"/>
              </a:ext>
            </a:extLst>
          </p:cNvPr>
          <p:cNvSpPr>
            <a:spLocks noGrp="1"/>
          </p:cNvSpPr>
          <p:nvPr>
            <p:ph type="sldNum" sz="quarter" idx="12"/>
          </p:nvPr>
        </p:nvSpPr>
        <p:spPr>
          <a:xfrm>
            <a:off x="8610600" y="6356350"/>
            <a:ext cx="2743200" cy="365125"/>
          </a:xfrm>
        </p:spPr>
        <p:txBody>
          <a:bodyPr/>
          <a:lstStyle>
            <a:lvl1pPr>
              <a:defRPr>
                <a:solidFill>
                  <a:schemeClr val="tx1"/>
                </a:solidFill>
              </a:defRPr>
            </a:lvl1p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13076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7F02-4744-9C49-95C9-18AB65ECD5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E4D0AA-D741-0B4A-9AEB-76B5D45A83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D0C66-CBE6-9449-973A-25E43C1F17A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1F6594-8A9F-AD45-AD7A-665AEC18692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4E6C6E97-7125-E64D-AAF2-2E07ECB4CFA7}"/>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17639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A2523-CBAD-B64E-A276-FE5A14194A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F4027-69AA-1843-825F-CAA2E45CA4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F5480-28C1-5B44-BDC9-E4D85E3C287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F6B62B-5FD5-AA48-9505-C5B5D5AA56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225300-E0B1-894E-A3E1-30B64D25FCEC}"/>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358303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7069-256A-394F-B5A0-407EF8F1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FC159-EF16-8D46-84AD-A2B2268BB5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88D22B1-2B5F-0B43-B8E7-A24D4842B28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BB6D967-1881-304C-8308-D9F3F0F2BBE7}"/>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148EF92C-B590-6142-B76B-1FFCB03ED62B}"/>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42832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2E9B-251C-ED4F-8951-6B709B025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F0FFE-02AF-6145-843F-BAD0AA8EE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3E6DE1-CB1A-F547-A1E1-ABF9AB1F6C9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C5EAAC3-DBEE-1B4C-8E6D-84FAEC8FF0D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81EEDD12-2A8A-5D4E-A441-8D282A62137A}"/>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26947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BFDD-02E0-5643-9332-D294FE966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8EE2A6-5C0A-BB49-AEA0-17B617377A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5DD13C-3499-9A4E-9DBA-94783EBE3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B2A509-D652-4744-A076-DF4958DC2EB4}"/>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62F9CA7A-90C2-B242-A9E6-C21D55311274}"/>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BFE93A2D-BCA2-384F-A33A-F885B88B003A}"/>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27558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D002-73F4-354E-9783-1560EDFAE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FB4E3-A308-F943-B7FC-C9CA052BC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07B7E0-0FE7-044F-AD4C-0FE9F798E5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66746-FF03-034B-8206-74F84586D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FBE4D-F3DD-EC49-9FAD-467506D7FB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4EA6C-6B11-994D-82C0-199BA6A73D4E}"/>
              </a:ext>
            </a:extLst>
          </p:cNvPr>
          <p:cNvSpPr>
            <a:spLocks noGrp="1"/>
          </p:cNvSpPr>
          <p:nvPr>
            <p:ph type="dt" sz="half" idx="10"/>
          </p:nvPr>
        </p:nvSpPr>
        <p:spPr/>
        <p:txBody>
          <a:bodyPr/>
          <a:lstStyle/>
          <a:p>
            <a:r>
              <a:rPr lang="en-US"/>
              <a:t>Version 1.0</a:t>
            </a:r>
          </a:p>
        </p:txBody>
      </p:sp>
      <p:sp>
        <p:nvSpPr>
          <p:cNvPr id="8" name="Footer Placeholder 7">
            <a:extLst>
              <a:ext uri="{FF2B5EF4-FFF2-40B4-BE49-F238E27FC236}">
                <a16:creationId xmlns:a16="http://schemas.microsoft.com/office/drawing/2014/main" id="{ED621404-38C8-974D-9416-5EF68EDE78B3}"/>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9" name="Slide Number Placeholder 8">
            <a:extLst>
              <a:ext uri="{FF2B5EF4-FFF2-40B4-BE49-F238E27FC236}">
                <a16:creationId xmlns:a16="http://schemas.microsoft.com/office/drawing/2014/main" id="{C290CE56-D3BF-CE47-91EA-DDC6EA2C528E}"/>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420866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AFBB-8057-4A42-9E6A-61ADE9F61D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7F14D0-DB97-864C-8683-A35549187669}"/>
              </a:ext>
            </a:extLst>
          </p:cNvPr>
          <p:cNvSpPr>
            <a:spLocks noGrp="1"/>
          </p:cNvSpPr>
          <p:nvPr>
            <p:ph type="dt" sz="half" idx="10"/>
          </p:nvPr>
        </p:nvSpPr>
        <p:spPr/>
        <p:txBody>
          <a:bodyPr/>
          <a:lstStyle/>
          <a:p>
            <a:r>
              <a:rPr lang="en-US"/>
              <a:t>Version 1.0</a:t>
            </a:r>
          </a:p>
        </p:txBody>
      </p:sp>
      <p:sp>
        <p:nvSpPr>
          <p:cNvPr id="4" name="Footer Placeholder 3">
            <a:extLst>
              <a:ext uri="{FF2B5EF4-FFF2-40B4-BE49-F238E27FC236}">
                <a16:creationId xmlns:a16="http://schemas.microsoft.com/office/drawing/2014/main" id="{828436F2-B8B2-A848-9632-D164CFDE5B9D}"/>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5" name="Slide Number Placeholder 4">
            <a:extLst>
              <a:ext uri="{FF2B5EF4-FFF2-40B4-BE49-F238E27FC236}">
                <a16:creationId xmlns:a16="http://schemas.microsoft.com/office/drawing/2014/main" id="{C3B5A25A-4417-6D49-93B4-D032341B58FD}"/>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281523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3CFB6-67DA-D143-AE33-93BA5F272DD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23520C0-984A-A446-AAB8-F0CFAC2DAF5F}"/>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4" name="Slide Number Placeholder 3">
            <a:extLst>
              <a:ext uri="{FF2B5EF4-FFF2-40B4-BE49-F238E27FC236}">
                <a16:creationId xmlns:a16="http://schemas.microsoft.com/office/drawing/2014/main" id="{415E591D-50B4-2E41-95AB-67206F138013}"/>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370354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93FD-304A-0E40-B373-8BD89B7C0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3FAA35-CC07-0243-92DF-08A8D414B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C6280-F07E-9940-809B-0500E26AF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C5273D-5729-224C-AE6F-434FE7E7C085}"/>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74DC288E-F109-1042-8F25-F4E38E853052}"/>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66ECD07E-5473-784E-9CBE-572647F80F80}"/>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231615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CD73-4ABB-974C-803B-7A51C47D4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3A90D-8ECE-CD46-915D-F0478DBBB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DE8C723-A8ED-404E-93DD-E12B5B013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F3D5C8-9412-5841-9192-5CE9525B1F38}"/>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82A4CA07-5409-BF40-A255-86A538D10529}"/>
              </a:ext>
            </a:extLst>
          </p:cNvPr>
          <p:cNvSpPr>
            <a:spLocks noGrp="1"/>
          </p:cNvSpPr>
          <p:nvPr>
            <p:ph type="ftr" sz="quarter" idx="11"/>
          </p:nvPr>
        </p:nvSpPr>
        <p:spPr/>
        <p:txBody>
          <a:bodyPr/>
          <a:lstStyle/>
          <a:p>
            <a:r>
              <a:rPr lang="en-US" dirty="0"/>
              <a:t>Computer Security: Art and Science</a:t>
            </a:r>
            <a:r>
              <a:rPr lang="en-US" i="0" dirty="0"/>
              <a:t>, 2</a:t>
            </a:r>
            <a:r>
              <a:rPr lang="en-US" i="0" baseline="30000" dirty="0"/>
              <a:t>nd</a:t>
            </a:r>
            <a:r>
              <a:rPr lang="en-US" i="0" dirty="0"/>
              <a:t> Edition</a:t>
            </a:r>
            <a:endParaRPr lang="en-US" dirty="0"/>
          </a:p>
        </p:txBody>
      </p:sp>
      <p:sp>
        <p:nvSpPr>
          <p:cNvPr id="7" name="Slide Number Placeholder 6">
            <a:extLst>
              <a:ext uri="{FF2B5EF4-FFF2-40B4-BE49-F238E27FC236}">
                <a16:creationId xmlns:a16="http://schemas.microsoft.com/office/drawing/2014/main" id="{98516C60-A5EB-244A-85C8-490E47998045}"/>
              </a:ext>
            </a:extLst>
          </p:cNvPr>
          <p:cNvSpPr>
            <a:spLocks noGrp="1"/>
          </p:cNvSpPr>
          <p:nvPr>
            <p:ph type="sldNum" sz="quarter" idx="12"/>
          </p:nvPr>
        </p:nvSpPr>
        <p:spPr/>
        <p:txBody>
          <a:bodyPr/>
          <a:lstStyle/>
          <a:p>
            <a:r>
              <a:rPr lang="en-US" dirty="0"/>
              <a:t>Slide CH-</a:t>
            </a:r>
            <a:fld id="{52DFCED4-3DB5-5A4D-92BF-293F61671FD6}" type="slidenum">
              <a:rPr lang="en-US" smtClean="0"/>
              <a:pPr/>
              <a:t>‹#›</a:t>
            </a:fld>
            <a:endParaRPr lang="en-US" dirty="0"/>
          </a:p>
        </p:txBody>
      </p:sp>
    </p:spTree>
    <p:extLst>
      <p:ext uri="{BB962C8B-B14F-4D97-AF65-F5344CB8AC3E}">
        <p14:creationId xmlns:p14="http://schemas.microsoft.com/office/powerpoint/2010/main" val="281314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9F061-953F-FE4E-B123-EF2AAD321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59FF8-EA2D-F848-A878-2F47BA5D1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p>
        </p:txBody>
      </p:sp>
      <p:sp>
        <p:nvSpPr>
          <p:cNvPr id="4" name="Date Placeholder 3">
            <a:extLst>
              <a:ext uri="{FF2B5EF4-FFF2-40B4-BE49-F238E27FC236}">
                <a16:creationId xmlns:a16="http://schemas.microsoft.com/office/drawing/2014/main" id="{674CE376-8D6F-0546-95B0-57175EA1D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Version 1.0</a:t>
            </a:r>
            <a:endParaRPr lang="en-US" dirty="0"/>
          </a:p>
        </p:txBody>
      </p:sp>
      <p:sp>
        <p:nvSpPr>
          <p:cNvPr id="5" name="Footer Placeholder 4">
            <a:extLst>
              <a:ext uri="{FF2B5EF4-FFF2-40B4-BE49-F238E27FC236}">
                <a16:creationId xmlns:a16="http://schemas.microsoft.com/office/drawing/2014/main" id="{9F0503CA-7075-BF45-A33E-7F679677C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solidFill>
              </a:defRPr>
            </a:lvl1pPr>
          </a:lstStyle>
          <a:p>
            <a:r>
              <a:rPr lang="en-US" dirty="0"/>
              <a:t>Computer Security: Art and Science</a:t>
            </a:r>
            <a:r>
              <a:rPr lang="en-US" i="0" dirty="0"/>
              <a:t>, 2</a:t>
            </a:r>
            <a:r>
              <a:rPr lang="en-US" i="0" baseline="30000" dirty="0"/>
              <a:t>nd</a:t>
            </a:r>
            <a:r>
              <a:rPr lang="en-US" i="0" dirty="0"/>
              <a:t> Edition</a:t>
            </a:r>
            <a:endParaRPr lang="en-US" dirty="0"/>
          </a:p>
        </p:txBody>
      </p:sp>
      <p:sp>
        <p:nvSpPr>
          <p:cNvPr id="6" name="Slide Number Placeholder 5">
            <a:extLst>
              <a:ext uri="{FF2B5EF4-FFF2-40B4-BE49-F238E27FC236}">
                <a16:creationId xmlns:a16="http://schemas.microsoft.com/office/drawing/2014/main" id="{292F712E-317B-634F-806D-6D9337157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r>
              <a:rPr lang="en-US" dirty="0"/>
              <a:t>Slide CH-</a:t>
            </a:r>
            <a:fld id="{52DFCED4-3DB5-5A4D-92BF-293F61671FD6}" type="slidenum">
              <a:rPr lang="en-US" smtClean="0"/>
              <a:pPr/>
              <a:t>‹#›</a:t>
            </a:fld>
            <a:endParaRPr lang="en-US" dirty="0"/>
          </a:p>
        </p:txBody>
      </p:sp>
      <p:pic>
        <p:nvPicPr>
          <p:cNvPr id="8" name="Picture 7">
            <a:extLst>
              <a:ext uri="{FF2B5EF4-FFF2-40B4-BE49-F238E27FC236}">
                <a16:creationId xmlns:a16="http://schemas.microsoft.com/office/drawing/2014/main" id="{8A2850A0-6036-014A-92D4-5DA2911E4584}"/>
              </a:ext>
            </a:extLst>
          </p:cNvPr>
          <p:cNvPicPr>
            <a:picLocks noChangeAspect="1"/>
          </p:cNvPicPr>
          <p:nvPr userDrawn="1"/>
        </p:nvPicPr>
        <p:blipFill>
          <a:blip r:embed="rId13"/>
          <a:stretch>
            <a:fillRect/>
          </a:stretch>
        </p:blipFill>
        <p:spPr>
          <a:xfrm>
            <a:off x="11389611" y="0"/>
            <a:ext cx="802389" cy="1038386"/>
          </a:xfrm>
          <a:prstGeom prst="rect">
            <a:avLst/>
          </a:prstGeom>
        </p:spPr>
      </p:pic>
    </p:spTree>
    <p:extLst>
      <p:ext uri="{BB962C8B-B14F-4D97-AF65-F5344CB8AC3E}">
        <p14:creationId xmlns:p14="http://schemas.microsoft.com/office/powerpoint/2010/main" val="172734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r>
              <a:rPr lang="en-US" dirty="0">
                <a:latin typeface="Calibri" charset="0"/>
              </a:rPr>
              <a:t>An Overview of</a:t>
            </a:r>
            <a:br>
              <a:rPr lang="en-US" dirty="0">
                <a:latin typeface="Calibri" charset="0"/>
              </a:rPr>
            </a:br>
            <a:r>
              <a:rPr lang="en-US" dirty="0">
                <a:latin typeface="Calibri" charset="0"/>
              </a:rPr>
              <a:t>Computer Security</a:t>
            </a:r>
          </a:p>
        </p:txBody>
      </p:sp>
      <p:sp>
        <p:nvSpPr>
          <p:cNvPr id="3" name="Subtitle 2"/>
          <p:cNvSpPr>
            <a:spLocks noGrp="1"/>
          </p:cNvSpPr>
          <p:nvPr>
            <p:ph type="subTitle" idx="1"/>
          </p:nvPr>
        </p:nvSpPr>
        <p:spPr/>
        <p:txBody>
          <a:bodyPr rtlCol="0">
            <a:normAutofit/>
          </a:bodyPr>
          <a:lstStyle/>
          <a:p>
            <a:pPr>
              <a:defRPr/>
            </a:pPr>
            <a:r>
              <a:rPr lang="en-US" dirty="0">
                <a:ea typeface="+mn-ea"/>
                <a:cs typeface="+mn-cs"/>
              </a:rPr>
              <a:t>Chapter 1</a:t>
            </a:r>
          </a:p>
        </p:txBody>
      </p:sp>
      <p:sp>
        <p:nvSpPr>
          <p:cNvPr id="12291" name="Date Placeholder 3"/>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r>
              <a:rPr lang="en-US">
                <a:solidFill>
                  <a:srgbClr val="000000"/>
                </a:solidFill>
              </a:rPr>
              <a:t>Version 1.0</a:t>
            </a:r>
          </a:p>
        </p:txBody>
      </p:sp>
      <p:sp>
        <p:nvSpPr>
          <p:cNvPr id="2" name="Footer Placeholder 1"/>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4" name="Slide Number Placeholder 3"/>
          <p:cNvSpPr>
            <a:spLocks noGrp="1"/>
          </p:cNvSpPr>
          <p:nvPr>
            <p:ph type="sldNum" sz="quarter" idx="12"/>
          </p:nvPr>
        </p:nvSpPr>
        <p:spPr/>
        <p:txBody>
          <a:bodyPr/>
          <a:lstStyle/>
          <a:p>
            <a:pPr>
              <a:defRPr/>
            </a:pPr>
            <a:r>
              <a:rPr lang="en-US"/>
              <a:t>Slide 1-</a:t>
            </a:r>
            <a:fld id="{0E443DC9-07BC-4240-89DF-8BE3DD6926E9}" type="slidenum">
              <a:rPr lang="en-US" smtClean="0"/>
              <a:pPr>
                <a:defRPr/>
              </a:pPr>
              <a:t>1</a:t>
            </a:fld>
            <a:endParaRPr lang="en-US" dirty="0"/>
          </a:p>
        </p:txBody>
      </p:sp>
    </p:spTree>
    <p:extLst>
      <p:ext uri="{BB962C8B-B14F-4D97-AF65-F5344CB8AC3E}">
        <p14:creationId xmlns:p14="http://schemas.microsoft.com/office/powerpoint/2010/main" val="66651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Version 1.0</a:t>
            </a:r>
          </a:p>
        </p:txBody>
      </p:sp>
      <p:sp>
        <p:nvSpPr>
          <p:cNvPr id="25602" name="Rectangle 2"/>
          <p:cNvSpPr>
            <a:spLocks noGrp="1" noChangeArrowheads="1"/>
          </p:cNvSpPr>
          <p:nvPr>
            <p:ph type="title"/>
          </p:nvPr>
        </p:nvSpPr>
        <p:spPr/>
        <p:txBody>
          <a:bodyPr/>
          <a:lstStyle/>
          <a:p>
            <a:pPr eaLnBrk="1" hangingPunct="1">
              <a:defRPr/>
            </a:pPr>
            <a:r>
              <a:rPr lang="en-US">
                <a:cs typeface="+mj-cs"/>
              </a:rPr>
              <a:t>Operational Issues</a:t>
            </a:r>
          </a:p>
        </p:txBody>
      </p:sp>
      <p:sp>
        <p:nvSpPr>
          <p:cNvPr id="25603" name="Rectangle 3"/>
          <p:cNvSpPr>
            <a:spLocks noGrp="1" noChangeArrowheads="1"/>
          </p:cNvSpPr>
          <p:nvPr>
            <p:ph type="body" idx="1"/>
          </p:nvPr>
        </p:nvSpPr>
        <p:spPr/>
        <p:txBody>
          <a:bodyPr/>
          <a:lstStyle/>
          <a:p>
            <a:pPr eaLnBrk="1" hangingPunct="1">
              <a:lnSpc>
                <a:spcPct val="90000"/>
              </a:lnSpc>
              <a:defRPr/>
            </a:pPr>
            <a:r>
              <a:rPr lang="en-US" dirty="0">
                <a:cs typeface="+mn-cs"/>
              </a:rPr>
              <a:t>Cost-benefit analysis</a:t>
            </a:r>
          </a:p>
          <a:p>
            <a:pPr lvl="1" eaLnBrk="1" hangingPunct="1">
              <a:lnSpc>
                <a:spcPct val="90000"/>
              </a:lnSpc>
              <a:defRPr/>
            </a:pPr>
            <a:r>
              <a:rPr lang="en-US" dirty="0"/>
              <a:t>Is it cheaper to prevent or recover?</a:t>
            </a:r>
          </a:p>
          <a:p>
            <a:pPr eaLnBrk="1" hangingPunct="1">
              <a:lnSpc>
                <a:spcPct val="90000"/>
              </a:lnSpc>
              <a:defRPr/>
            </a:pPr>
            <a:r>
              <a:rPr lang="en-US" dirty="0">
                <a:cs typeface="+mn-cs"/>
              </a:rPr>
              <a:t>Risk analysis</a:t>
            </a:r>
          </a:p>
          <a:p>
            <a:pPr lvl="1" eaLnBrk="1" hangingPunct="1">
              <a:lnSpc>
                <a:spcPct val="90000"/>
              </a:lnSpc>
              <a:defRPr/>
            </a:pPr>
            <a:r>
              <a:rPr lang="en-US" dirty="0"/>
              <a:t>Should we protect something?</a:t>
            </a:r>
          </a:p>
          <a:p>
            <a:pPr lvl="1" eaLnBrk="1" hangingPunct="1">
              <a:lnSpc>
                <a:spcPct val="90000"/>
              </a:lnSpc>
              <a:defRPr/>
            </a:pPr>
            <a:r>
              <a:rPr lang="en-US" dirty="0"/>
              <a:t>How much should we protect this thing?</a:t>
            </a:r>
          </a:p>
          <a:p>
            <a:pPr eaLnBrk="1" hangingPunct="1">
              <a:lnSpc>
                <a:spcPct val="90000"/>
              </a:lnSpc>
              <a:defRPr/>
            </a:pPr>
            <a:r>
              <a:rPr lang="en-US" dirty="0">
                <a:cs typeface="+mn-cs"/>
              </a:rPr>
              <a:t>Laws and customs</a:t>
            </a:r>
          </a:p>
          <a:p>
            <a:pPr lvl="1" eaLnBrk="1" hangingPunct="1">
              <a:lnSpc>
                <a:spcPct val="90000"/>
              </a:lnSpc>
              <a:defRPr/>
            </a:pPr>
            <a:r>
              <a:rPr lang="en-US" dirty="0"/>
              <a:t>Are desired security measures illegal?</a:t>
            </a:r>
          </a:p>
          <a:p>
            <a:pPr lvl="1" eaLnBrk="1" hangingPunct="1">
              <a:lnSpc>
                <a:spcPct val="90000"/>
              </a:lnSpc>
              <a:defRPr/>
            </a:pPr>
            <a:r>
              <a:rPr lang="en-US" dirty="0"/>
              <a:t>Will people do them?</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10</a:t>
            </a:fld>
            <a:endParaRPr lang="en-US" dirty="0"/>
          </a:p>
        </p:txBody>
      </p:sp>
    </p:spTree>
    <p:extLst>
      <p:ext uri="{BB962C8B-B14F-4D97-AF65-F5344CB8AC3E}">
        <p14:creationId xmlns:p14="http://schemas.microsoft.com/office/powerpoint/2010/main" val="4097475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Version 1.0</a:t>
            </a:r>
          </a:p>
        </p:txBody>
      </p:sp>
      <p:sp>
        <p:nvSpPr>
          <p:cNvPr id="28674" name="Rectangle 2"/>
          <p:cNvSpPr>
            <a:spLocks noGrp="1" noChangeArrowheads="1"/>
          </p:cNvSpPr>
          <p:nvPr>
            <p:ph type="title"/>
          </p:nvPr>
        </p:nvSpPr>
        <p:spPr/>
        <p:txBody>
          <a:bodyPr/>
          <a:lstStyle/>
          <a:p>
            <a:pPr eaLnBrk="1" hangingPunct="1">
              <a:defRPr/>
            </a:pPr>
            <a:r>
              <a:rPr lang="en-US">
                <a:cs typeface="+mj-cs"/>
              </a:rPr>
              <a:t>Human Issues</a:t>
            </a:r>
          </a:p>
        </p:txBody>
      </p:sp>
      <p:sp>
        <p:nvSpPr>
          <p:cNvPr id="28675" name="Rectangle 3"/>
          <p:cNvSpPr>
            <a:spLocks noGrp="1" noChangeArrowheads="1"/>
          </p:cNvSpPr>
          <p:nvPr>
            <p:ph type="body" idx="1"/>
          </p:nvPr>
        </p:nvSpPr>
        <p:spPr/>
        <p:txBody>
          <a:bodyPr/>
          <a:lstStyle/>
          <a:p>
            <a:pPr eaLnBrk="1" hangingPunct="1">
              <a:defRPr/>
            </a:pPr>
            <a:r>
              <a:rPr lang="en-US" dirty="0">
                <a:cs typeface="+mn-cs"/>
              </a:rPr>
              <a:t>Organizational problems</a:t>
            </a:r>
          </a:p>
          <a:p>
            <a:pPr lvl="1" eaLnBrk="1" hangingPunct="1">
              <a:defRPr/>
            </a:pPr>
            <a:r>
              <a:rPr lang="en-US" dirty="0"/>
              <a:t>Power and responsibility</a:t>
            </a:r>
          </a:p>
          <a:p>
            <a:pPr lvl="1" eaLnBrk="1" hangingPunct="1">
              <a:defRPr/>
            </a:pPr>
            <a:r>
              <a:rPr lang="en-US" dirty="0"/>
              <a:t>Financial benefits</a:t>
            </a:r>
          </a:p>
          <a:p>
            <a:pPr eaLnBrk="1" hangingPunct="1">
              <a:defRPr/>
            </a:pPr>
            <a:r>
              <a:rPr lang="en-US" dirty="0">
                <a:cs typeface="+mn-cs"/>
              </a:rPr>
              <a:t>People problems</a:t>
            </a:r>
          </a:p>
          <a:p>
            <a:pPr lvl="1" eaLnBrk="1" hangingPunct="1">
              <a:defRPr/>
            </a:pPr>
            <a:r>
              <a:rPr lang="en-US" dirty="0"/>
              <a:t>Outsiders and insiders</a:t>
            </a:r>
          </a:p>
          <a:p>
            <a:pPr lvl="1" eaLnBrk="1" hangingPunct="1">
              <a:defRPr/>
            </a:pPr>
            <a:r>
              <a:rPr lang="en-US" dirty="0"/>
              <a:t>Social engineering</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11</a:t>
            </a:fld>
            <a:endParaRPr lang="en-US" dirty="0"/>
          </a:p>
        </p:txBody>
      </p:sp>
    </p:spTree>
    <p:extLst>
      <p:ext uri="{BB962C8B-B14F-4D97-AF65-F5344CB8AC3E}">
        <p14:creationId xmlns:p14="http://schemas.microsoft.com/office/powerpoint/2010/main" val="10945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r>
              <a:rPr lang="en-US"/>
              <a:t>Version 1.0</a:t>
            </a:r>
          </a:p>
        </p:txBody>
      </p:sp>
      <p:sp>
        <p:nvSpPr>
          <p:cNvPr id="31746" name="Rectangle 2"/>
          <p:cNvSpPr>
            <a:spLocks noGrp="1" noChangeArrowheads="1"/>
          </p:cNvSpPr>
          <p:nvPr>
            <p:ph type="title"/>
          </p:nvPr>
        </p:nvSpPr>
        <p:spPr/>
        <p:txBody>
          <a:bodyPr/>
          <a:lstStyle/>
          <a:p>
            <a:pPr eaLnBrk="1" hangingPunct="1">
              <a:defRPr/>
            </a:pPr>
            <a:r>
              <a:rPr lang="en-US">
                <a:cs typeface="+mj-cs"/>
              </a:rPr>
              <a:t>Tying Together</a:t>
            </a:r>
          </a:p>
        </p:txBody>
      </p:sp>
      <p:sp>
        <p:nvSpPr>
          <p:cNvPr id="31748" name="Text Box 4"/>
          <p:cNvSpPr txBox="1">
            <a:spLocks noChangeArrowheads="1"/>
          </p:cNvSpPr>
          <p:nvPr/>
        </p:nvSpPr>
        <p:spPr bwMode="auto">
          <a:xfrm>
            <a:off x="2286001" y="2133600"/>
            <a:ext cx="88646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Threats</a:t>
            </a:r>
          </a:p>
        </p:txBody>
      </p:sp>
      <p:sp>
        <p:nvSpPr>
          <p:cNvPr id="31749" name="Text Box 5"/>
          <p:cNvSpPr txBox="1">
            <a:spLocks noChangeArrowheads="1"/>
          </p:cNvSpPr>
          <p:nvPr/>
        </p:nvSpPr>
        <p:spPr bwMode="auto">
          <a:xfrm>
            <a:off x="3733800" y="2514600"/>
            <a:ext cx="728276"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t>Policy</a:t>
            </a:r>
          </a:p>
        </p:txBody>
      </p:sp>
      <p:sp>
        <p:nvSpPr>
          <p:cNvPr id="31750" name="Text Box 6"/>
          <p:cNvSpPr txBox="1">
            <a:spLocks noChangeArrowheads="1"/>
          </p:cNvSpPr>
          <p:nvPr/>
        </p:nvSpPr>
        <p:spPr bwMode="auto">
          <a:xfrm>
            <a:off x="4800601" y="3048000"/>
            <a:ext cx="1379673"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t>Specification</a:t>
            </a:r>
          </a:p>
        </p:txBody>
      </p:sp>
      <p:sp>
        <p:nvSpPr>
          <p:cNvPr id="31751" name="Text Box 7"/>
          <p:cNvSpPr txBox="1">
            <a:spLocks noChangeArrowheads="1"/>
          </p:cNvSpPr>
          <p:nvPr/>
        </p:nvSpPr>
        <p:spPr bwMode="auto">
          <a:xfrm>
            <a:off x="6019801" y="3810000"/>
            <a:ext cx="81624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t>Design</a:t>
            </a:r>
          </a:p>
        </p:txBody>
      </p:sp>
      <p:sp>
        <p:nvSpPr>
          <p:cNvPr id="31752" name="Text Box 8"/>
          <p:cNvSpPr txBox="1">
            <a:spLocks noChangeArrowheads="1"/>
          </p:cNvSpPr>
          <p:nvPr/>
        </p:nvSpPr>
        <p:spPr bwMode="auto">
          <a:xfrm>
            <a:off x="7086601" y="4495800"/>
            <a:ext cx="169245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dirty="0"/>
              <a:t>Implementation</a:t>
            </a:r>
          </a:p>
        </p:txBody>
      </p:sp>
      <p:sp>
        <p:nvSpPr>
          <p:cNvPr id="31753" name="Text Box 9"/>
          <p:cNvSpPr txBox="1">
            <a:spLocks noChangeArrowheads="1"/>
          </p:cNvSpPr>
          <p:nvPr/>
        </p:nvSpPr>
        <p:spPr bwMode="auto">
          <a:xfrm>
            <a:off x="8305800" y="5257800"/>
            <a:ext cx="1131592"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Operation</a:t>
            </a:r>
          </a:p>
        </p:txBody>
      </p:sp>
      <p:sp>
        <p:nvSpPr>
          <p:cNvPr id="31754" name="Line 10"/>
          <p:cNvSpPr>
            <a:spLocks noChangeShapeType="1"/>
          </p:cNvSpPr>
          <p:nvPr/>
        </p:nvSpPr>
        <p:spPr bwMode="auto">
          <a:xfrm>
            <a:off x="3352800" y="2514600"/>
            <a:ext cx="457200" cy="15240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56" name="Line 12"/>
          <p:cNvSpPr>
            <a:spLocks noChangeShapeType="1"/>
          </p:cNvSpPr>
          <p:nvPr/>
        </p:nvSpPr>
        <p:spPr bwMode="auto">
          <a:xfrm>
            <a:off x="4419600" y="2971800"/>
            <a:ext cx="457200" cy="15240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57" name="Line 13"/>
          <p:cNvSpPr>
            <a:spLocks noChangeShapeType="1"/>
          </p:cNvSpPr>
          <p:nvPr/>
        </p:nvSpPr>
        <p:spPr bwMode="auto">
          <a:xfrm>
            <a:off x="5334000" y="3505200"/>
            <a:ext cx="914400" cy="38100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58" name="Line 14"/>
          <p:cNvSpPr>
            <a:spLocks noChangeShapeType="1"/>
          </p:cNvSpPr>
          <p:nvPr/>
        </p:nvSpPr>
        <p:spPr bwMode="auto">
          <a:xfrm>
            <a:off x="6934200" y="4267200"/>
            <a:ext cx="685800" cy="30480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59" name="Line 15"/>
          <p:cNvSpPr>
            <a:spLocks noChangeShapeType="1"/>
          </p:cNvSpPr>
          <p:nvPr/>
        </p:nvSpPr>
        <p:spPr bwMode="auto">
          <a:xfrm>
            <a:off x="8153400" y="4953000"/>
            <a:ext cx="762000" cy="30480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3" name="Line 19"/>
          <p:cNvSpPr>
            <a:spLocks noChangeShapeType="1"/>
          </p:cNvSpPr>
          <p:nvPr/>
        </p:nvSpPr>
        <p:spPr bwMode="auto">
          <a:xfrm flipH="1" flipV="1">
            <a:off x="2590800" y="2590800"/>
            <a:ext cx="4267200" cy="289560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4" name="Line 20"/>
          <p:cNvSpPr>
            <a:spLocks noChangeShapeType="1"/>
          </p:cNvSpPr>
          <p:nvPr/>
        </p:nvSpPr>
        <p:spPr bwMode="auto">
          <a:xfrm>
            <a:off x="6858000" y="5486400"/>
            <a:ext cx="1447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5" name="Line 21"/>
          <p:cNvSpPr>
            <a:spLocks noChangeShapeType="1"/>
          </p:cNvSpPr>
          <p:nvPr/>
        </p:nvSpPr>
        <p:spPr bwMode="auto">
          <a:xfrm flipH="1">
            <a:off x="5715000" y="4724400"/>
            <a:ext cx="1295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6" name="Line 22"/>
          <p:cNvSpPr>
            <a:spLocks noChangeShapeType="1"/>
          </p:cNvSpPr>
          <p:nvPr/>
        </p:nvSpPr>
        <p:spPr bwMode="auto">
          <a:xfrm flipV="1">
            <a:off x="5943600" y="4876800"/>
            <a:ext cx="1219200" cy="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7" name="Line 23"/>
          <p:cNvSpPr>
            <a:spLocks noChangeShapeType="1"/>
          </p:cNvSpPr>
          <p:nvPr/>
        </p:nvSpPr>
        <p:spPr bwMode="auto">
          <a:xfrm flipH="1">
            <a:off x="4648200" y="3962400"/>
            <a:ext cx="12954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8" name="Line 24"/>
          <p:cNvSpPr>
            <a:spLocks noChangeShapeType="1"/>
          </p:cNvSpPr>
          <p:nvPr/>
        </p:nvSpPr>
        <p:spPr bwMode="auto">
          <a:xfrm>
            <a:off x="4876800" y="4114800"/>
            <a:ext cx="1066800" cy="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69" name="Line 25"/>
          <p:cNvSpPr>
            <a:spLocks noChangeShapeType="1"/>
          </p:cNvSpPr>
          <p:nvPr/>
        </p:nvSpPr>
        <p:spPr bwMode="auto">
          <a:xfrm flipH="1">
            <a:off x="3581400" y="3276600"/>
            <a:ext cx="12192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70" name="Line 26"/>
          <p:cNvSpPr>
            <a:spLocks noChangeShapeType="1"/>
          </p:cNvSpPr>
          <p:nvPr/>
        </p:nvSpPr>
        <p:spPr bwMode="auto">
          <a:xfrm>
            <a:off x="3810000" y="3429000"/>
            <a:ext cx="990600" cy="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71" name="Line 27"/>
          <p:cNvSpPr>
            <a:spLocks noChangeShapeType="1"/>
          </p:cNvSpPr>
          <p:nvPr/>
        </p:nvSpPr>
        <p:spPr bwMode="auto">
          <a:xfrm flipH="1">
            <a:off x="2895600" y="2819400"/>
            <a:ext cx="7620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772" name="Line 28"/>
          <p:cNvSpPr>
            <a:spLocks noChangeShapeType="1"/>
          </p:cNvSpPr>
          <p:nvPr/>
        </p:nvSpPr>
        <p:spPr bwMode="auto">
          <a:xfrm>
            <a:off x="3048000" y="2895600"/>
            <a:ext cx="685800" cy="0"/>
          </a:xfrm>
          <a:prstGeom prst="line">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4" name="Footer Placeholder 3"/>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5" name="Slide Number Placeholder 4"/>
          <p:cNvSpPr>
            <a:spLocks noGrp="1"/>
          </p:cNvSpPr>
          <p:nvPr>
            <p:ph type="sldNum" sz="quarter" idx="12"/>
          </p:nvPr>
        </p:nvSpPr>
        <p:spPr/>
        <p:txBody>
          <a:bodyPr/>
          <a:lstStyle/>
          <a:p>
            <a:pPr>
              <a:defRPr/>
            </a:pPr>
            <a:r>
              <a:rPr lang="en-US"/>
              <a:t>Slide 1-</a:t>
            </a:r>
            <a:fld id="{60C612C6-9846-0A49-84D8-E3B9A5E862B1}" type="slidenum">
              <a:rPr lang="en-US" smtClean="0"/>
              <a:pPr>
                <a:defRPr/>
              </a:pPr>
              <a:t>12</a:t>
            </a:fld>
            <a:endParaRPr lang="en-US" dirty="0"/>
          </a:p>
        </p:txBody>
      </p:sp>
    </p:spTree>
    <p:extLst>
      <p:ext uri="{BB962C8B-B14F-4D97-AF65-F5344CB8AC3E}">
        <p14:creationId xmlns:p14="http://schemas.microsoft.com/office/powerpoint/2010/main" val="1916653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Version 1.0</a:t>
            </a:r>
          </a:p>
        </p:txBody>
      </p:sp>
      <p:sp>
        <p:nvSpPr>
          <p:cNvPr id="34818" name="Rectangle 2"/>
          <p:cNvSpPr>
            <a:spLocks noGrp="1" noChangeArrowheads="1"/>
          </p:cNvSpPr>
          <p:nvPr>
            <p:ph type="title"/>
          </p:nvPr>
        </p:nvSpPr>
        <p:spPr/>
        <p:txBody>
          <a:bodyPr/>
          <a:lstStyle/>
          <a:p>
            <a:pPr eaLnBrk="1" hangingPunct="1">
              <a:defRPr/>
            </a:pPr>
            <a:r>
              <a:rPr lang="en-US">
                <a:cs typeface="+mj-cs"/>
              </a:rPr>
              <a:t>Key Points</a:t>
            </a:r>
          </a:p>
        </p:txBody>
      </p:sp>
      <p:sp>
        <p:nvSpPr>
          <p:cNvPr id="34819" name="Rectangle 3"/>
          <p:cNvSpPr>
            <a:spLocks noGrp="1" noChangeArrowheads="1"/>
          </p:cNvSpPr>
          <p:nvPr>
            <p:ph type="body" idx="1"/>
          </p:nvPr>
        </p:nvSpPr>
        <p:spPr/>
        <p:txBody>
          <a:bodyPr/>
          <a:lstStyle/>
          <a:p>
            <a:pPr eaLnBrk="1" hangingPunct="1">
              <a:lnSpc>
                <a:spcPct val="90000"/>
              </a:lnSpc>
              <a:defRPr/>
            </a:pPr>
            <a:r>
              <a:rPr lang="en-US">
                <a:cs typeface="+mn-cs"/>
              </a:rPr>
              <a:t>Policy defines security, and mechanisms enforce security</a:t>
            </a:r>
          </a:p>
          <a:p>
            <a:pPr lvl="1" eaLnBrk="1" hangingPunct="1">
              <a:lnSpc>
                <a:spcPct val="90000"/>
              </a:lnSpc>
              <a:defRPr/>
            </a:pPr>
            <a:r>
              <a:rPr lang="en-US"/>
              <a:t>Confidentiality</a:t>
            </a:r>
          </a:p>
          <a:p>
            <a:pPr lvl="1" eaLnBrk="1" hangingPunct="1">
              <a:lnSpc>
                <a:spcPct val="90000"/>
              </a:lnSpc>
              <a:defRPr/>
            </a:pPr>
            <a:r>
              <a:rPr lang="en-US"/>
              <a:t>Integrity</a:t>
            </a:r>
          </a:p>
          <a:p>
            <a:pPr lvl="1" eaLnBrk="1" hangingPunct="1">
              <a:lnSpc>
                <a:spcPct val="90000"/>
              </a:lnSpc>
              <a:defRPr/>
            </a:pPr>
            <a:r>
              <a:rPr lang="en-US"/>
              <a:t>Availability</a:t>
            </a:r>
          </a:p>
          <a:p>
            <a:pPr eaLnBrk="1" hangingPunct="1">
              <a:lnSpc>
                <a:spcPct val="90000"/>
              </a:lnSpc>
              <a:defRPr/>
            </a:pPr>
            <a:r>
              <a:rPr lang="en-US">
                <a:cs typeface="+mn-cs"/>
              </a:rPr>
              <a:t>Trust and knowing assumptions</a:t>
            </a:r>
          </a:p>
          <a:p>
            <a:pPr eaLnBrk="1" hangingPunct="1">
              <a:lnSpc>
                <a:spcPct val="90000"/>
              </a:lnSpc>
              <a:defRPr/>
            </a:pPr>
            <a:r>
              <a:rPr lang="en-US">
                <a:cs typeface="+mn-cs"/>
              </a:rPr>
              <a:t>Importance of assurance</a:t>
            </a:r>
          </a:p>
          <a:p>
            <a:pPr eaLnBrk="1" hangingPunct="1">
              <a:lnSpc>
                <a:spcPct val="90000"/>
              </a:lnSpc>
              <a:defRPr/>
            </a:pPr>
            <a:r>
              <a:rPr lang="en-US">
                <a:cs typeface="+mn-cs"/>
              </a:rPr>
              <a:t>The human factor</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13</a:t>
            </a:fld>
            <a:endParaRPr lang="en-US" dirty="0"/>
          </a:p>
        </p:txBody>
      </p:sp>
    </p:spTree>
    <p:extLst>
      <p:ext uri="{BB962C8B-B14F-4D97-AF65-F5344CB8AC3E}">
        <p14:creationId xmlns:p14="http://schemas.microsoft.com/office/powerpoint/2010/main" val="2488990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pPr>
              <a:defRPr/>
            </a:pPr>
            <a:r>
              <a:rPr lang="en-US" dirty="0"/>
              <a:t>Components of computer security</a:t>
            </a:r>
          </a:p>
          <a:p>
            <a:pPr>
              <a:defRPr/>
            </a:pPr>
            <a:r>
              <a:rPr lang="en-US" dirty="0"/>
              <a:t>Threats</a:t>
            </a:r>
          </a:p>
          <a:p>
            <a:pPr>
              <a:defRPr/>
            </a:pPr>
            <a:r>
              <a:rPr lang="en-US" dirty="0"/>
              <a:t>Policies and mechanisms</a:t>
            </a:r>
          </a:p>
          <a:p>
            <a:pPr>
              <a:defRPr/>
            </a:pPr>
            <a:r>
              <a:rPr lang="en-US" dirty="0"/>
              <a:t>The role of trust</a:t>
            </a:r>
          </a:p>
          <a:p>
            <a:pPr>
              <a:defRPr/>
            </a:pPr>
            <a:r>
              <a:rPr lang="en-US" dirty="0"/>
              <a:t>Assurance</a:t>
            </a:r>
          </a:p>
          <a:p>
            <a:pPr>
              <a:defRPr/>
            </a:pPr>
            <a:r>
              <a:rPr lang="en-US" dirty="0"/>
              <a:t>Operational Issues</a:t>
            </a:r>
          </a:p>
          <a:p>
            <a:pPr>
              <a:defRPr/>
            </a:pPr>
            <a:r>
              <a:rPr lang="en-US" dirty="0"/>
              <a:t>Human Issues</a:t>
            </a:r>
          </a:p>
        </p:txBody>
      </p:sp>
      <p:sp>
        <p:nvSpPr>
          <p:cNvPr id="4" name="Date Placeholder 3"/>
          <p:cNvSpPr>
            <a:spLocks noGrp="1"/>
          </p:cNvSpPr>
          <p:nvPr>
            <p:ph type="dt" sz="half" idx="10"/>
          </p:nvPr>
        </p:nvSpPr>
        <p:spPr/>
        <p:txBody>
          <a:bodyPr/>
          <a:lstStyle/>
          <a:p>
            <a:pPr>
              <a:defRPr/>
            </a:pPr>
            <a:r>
              <a:rPr lang="en-US"/>
              <a:t>Version 1.0</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2</a:t>
            </a:fld>
            <a:endParaRPr lang="en-US" dirty="0"/>
          </a:p>
        </p:txBody>
      </p:sp>
    </p:spTree>
    <p:extLst>
      <p:ext uri="{BB962C8B-B14F-4D97-AF65-F5344CB8AC3E}">
        <p14:creationId xmlns:p14="http://schemas.microsoft.com/office/powerpoint/2010/main" val="351804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Components</a:t>
            </a:r>
          </a:p>
        </p:txBody>
      </p:sp>
      <p:sp>
        <p:nvSpPr>
          <p:cNvPr id="3" name="Content Placeholder 2"/>
          <p:cNvSpPr>
            <a:spLocks noGrp="1"/>
          </p:cNvSpPr>
          <p:nvPr>
            <p:ph idx="1"/>
          </p:nvPr>
        </p:nvSpPr>
        <p:spPr/>
        <p:txBody>
          <a:bodyPr/>
          <a:lstStyle/>
          <a:p>
            <a:pPr>
              <a:defRPr/>
            </a:pPr>
            <a:r>
              <a:rPr lang="en-US" dirty="0"/>
              <a:t>Confidentiality</a:t>
            </a:r>
          </a:p>
          <a:p>
            <a:pPr lvl="1">
              <a:defRPr/>
            </a:pPr>
            <a:r>
              <a:rPr lang="en-US" dirty="0"/>
              <a:t>Keeping data and resources hidden</a:t>
            </a:r>
          </a:p>
          <a:p>
            <a:pPr>
              <a:defRPr/>
            </a:pPr>
            <a:r>
              <a:rPr lang="en-US" dirty="0"/>
              <a:t>Integrity</a:t>
            </a:r>
          </a:p>
          <a:p>
            <a:pPr lvl="1">
              <a:defRPr/>
            </a:pPr>
            <a:r>
              <a:rPr lang="en-US" dirty="0"/>
              <a:t>Data integrity (integrity)</a:t>
            </a:r>
          </a:p>
          <a:p>
            <a:pPr lvl="1">
              <a:defRPr/>
            </a:pPr>
            <a:r>
              <a:rPr lang="en-US" dirty="0"/>
              <a:t>Origin integrity (authentication)</a:t>
            </a:r>
          </a:p>
          <a:p>
            <a:pPr>
              <a:defRPr/>
            </a:pPr>
            <a:r>
              <a:rPr lang="en-US" dirty="0"/>
              <a:t>Availability</a:t>
            </a:r>
          </a:p>
          <a:p>
            <a:pPr lvl="1">
              <a:defRPr/>
            </a:pPr>
            <a:r>
              <a:rPr lang="en-US" dirty="0"/>
              <a:t>Allowing access to data and resources</a:t>
            </a:r>
          </a:p>
        </p:txBody>
      </p:sp>
      <p:sp>
        <p:nvSpPr>
          <p:cNvPr id="4" name="Date Placeholder 3"/>
          <p:cNvSpPr>
            <a:spLocks noGrp="1"/>
          </p:cNvSpPr>
          <p:nvPr>
            <p:ph type="dt" sz="half" idx="10"/>
          </p:nvPr>
        </p:nvSpPr>
        <p:spPr/>
        <p:txBody>
          <a:bodyPr/>
          <a:lstStyle/>
          <a:p>
            <a:pPr>
              <a:defRPr/>
            </a:pPr>
            <a:r>
              <a:rPr lang="en-US"/>
              <a:t>Version 1.0</a:t>
            </a:r>
          </a:p>
        </p:txBody>
      </p:sp>
      <p:sp>
        <p:nvSpPr>
          <p:cNvPr id="8" name="Footer Placeholder 7"/>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9" name="Slide Number Placeholder 8"/>
          <p:cNvSpPr>
            <a:spLocks noGrp="1"/>
          </p:cNvSpPr>
          <p:nvPr>
            <p:ph type="sldNum" sz="quarter" idx="12"/>
          </p:nvPr>
        </p:nvSpPr>
        <p:spPr/>
        <p:txBody>
          <a:bodyPr/>
          <a:lstStyle/>
          <a:p>
            <a:pPr>
              <a:defRPr/>
            </a:pPr>
            <a:r>
              <a:rPr lang="en-US"/>
              <a:t>Slide 1-</a:t>
            </a:r>
            <a:fld id="{8A11B4CF-1F3E-9146-BA04-5241ACFF02A4}" type="slidenum">
              <a:rPr lang="en-US" smtClean="0"/>
              <a:pPr>
                <a:defRPr/>
              </a:pPr>
              <a:t>3</a:t>
            </a:fld>
            <a:endParaRPr lang="en-US" dirty="0"/>
          </a:p>
        </p:txBody>
      </p:sp>
    </p:spTree>
    <p:extLst>
      <p:ext uri="{BB962C8B-B14F-4D97-AF65-F5344CB8AC3E}">
        <p14:creationId xmlns:p14="http://schemas.microsoft.com/office/powerpoint/2010/main" val="242032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Classes of Threats</a:t>
            </a:r>
          </a:p>
        </p:txBody>
      </p:sp>
      <p:sp>
        <p:nvSpPr>
          <p:cNvPr id="3" name="Content Placeholder 2"/>
          <p:cNvSpPr>
            <a:spLocks noGrp="1"/>
          </p:cNvSpPr>
          <p:nvPr>
            <p:ph idx="1"/>
          </p:nvPr>
        </p:nvSpPr>
        <p:spPr/>
        <p:txBody>
          <a:bodyPr/>
          <a:lstStyle/>
          <a:p>
            <a:pPr>
              <a:lnSpc>
                <a:spcPct val="90000"/>
              </a:lnSpc>
              <a:defRPr/>
            </a:pPr>
            <a:r>
              <a:rPr lang="en-US" dirty="0"/>
              <a:t>Disclosure</a:t>
            </a:r>
          </a:p>
          <a:p>
            <a:pPr lvl="1">
              <a:lnSpc>
                <a:spcPct val="90000"/>
              </a:lnSpc>
              <a:defRPr/>
            </a:pPr>
            <a:r>
              <a:rPr lang="en-US" dirty="0"/>
              <a:t>Snooping</a:t>
            </a:r>
          </a:p>
          <a:p>
            <a:pPr>
              <a:lnSpc>
                <a:spcPct val="90000"/>
              </a:lnSpc>
              <a:defRPr/>
            </a:pPr>
            <a:r>
              <a:rPr lang="en-US" dirty="0"/>
              <a:t>Deception</a:t>
            </a:r>
          </a:p>
          <a:p>
            <a:pPr lvl="1">
              <a:lnSpc>
                <a:spcPct val="90000"/>
              </a:lnSpc>
              <a:defRPr/>
            </a:pPr>
            <a:r>
              <a:rPr lang="en-US" dirty="0"/>
              <a:t>Modification, spoofing, repudiation of origin, denial of receipt</a:t>
            </a:r>
          </a:p>
          <a:p>
            <a:pPr>
              <a:lnSpc>
                <a:spcPct val="90000"/>
              </a:lnSpc>
              <a:defRPr/>
            </a:pPr>
            <a:r>
              <a:rPr lang="en-US" dirty="0"/>
              <a:t>Disruption</a:t>
            </a:r>
          </a:p>
          <a:p>
            <a:pPr lvl="1">
              <a:lnSpc>
                <a:spcPct val="90000"/>
              </a:lnSpc>
              <a:defRPr/>
            </a:pPr>
            <a:r>
              <a:rPr lang="en-US" dirty="0"/>
              <a:t>Modification</a:t>
            </a:r>
          </a:p>
          <a:p>
            <a:pPr>
              <a:lnSpc>
                <a:spcPct val="90000"/>
              </a:lnSpc>
              <a:defRPr/>
            </a:pPr>
            <a:r>
              <a:rPr lang="en-US" dirty="0"/>
              <a:t>Usurpation</a:t>
            </a:r>
          </a:p>
          <a:p>
            <a:pPr lvl="1">
              <a:lnSpc>
                <a:spcPct val="90000"/>
              </a:lnSpc>
              <a:defRPr/>
            </a:pPr>
            <a:r>
              <a:rPr lang="en-US" dirty="0"/>
              <a:t>Modification, spoofing, delay, denial of service</a:t>
            </a:r>
          </a:p>
          <a:p>
            <a:endParaRPr lang="en-US" dirty="0"/>
          </a:p>
        </p:txBody>
      </p:sp>
      <p:sp>
        <p:nvSpPr>
          <p:cNvPr id="4" name="Date Placeholder 3"/>
          <p:cNvSpPr>
            <a:spLocks noGrp="1"/>
          </p:cNvSpPr>
          <p:nvPr>
            <p:ph type="dt" sz="half" idx="10"/>
          </p:nvPr>
        </p:nvSpPr>
        <p:spPr/>
        <p:txBody>
          <a:bodyPr/>
          <a:lstStyle/>
          <a:p>
            <a:pPr>
              <a:defRPr/>
            </a:pPr>
            <a:r>
              <a:rPr lang="en-US"/>
              <a:t>Version 1.0</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4</a:t>
            </a:fld>
            <a:endParaRPr lang="en-US" dirty="0"/>
          </a:p>
        </p:txBody>
      </p:sp>
    </p:spTree>
    <p:extLst>
      <p:ext uri="{BB962C8B-B14F-4D97-AF65-F5344CB8AC3E}">
        <p14:creationId xmlns:p14="http://schemas.microsoft.com/office/powerpoint/2010/main" val="278853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and Mechanisms</a:t>
            </a:r>
          </a:p>
        </p:txBody>
      </p:sp>
      <p:sp>
        <p:nvSpPr>
          <p:cNvPr id="3" name="Content Placeholder 2"/>
          <p:cNvSpPr>
            <a:spLocks noGrp="1"/>
          </p:cNvSpPr>
          <p:nvPr>
            <p:ph idx="1"/>
          </p:nvPr>
        </p:nvSpPr>
        <p:spPr/>
        <p:txBody>
          <a:bodyPr/>
          <a:lstStyle/>
          <a:p>
            <a:pPr>
              <a:defRPr/>
            </a:pPr>
            <a:r>
              <a:rPr lang="en-US" dirty="0"/>
              <a:t>Policy says what is, and is not, allowed</a:t>
            </a:r>
          </a:p>
          <a:p>
            <a:pPr lvl="1">
              <a:defRPr/>
            </a:pPr>
            <a:r>
              <a:rPr lang="en-US" dirty="0"/>
              <a:t>This defines “security” for the site/system/</a:t>
            </a:r>
            <a:r>
              <a:rPr lang="en-US" i="1" dirty="0"/>
              <a:t>etc</a:t>
            </a:r>
            <a:r>
              <a:rPr lang="en-US" dirty="0"/>
              <a:t>.</a:t>
            </a:r>
          </a:p>
          <a:p>
            <a:pPr>
              <a:defRPr/>
            </a:pPr>
            <a:r>
              <a:rPr lang="en-US" dirty="0"/>
              <a:t>Mechanisms enforce policies</a:t>
            </a:r>
          </a:p>
          <a:p>
            <a:pPr>
              <a:defRPr/>
            </a:pPr>
            <a:r>
              <a:rPr lang="en-US" dirty="0"/>
              <a:t>Composition of policies</a:t>
            </a:r>
          </a:p>
          <a:p>
            <a:pPr lvl="1">
              <a:defRPr/>
            </a:pPr>
            <a:r>
              <a:rPr lang="en-US" dirty="0"/>
              <a:t>If policies conflict, discrepancies may create security vulnerabilities</a:t>
            </a:r>
          </a:p>
          <a:p>
            <a:endParaRPr lang="en-US" dirty="0"/>
          </a:p>
        </p:txBody>
      </p:sp>
      <p:sp>
        <p:nvSpPr>
          <p:cNvPr id="4" name="Date Placeholder 3"/>
          <p:cNvSpPr>
            <a:spLocks noGrp="1"/>
          </p:cNvSpPr>
          <p:nvPr>
            <p:ph type="dt" sz="half" idx="10"/>
          </p:nvPr>
        </p:nvSpPr>
        <p:spPr/>
        <p:txBody>
          <a:bodyPr/>
          <a:lstStyle/>
          <a:p>
            <a:pPr>
              <a:defRPr/>
            </a:pPr>
            <a:r>
              <a:rPr lang="en-US"/>
              <a:t>Version 1.0</a:t>
            </a:r>
          </a:p>
        </p:txBody>
      </p:sp>
      <p:sp>
        <p:nvSpPr>
          <p:cNvPr id="8" name="Footer Placeholder 7"/>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9" name="Slide Number Placeholder 8"/>
          <p:cNvSpPr>
            <a:spLocks noGrp="1"/>
          </p:cNvSpPr>
          <p:nvPr>
            <p:ph type="sldNum" sz="quarter" idx="12"/>
          </p:nvPr>
        </p:nvSpPr>
        <p:spPr/>
        <p:txBody>
          <a:bodyPr/>
          <a:lstStyle/>
          <a:p>
            <a:pPr>
              <a:defRPr/>
            </a:pPr>
            <a:r>
              <a:rPr lang="en-US"/>
              <a:t>Slide 1-</a:t>
            </a:r>
            <a:fld id="{8A11B4CF-1F3E-9146-BA04-5241ACFF02A4}" type="slidenum">
              <a:rPr lang="en-US" smtClean="0"/>
              <a:pPr>
                <a:defRPr/>
              </a:pPr>
              <a:t>5</a:t>
            </a:fld>
            <a:endParaRPr lang="en-US" dirty="0"/>
          </a:p>
        </p:txBody>
      </p:sp>
    </p:spTree>
    <p:extLst>
      <p:ext uri="{BB962C8B-B14F-4D97-AF65-F5344CB8AC3E}">
        <p14:creationId xmlns:p14="http://schemas.microsoft.com/office/powerpoint/2010/main" val="121971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Security</a:t>
            </a:r>
          </a:p>
        </p:txBody>
      </p:sp>
      <p:sp>
        <p:nvSpPr>
          <p:cNvPr id="3" name="Content Placeholder 2"/>
          <p:cNvSpPr>
            <a:spLocks noGrp="1"/>
          </p:cNvSpPr>
          <p:nvPr>
            <p:ph idx="1"/>
          </p:nvPr>
        </p:nvSpPr>
        <p:spPr/>
        <p:txBody>
          <a:bodyPr/>
          <a:lstStyle/>
          <a:p>
            <a:pPr>
              <a:lnSpc>
                <a:spcPct val="90000"/>
              </a:lnSpc>
              <a:defRPr/>
            </a:pPr>
            <a:r>
              <a:rPr lang="en-US" dirty="0"/>
              <a:t>Prevention</a:t>
            </a:r>
          </a:p>
          <a:p>
            <a:pPr lvl="1">
              <a:lnSpc>
                <a:spcPct val="90000"/>
              </a:lnSpc>
              <a:defRPr/>
            </a:pPr>
            <a:r>
              <a:rPr lang="en-US" dirty="0"/>
              <a:t>Prevent attackers from violating security policy</a:t>
            </a:r>
          </a:p>
          <a:p>
            <a:pPr>
              <a:lnSpc>
                <a:spcPct val="90000"/>
              </a:lnSpc>
              <a:defRPr/>
            </a:pPr>
            <a:r>
              <a:rPr lang="en-US" dirty="0"/>
              <a:t>Detection</a:t>
            </a:r>
          </a:p>
          <a:p>
            <a:pPr lvl="1">
              <a:lnSpc>
                <a:spcPct val="90000"/>
              </a:lnSpc>
              <a:defRPr/>
            </a:pPr>
            <a:r>
              <a:rPr lang="en-US" dirty="0"/>
              <a:t>Detect attackers violating security policy</a:t>
            </a:r>
          </a:p>
          <a:p>
            <a:pPr>
              <a:lnSpc>
                <a:spcPct val="90000"/>
              </a:lnSpc>
              <a:defRPr/>
            </a:pPr>
            <a:r>
              <a:rPr lang="en-US" dirty="0"/>
              <a:t>Recovery</a:t>
            </a:r>
          </a:p>
          <a:p>
            <a:pPr lvl="1">
              <a:lnSpc>
                <a:spcPct val="90000"/>
              </a:lnSpc>
              <a:defRPr/>
            </a:pPr>
            <a:r>
              <a:rPr lang="en-US" dirty="0"/>
              <a:t>Stop attack, assess and repair damage</a:t>
            </a:r>
          </a:p>
          <a:p>
            <a:pPr lvl="1">
              <a:lnSpc>
                <a:spcPct val="90000"/>
              </a:lnSpc>
              <a:defRPr/>
            </a:pPr>
            <a:r>
              <a:rPr lang="en-US" dirty="0"/>
              <a:t>Continue to function correctly even if attack succeeds</a:t>
            </a:r>
          </a:p>
          <a:p>
            <a:endParaRPr lang="en-US" dirty="0"/>
          </a:p>
        </p:txBody>
      </p:sp>
      <p:sp>
        <p:nvSpPr>
          <p:cNvPr id="4" name="Date Placeholder 3"/>
          <p:cNvSpPr>
            <a:spLocks noGrp="1"/>
          </p:cNvSpPr>
          <p:nvPr>
            <p:ph type="dt" sz="half" idx="10"/>
          </p:nvPr>
        </p:nvSpPr>
        <p:spPr/>
        <p:txBody>
          <a:bodyPr/>
          <a:lstStyle/>
          <a:p>
            <a:pPr>
              <a:defRPr/>
            </a:pPr>
            <a:r>
              <a:rPr lang="en-US"/>
              <a:t>Version 1.0</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6</a:t>
            </a:fld>
            <a:endParaRPr lang="en-US" dirty="0"/>
          </a:p>
        </p:txBody>
      </p:sp>
    </p:spTree>
    <p:extLst>
      <p:ext uri="{BB962C8B-B14F-4D97-AF65-F5344CB8AC3E}">
        <p14:creationId xmlns:p14="http://schemas.microsoft.com/office/powerpoint/2010/main" val="4212499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Version 1.0</a:t>
            </a:r>
          </a:p>
        </p:txBody>
      </p:sp>
      <p:sp>
        <p:nvSpPr>
          <p:cNvPr id="15362" name="Rectangle 2"/>
          <p:cNvSpPr>
            <a:spLocks noGrp="1" noChangeArrowheads="1"/>
          </p:cNvSpPr>
          <p:nvPr>
            <p:ph type="title"/>
          </p:nvPr>
        </p:nvSpPr>
        <p:spPr/>
        <p:txBody>
          <a:bodyPr/>
          <a:lstStyle/>
          <a:p>
            <a:pPr eaLnBrk="1" hangingPunct="1">
              <a:defRPr/>
            </a:pPr>
            <a:r>
              <a:rPr lang="en-US" dirty="0">
                <a:cs typeface="+mj-cs"/>
              </a:rPr>
              <a:t>Assumptions and Trust</a:t>
            </a:r>
          </a:p>
        </p:txBody>
      </p:sp>
      <p:sp>
        <p:nvSpPr>
          <p:cNvPr id="15363" name="Rectangle 3"/>
          <p:cNvSpPr>
            <a:spLocks noGrp="1" noChangeArrowheads="1"/>
          </p:cNvSpPr>
          <p:nvPr>
            <p:ph type="body" idx="1"/>
          </p:nvPr>
        </p:nvSpPr>
        <p:spPr/>
        <p:txBody>
          <a:bodyPr/>
          <a:lstStyle/>
          <a:p>
            <a:pPr eaLnBrk="1" hangingPunct="1">
              <a:defRPr/>
            </a:pPr>
            <a:r>
              <a:rPr lang="en-US">
                <a:cs typeface="+mn-cs"/>
              </a:rPr>
              <a:t>Underlie </a:t>
            </a:r>
            <a:r>
              <a:rPr lang="en-US" i="1">
                <a:cs typeface="+mn-cs"/>
              </a:rPr>
              <a:t>all</a:t>
            </a:r>
            <a:r>
              <a:rPr lang="en-US">
                <a:cs typeface="+mn-cs"/>
              </a:rPr>
              <a:t> aspects of security</a:t>
            </a:r>
          </a:p>
          <a:p>
            <a:pPr eaLnBrk="1" hangingPunct="1">
              <a:defRPr/>
            </a:pPr>
            <a:r>
              <a:rPr lang="en-US">
                <a:cs typeface="+mn-cs"/>
              </a:rPr>
              <a:t>Policies</a:t>
            </a:r>
          </a:p>
          <a:p>
            <a:pPr lvl="1" eaLnBrk="1" hangingPunct="1">
              <a:defRPr/>
            </a:pPr>
            <a:r>
              <a:rPr lang="en-US"/>
              <a:t>Unambiguously partition system states</a:t>
            </a:r>
          </a:p>
          <a:p>
            <a:pPr lvl="1" eaLnBrk="1" hangingPunct="1">
              <a:defRPr/>
            </a:pPr>
            <a:r>
              <a:rPr lang="en-US"/>
              <a:t>Correctly capture security requirements</a:t>
            </a:r>
          </a:p>
          <a:p>
            <a:pPr eaLnBrk="1" hangingPunct="1">
              <a:defRPr/>
            </a:pPr>
            <a:r>
              <a:rPr lang="en-US">
                <a:cs typeface="+mn-cs"/>
              </a:rPr>
              <a:t>Mechanisms</a:t>
            </a:r>
          </a:p>
          <a:p>
            <a:pPr lvl="1" eaLnBrk="1" hangingPunct="1">
              <a:defRPr/>
            </a:pPr>
            <a:r>
              <a:rPr lang="en-US"/>
              <a:t>Assumed to enforce policy</a:t>
            </a:r>
          </a:p>
          <a:p>
            <a:pPr lvl="1" eaLnBrk="1" hangingPunct="1">
              <a:defRPr/>
            </a:pPr>
            <a:r>
              <a:rPr lang="en-US"/>
              <a:t>Support mechanisms work correctly</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7</a:t>
            </a:fld>
            <a:endParaRPr lang="en-US" dirty="0"/>
          </a:p>
        </p:txBody>
      </p:sp>
    </p:spTree>
    <p:extLst>
      <p:ext uri="{BB962C8B-B14F-4D97-AF65-F5344CB8AC3E}">
        <p14:creationId xmlns:p14="http://schemas.microsoft.com/office/powerpoint/2010/main" val="213798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r>
              <a:rPr lang="en-US"/>
              <a:t>Version 1.0</a:t>
            </a:r>
          </a:p>
        </p:txBody>
      </p:sp>
      <p:sp>
        <p:nvSpPr>
          <p:cNvPr id="18441" name="Oval 9" descr="Light upward diagonal"/>
          <p:cNvSpPr>
            <a:spLocks noChangeArrowheads="1"/>
          </p:cNvSpPr>
          <p:nvPr/>
        </p:nvSpPr>
        <p:spPr bwMode="auto">
          <a:xfrm>
            <a:off x="2209800" y="2133600"/>
            <a:ext cx="1905000" cy="1828800"/>
          </a:xfrm>
          <a:prstGeom prst="ellipse">
            <a:avLst/>
          </a:prstGeom>
          <a:pattFill prst="ltUpDiag">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34" name="Rectangle 2"/>
          <p:cNvSpPr>
            <a:spLocks noGrp="1" noChangeArrowheads="1"/>
          </p:cNvSpPr>
          <p:nvPr>
            <p:ph type="title"/>
          </p:nvPr>
        </p:nvSpPr>
        <p:spPr/>
        <p:txBody>
          <a:bodyPr/>
          <a:lstStyle/>
          <a:p>
            <a:pPr eaLnBrk="1" hangingPunct="1">
              <a:defRPr/>
            </a:pPr>
            <a:r>
              <a:rPr lang="en-US">
                <a:cs typeface="+mj-cs"/>
              </a:rPr>
              <a:t>Types of Mechanisms</a:t>
            </a:r>
          </a:p>
        </p:txBody>
      </p:sp>
      <p:sp>
        <p:nvSpPr>
          <p:cNvPr id="18438" name="Oval 6" descr="Large grid"/>
          <p:cNvSpPr>
            <a:spLocks noChangeArrowheads="1"/>
          </p:cNvSpPr>
          <p:nvPr/>
        </p:nvSpPr>
        <p:spPr bwMode="auto">
          <a:xfrm>
            <a:off x="2514600" y="2362200"/>
            <a:ext cx="1219200" cy="1219200"/>
          </a:xfrm>
          <a:prstGeom prst="ellipse">
            <a:avLst/>
          </a:prstGeom>
          <a:pattFill prst="lgGrid">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42" name="Oval 10" descr="Light upward diagonal"/>
          <p:cNvSpPr>
            <a:spLocks noChangeArrowheads="1"/>
          </p:cNvSpPr>
          <p:nvPr/>
        </p:nvSpPr>
        <p:spPr bwMode="auto">
          <a:xfrm>
            <a:off x="4876800" y="2133600"/>
            <a:ext cx="1905000" cy="1828800"/>
          </a:xfrm>
          <a:prstGeom prst="ellipse">
            <a:avLst/>
          </a:prstGeom>
          <a:pattFill prst="ltUpDiag">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43" name="Oval 11" descr="Large grid"/>
          <p:cNvSpPr>
            <a:spLocks noChangeArrowheads="1"/>
          </p:cNvSpPr>
          <p:nvPr/>
        </p:nvSpPr>
        <p:spPr bwMode="auto">
          <a:xfrm>
            <a:off x="4876800" y="2133600"/>
            <a:ext cx="1905000" cy="1828800"/>
          </a:xfrm>
          <a:prstGeom prst="ellipse">
            <a:avLst/>
          </a:prstGeom>
          <a:pattFill prst="lgGrid">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44" name="Oval 12" descr="Light upward diagonal"/>
          <p:cNvSpPr>
            <a:spLocks noChangeArrowheads="1"/>
          </p:cNvSpPr>
          <p:nvPr/>
        </p:nvSpPr>
        <p:spPr bwMode="auto">
          <a:xfrm>
            <a:off x="7467600" y="2133600"/>
            <a:ext cx="1905000" cy="1828800"/>
          </a:xfrm>
          <a:prstGeom prst="ellipse">
            <a:avLst/>
          </a:prstGeom>
          <a:pattFill prst="ltUpDiag">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45" name="Oval 13" descr="Large grid"/>
          <p:cNvSpPr>
            <a:spLocks noChangeArrowheads="1"/>
          </p:cNvSpPr>
          <p:nvPr/>
        </p:nvSpPr>
        <p:spPr bwMode="auto">
          <a:xfrm>
            <a:off x="8763000" y="2362200"/>
            <a:ext cx="1219200" cy="1219200"/>
          </a:xfrm>
          <a:prstGeom prst="ellipse">
            <a:avLst/>
          </a:prstGeom>
          <a:pattFill prst="lgGrid">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46" name="Text Box 14"/>
          <p:cNvSpPr txBox="1">
            <a:spLocks noChangeArrowheads="1"/>
          </p:cNvSpPr>
          <p:nvPr/>
        </p:nvSpPr>
        <p:spPr bwMode="auto">
          <a:xfrm>
            <a:off x="2498725" y="4098925"/>
            <a:ext cx="80201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secure</a:t>
            </a:r>
          </a:p>
        </p:txBody>
      </p:sp>
      <p:sp>
        <p:nvSpPr>
          <p:cNvPr id="18447" name="Text Box 15"/>
          <p:cNvSpPr txBox="1">
            <a:spLocks noChangeArrowheads="1"/>
          </p:cNvSpPr>
          <p:nvPr/>
        </p:nvSpPr>
        <p:spPr bwMode="auto">
          <a:xfrm>
            <a:off x="5257800" y="4114800"/>
            <a:ext cx="854914"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precise</a:t>
            </a:r>
          </a:p>
        </p:txBody>
      </p:sp>
      <p:sp>
        <p:nvSpPr>
          <p:cNvPr id="18448" name="Text Box 16"/>
          <p:cNvSpPr txBox="1">
            <a:spLocks noChangeArrowheads="1"/>
          </p:cNvSpPr>
          <p:nvPr/>
        </p:nvSpPr>
        <p:spPr bwMode="auto">
          <a:xfrm>
            <a:off x="7985126" y="4098925"/>
            <a:ext cx="737189"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broad</a:t>
            </a:r>
          </a:p>
        </p:txBody>
      </p:sp>
      <p:sp>
        <p:nvSpPr>
          <p:cNvPr id="18449" name="Oval 17" descr="Large grid"/>
          <p:cNvSpPr>
            <a:spLocks noChangeArrowheads="1"/>
          </p:cNvSpPr>
          <p:nvPr/>
        </p:nvSpPr>
        <p:spPr bwMode="auto">
          <a:xfrm>
            <a:off x="2133601" y="5197475"/>
            <a:ext cx="533400" cy="533400"/>
          </a:xfrm>
          <a:prstGeom prst="ellipse">
            <a:avLst/>
          </a:prstGeom>
          <a:pattFill prst="lgGrid">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p>
        </p:txBody>
      </p:sp>
      <p:sp>
        <p:nvSpPr>
          <p:cNvPr id="18450" name="Text Box 18"/>
          <p:cNvSpPr txBox="1">
            <a:spLocks noChangeArrowheads="1"/>
          </p:cNvSpPr>
          <p:nvPr/>
        </p:nvSpPr>
        <p:spPr bwMode="auto">
          <a:xfrm>
            <a:off x="2667001" y="5257800"/>
            <a:ext cx="228960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set of reachable states</a:t>
            </a:r>
          </a:p>
        </p:txBody>
      </p:sp>
      <p:sp>
        <p:nvSpPr>
          <p:cNvPr id="18452" name="Oval 20" descr="Light upward diagonal"/>
          <p:cNvSpPr>
            <a:spLocks noChangeArrowheads="1"/>
          </p:cNvSpPr>
          <p:nvPr/>
        </p:nvSpPr>
        <p:spPr bwMode="auto">
          <a:xfrm>
            <a:off x="6934200" y="5191641"/>
            <a:ext cx="533400" cy="533400"/>
          </a:xfrm>
          <a:prstGeom prst="ellipse">
            <a:avLst/>
          </a:prstGeom>
          <a:pattFill prst="ltUpDiag">
            <a:fgClr>
              <a:schemeClr val="tx2"/>
            </a:fgClr>
            <a:bgClr>
              <a:schemeClr val="bg1"/>
            </a:bgClr>
          </a:patt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8453" name="Text Box 21"/>
          <p:cNvSpPr txBox="1">
            <a:spLocks noChangeArrowheads="1"/>
          </p:cNvSpPr>
          <p:nvPr/>
        </p:nvSpPr>
        <p:spPr bwMode="auto">
          <a:xfrm>
            <a:off x="7467600" y="5257800"/>
            <a:ext cx="1983428"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n-US"/>
              <a:t>set of secure states</a:t>
            </a:r>
          </a:p>
        </p:txBody>
      </p:sp>
      <p:sp>
        <p:nvSpPr>
          <p:cNvPr id="4" name="Footer Placeholder 3"/>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5" name="Slide Number Placeholder 4"/>
          <p:cNvSpPr>
            <a:spLocks noGrp="1"/>
          </p:cNvSpPr>
          <p:nvPr>
            <p:ph type="sldNum" sz="quarter" idx="12"/>
          </p:nvPr>
        </p:nvSpPr>
        <p:spPr/>
        <p:txBody>
          <a:bodyPr/>
          <a:lstStyle/>
          <a:p>
            <a:pPr>
              <a:defRPr/>
            </a:pPr>
            <a:r>
              <a:rPr lang="en-US"/>
              <a:t>Slide 1-</a:t>
            </a:r>
            <a:fld id="{60C612C6-9846-0A49-84D8-E3B9A5E862B1}" type="slidenum">
              <a:rPr lang="en-US" smtClean="0"/>
              <a:pPr>
                <a:defRPr/>
              </a:pPr>
              <a:t>8</a:t>
            </a:fld>
            <a:endParaRPr lang="en-US" dirty="0"/>
          </a:p>
        </p:txBody>
      </p:sp>
    </p:spTree>
    <p:extLst>
      <p:ext uri="{BB962C8B-B14F-4D97-AF65-F5344CB8AC3E}">
        <p14:creationId xmlns:p14="http://schemas.microsoft.com/office/powerpoint/2010/main" val="106481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Version 1.0</a:t>
            </a:r>
          </a:p>
        </p:txBody>
      </p:sp>
      <p:sp>
        <p:nvSpPr>
          <p:cNvPr id="21506" name="Rectangle 2"/>
          <p:cNvSpPr>
            <a:spLocks noGrp="1" noChangeArrowheads="1"/>
          </p:cNvSpPr>
          <p:nvPr>
            <p:ph type="title"/>
          </p:nvPr>
        </p:nvSpPr>
        <p:spPr/>
        <p:txBody>
          <a:bodyPr/>
          <a:lstStyle/>
          <a:p>
            <a:pPr eaLnBrk="1" hangingPunct="1">
              <a:defRPr/>
            </a:pPr>
            <a:r>
              <a:rPr lang="en-US">
                <a:cs typeface="+mj-cs"/>
              </a:rPr>
              <a:t>Assurance</a:t>
            </a:r>
          </a:p>
        </p:txBody>
      </p:sp>
      <p:sp>
        <p:nvSpPr>
          <p:cNvPr id="21507" name="Rectangle 3"/>
          <p:cNvSpPr>
            <a:spLocks noGrp="1" noChangeArrowheads="1"/>
          </p:cNvSpPr>
          <p:nvPr>
            <p:ph type="body" idx="1"/>
          </p:nvPr>
        </p:nvSpPr>
        <p:spPr/>
        <p:txBody>
          <a:bodyPr/>
          <a:lstStyle/>
          <a:p>
            <a:pPr eaLnBrk="1" hangingPunct="1">
              <a:defRPr/>
            </a:pPr>
            <a:r>
              <a:rPr lang="en-US" dirty="0">
                <a:cs typeface="+mn-cs"/>
              </a:rPr>
              <a:t>Specification</a:t>
            </a:r>
          </a:p>
          <a:p>
            <a:pPr lvl="1" eaLnBrk="1" hangingPunct="1">
              <a:defRPr/>
            </a:pPr>
            <a:r>
              <a:rPr lang="en-US" dirty="0"/>
              <a:t>Requirements analysis</a:t>
            </a:r>
          </a:p>
          <a:p>
            <a:pPr lvl="1" eaLnBrk="1" hangingPunct="1">
              <a:defRPr/>
            </a:pPr>
            <a:r>
              <a:rPr lang="en-US" dirty="0"/>
              <a:t>Statement of desired functionality</a:t>
            </a:r>
          </a:p>
          <a:p>
            <a:pPr eaLnBrk="1" hangingPunct="1">
              <a:defRPr/>
            </a:pPr>
            <a:r>
              <a:rPr lang="en-US" dirty="0">
                <a:cs typeface="+mn-cs"/>
              </a:rPr>
              <a:t>Design</a:t>
            </a:r>
          </a:p>
          <a:p>
            <a:pPr lvl="1" eaLnBrk="1" hangingPunct="1">
              <a:defRPr/>
            </a:pPr>
            <a:r>
              <a:rPr lang="en-US" dirty="0"/>
              <a:t>How system will meet specification</a:t>
            </a:r>
          </a:p>
          <a:p>
            <a:pPr eaLnBrk="1" hangingPunct="1">
              <a:defRPr/>
            </a:pPr>
            <a:r>
              <a:rPr lang="en-US" dirty="0">
                <a:cs typeface="+mn-cs"/>
              </a:rPr>
              <a:t>Implementation</a:t>
            </a:r>
          </a:p>
          <a:p>
            <a:pPr lvl="1" eaLnBrk="1" hangingPunct="1">
              <a:defRPr/>
            </a:pPr>
            <a:r>
              <a:rPr lang="en-US" dirty="0"/>
              <a:t>Programs or systems that carry out design</a:t>
            </a:r>
          </a:p>
        </p:txBody>
      </p:sp>
      <p:sp>
        <p:nvSpPr>
          <p:cNvPr id="7" name="Footer Placeholder 6"/>
          <p:cNvSpPr>
            <a:spLocks noGrp="1"/>
          </p:cNvSpPr>
          <p:nvPr>
            <p:ph type="ftr" sz="quarter" idx="11"/>
          </p:nvPr>
        </p:nvSpPr>
        <p:spPr/>
        <p:txBody>
          <a:bodyPr/>
          <a:lstStyle/>
          <a:p>
            <a:pPr>
              <a:defRPr/>
            </a:pPr>
            <a:r>
              <a:rPr lang="en-US"/>
              <a:t>Computer Security: Art and Science, 2</a:t>
            </a:r>
            <a:r>
              <a:rPr lang="en-US" baseline="30000"/>
              <a:t>nd</a:t>
            </a:r>
            <a:r>
              <a:rPr lang="en-US"/>
              <a:t> Edition</a:t>
            </a:r>
          </a:p>
        </p:txBody>
      </p:sp>
      <p:sp>
        <p:nvSpPr>
          <p:cNvPr id="8" name="Slide Number Placeholder 7"/>
          <p:cNvSpPr>
            <a:spLocks noGrp="1"/>
          </p:cNvSpPr>
          <p:nvPr>
            <p:ph type="sldNum" sz="quarter" idx="12"/>
          </p:nvPr>
        </p:nvSpPr>
        <p:spPr/>
        <p:txBody>
          <a:bodyPr/>
          <a:lstStyle/>
          <a:p>
            <a:pPr>
              <a:defRPr/>
            </a:pPr>
            <a:r>
              <a:rPr lang="en-US"/>
              <a:t>Slide 1-</a:t>
            </a:r>
            <a:fld id="{8A11B4CF-1F3E-9146-BA04-5241ACFF02A4}" type="slidenum">
              <a:rPr lang="en-US" smtClean="0"/>
              <a:pPr>
                <a:defRPr/>
              </a:pPr>
              <a:t>9</a:t>
            </a:fld>
            <a:endParaRPr lang="en-US" dirty="0"/>
          </a:p>
        </p:txBody>
      </p:sp>
    </p:spTree>
    <p:extLst>
      <p:ext uri="{BB962C8B-B14F-4D97-AF65-F5344CB8AC3E}">
        <p14:creationId xmlns:p14="http://schemas.microsoft.com/office/powerpoint/2010/main" val="2851081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79726CD-144E-474C-9C09-886DB093785B}" vid="{1D8E7A62-152F-064E-9B3B-99EB7B1A98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2357</Words>
  <Application>Microsoft Macintosh PowerPoint</Application>
  <PresentationFormat>Widescreen</PresentationFormat>
  <Paragraphs>220</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An Overview of Computer Security</vt:lpstr>
      <vt:lpstr>Outline</vt:lpstr>
      <vt:lpstr>Basic Components</vt:lpstr>
      <vt:lpstr>Classes of Threats</vt:lpstr>
      <vt:lpstr>Policies and Mechanisms</vt:lpstr>
      <vt:lpstr>Goals of Security</vt:lpstr>
      <vt:lpstr>Assumptions and Trust</vt:lpstr>
      <vt:lpstr>Types of Mechanisms</vt:lpstr>
      <vt:lpstr>Assurance</vt:lpstr>
      <vt:lpstr>Operational Issues</vt:lpstr>
      <vt:lpstr>Human Issues</vt:lpstr>
      <vt:lpstr>Tying Together</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Matt Bishop</dc:creator>
  <cp:lastModifiedBy>Matt Bishop</cp:lastModifiedBy>
  <cp:revision>3</cp:revision>
  <cp:lastPrinted>2019-04-28T15:37:06Z</cp:lastPrinted>
  <dcterms:created xsi:type="dcterms:W3CDTF">2018-10-24T07:20:13Z</dcterms:created>
  <dcterms:modified xsi:type="dcterms:W3CDTF">2019-04-28T15:42:04Z</dcterms:modified>
</cp:coreProperties>
</file>