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0"/>
  </p:notesMasterIdLst>
  <p:sldIdLst>
    <p:sldId id="257" r:id="rId2"/>
    <p:sldId id="268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6" r:id="rId29"/>
    <p:sldId id="297" r:id="rId30"/>
    <p:sldId id="298" r:id="rId31"/>
    <p:sldId id="299" r:id="rId32"/>
    <p:sldId id="300" r:id="rId33"/>
    <p:sldId id="302" r:id="rId34"/>
    <p:sldId id="303" r:id="rId35"/>
    <p:sldId id="304" r:id="rId36"/>
    <p:sldId id="301" r:id="rId37"/>
    <p:sldId id="305" r:id="rId38"/>
    <p:sldId id="306" r:id="rId39"/>
    <p:sldId id="307" r:id="rId40"/>
    <p:sldId id="308" r:id="rId41"/>
    <p:sldId id="309" r:id="rId42"/>
    <p:sldId id="311" r:id="rId43"/>
    <p:sldId id="312" r:id="rId44"/>
    <p:sldId id="313" r:id="rId45"/>
    <p:sldId id="315" r:id="rId46"/>
    <p:sldId id="316" r:id="rId47"/>
    <p:sldId id="317" r:id="rId48"/>
    <p:sldId id="318" r:id="rId49"/>
    <p:sldId id="320" r:id="rId50"/>
    <p:sldId id="321" r:id="rId51"/>
    <p:sldId id="322" r:id="rId52"/>
    <p:sldId id="323" r:id="rId53"/>
    <p:sldId id="324" r:id="rId54"/>
    <p:sldId id="325" r:id="rId55"/>
    <p:sldId id="326" r:id="rId56"/>
    <p:sldId id="327" r:id="rId57"/>
    <p:sldId id="330" r:id="rId58"/>
    <p:sldId id="332" r:id="rId59"/>
    <p:sldId id="333" r:id="rId60"/>
    <p:sldId id="334" r:id="rId61"/>
    <p:sldId id="335" r:id="rId62"/>
    <p:sldId id="336" r:id="rId63"/>
    <p:sldId id="337" r:id="rId64"/>
    <p:sldId id="338" r:id="rId65"/>
    <p:sldId id="339" r:id="rId66"/>
    <p:sldId id="340" r:id="rId67"/>
    <p:sldId id="341" r:id="rId68"/>
    <p:sldId id="342" r:id="rId69"/>
    <p:sldId id="343" r:id="rId70"/>
    <p:sldId id="349" r:id="rId71"/>
    <p:sldId id="350" r:id="rId72"/>
    <p:sldId id="351" r:id="rId73"/>
    <p:sldId id="352" r:id="rId74"/>
    <p:sldId id="353" r:id="rId75"/>
    <p:sldId id="354" r:id="rId76"/>
    <p:sldId id="355" r:id="rId77"/>
    <p:sldId id="356" r:id="rId78"/>
    <p:sldId id="357" r:id="rId79"/>
    <p:sldId id="358" r:id="rId80"/>
    <p:sldId id="359" r:id="rId81"/>
    <p:sldId id="360" r:id="rId82"/>
    <p:sldId id="361" r:id="rId83"/>
    <p:sldId id="362" r:id="rId84"/>
    <p:sldId id="363" r:id="rId85"/>
    <p:sldId id="364" r:id="rId86"/>
    <p:sldId id="365" r:id="rId87"/>
    <p:sldId id="366" r:id="rId88"/>
    <p:sldId id="367" r:id="rId89"/>
    <p:sldId id="368" r:id="rId90"/>
    <p:sldId id="369" r:id="rId91"/>
    <p:sldId id="370" r:id="rId92"/>
    <p:sldId id="371" r:id="rId93"/>
    <p:sldId id="372" r:id="rId94"/>
    <p:sldId id="373" r:id="rId95"/>
    <p:sldId id="374" r:id="rId96"/>
    <p:sldId id="375" r:id="rId97"/>
    <p:sldId id="376" r:id="rId98"/>
    <p:sldId id="377" r:id="rId99"/>
    <p:sldId id="378" r:id="rId100"/>
    <p:sldId id="379" r:id="rId101"/>
    <p:sldId id="380" r:id="rId102"/>
    <p:sldId id="381" r:id="rId103"/>
    <p:sldId id="382" r:id="rId104"/>
    <p:sldId id="383" r:id="rId105"/>
    <p:sldId id="384" r:id="rId106"/>
    <p:sldId id="385" r:id="rId107"/>
    <p:sldId id="386" r:id="rId108"/>
    <p:sldId id="387" r:id="rId109"/>
    <p:sldId id="388" r:id="rId110"/>
    <p:sldId id="389" r:id="rId111"/>
    <p:sldId id="390" r:id="rId112"/>
    <p:sldId id="391" r:id="rId113"/>
    <p:sldId id="392" r:id="rId114"/>
    <p:sldId id="393" r:id="rId115"/>
    <p:sldId id="394" r:id="rId116"/>
    <p:sldId id="395" r:id="rId117"/>
    <p:sldId id="396" r:id="rId118"/>
    <p:sldId id="397" r:id="rId119"/>
    <p:sldId id="398" r:id="rId120"/>
    <p:sldId id="400" r:id="rId121"/>
    <p:sldId id="399" r:id="rId122"/>
    <p:sldId id="401" r:id="rId123"/>
    <p:sldId id="402" r:id="rId124"/>
    <p:sldId id="403" r:id="rId125"/>
    <p:sldId id="404" r:id="rId126"/>
    <p:sldId id="405" r:id="rId127"/>
    <p:sldId id="406" r:id="rId128"/>
    <p:sldId id="267" r:id="rId1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36"/>
    <p:restoredTop sz="94687"/>
  </p:normalViewPr>
  <p:slideViewPr>
    <p:cSldViewPr snapToGrid="0" snapToObjects="1">
      <p:cViewPr varScale="1">
        <p:scale>
          <a:sx n="84" d="100"/>
          <a:sy n="84" d="100"/>
        </p:scale>
        <p:origin x="184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tableStyles" Target="tableStyle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notesMaster" Target="notesMasters/notesMaster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viewProps" Target="view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8915F-20C8-3949-9710-9B6FEBE9DB58}" type="datetimeFigureOut">
              <a:rPr lang="en-US" smtClean="0"/>
              <a:t>3/15/19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A01FE-2DFF-CD4F-ADAE-175B9BFCD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93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0FB433C-F53B-544F-9272-7D875AEFF9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016E36-A005-4444-910E-8F01F65CF93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8AF39531-0809-0F48-923E-01987D37AA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8F405C7C-64DE-9045-913D-0C66A0A507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1399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4ECE137-F244-A345-8A9D-966E6B38CB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2949B4-5DBF-7542-931D-169167B1F47D}" type="slidenum">
              <a:rPr lang="en-US" altLang="en-US"/>
              <a:pPr/>
              <a:t>128</a:t>
            </a:fld>
            <a:endParaRPr lang="en-US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6B5D6BE4-A638-F54B-9591-F604167379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84C97CDE-10A3-844E-8B76-664771DA69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1780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B2361-F37E-7047-BF27-3C86CDD291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48DF5-BD06-5643-B0FD-2D7C05691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C71F4-DFC6-9C40-97F3-8C5764ADAA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Version 1.1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29913-E570-4744-BB1F-7F92D2A39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3D451-5074-1647-B654-BAC0186C7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9-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69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77F02-4744-9C49-95C9-18AB65ECD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E4D0AA-D741-0B4A-9AEB-76B5D45A83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D0C66-CBE6-9449-973A-25E43C1F1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F6594-8A9F-AD45-AD7A-665AEC186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C6E97-7125-E64D-AAF2-2E07ECB4C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9-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90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5A2523-CBAD-B64E-A276-FE5A14194A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9F4027-69AA-1843-825F-CAA2E45CA4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F5480-28C1-5B44-BDC9-E4D85E3C2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6B62B-5FD5-AA48-9505-C5B5D5AA5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25300-E0B1-894E-A3E1-30B64D25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9-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039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E1248-A1BF-C445-817D-63DEAED80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C1F8CF-AFA1-9C41-BE49-33B6E123B5F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095434-D42B-6E49-B8EF-A245796392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A2084D-6EC4-AA43-ACA2-CEB5C9145C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95583A-DEAD-2C44-94D3-D0C214707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 i="0"/>
            </a:lvl1pPr>
          </a:lstStyle>
          <a:p>
            <a:r>
              <a:rPr lang="en-US" altLang="en-US" i="1"/>
              <a:t>Computer Security: Art and Science, 2nd Edition</a:t>
            </a: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E72327-4AA5-F449-965A-6439DEC7D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9-</a:t>
            </a:r>
            <a:fld id="{F14AF19E-389F-E64F-82CE-7C53F0A6850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4427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C07EE-B2B8-E94F-A64D-5627A4A0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12DB0-83CD-1044-A14C-E4BD65D8CA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103632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52BBC3-1496-3844-9223-5D895C9AF9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4400" y="4114800"/>
            <a:ext cx="103632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3CA452-EB20-154F-B390-B25C0C3256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75E870-334F-8949-AC97-C4F206605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 i="0"/>
            </a:lvl1pPr>
          </a:lstStyle>
          <a:p>
            <a:r>
              <a:rPr lang="en-US" altLang="en-US" i="1"/>
              <a:t>Computer Security: Art and Science, 2nd Edition</a:t>
            </a: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3F29F2-6315-F14E-B4B1-8FFA65962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9-</a:t>
            </a:r>
            <a:fld id="{9F965BA1-AA23-614F-A30B-57886B52882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4548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D7069-256A-394F-B5A0-407EF8F10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FC159-EF16-8D46-84AD-A2B2268BB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D22B1-2B5F-0B43-B8E7-A24D4842B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6D967-1881-304C-8308-D9F3F0F2B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EF92C-B590-6142-B76B-1FFCB03ED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9-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4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D2E9B-251C-ED4F-8951-6B709B025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F0FFE-02AF-6145-843F-BAD0AA8EE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E6DE1-CB1A-F547-A1E1-ABF9AB1F6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EAAC3-DBEE-1B4C-8E6D-84FAEC8FF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EDD12-2A8A-5D4E-A441-8D282A621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9-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7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EBFDD-02E0-5643-9332-D294FE966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EE2A6-5C0A-BB49-AEA0-17B617377A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5DD13C-3499-9A4E-9DBA-94783EBE3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B2A509-D652-4744-A076-DF4958DC2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F9CA7A-90C2-B242-A9E6-C21D55311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93A2D-BCA2-384F-A33A-F885B88B0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9-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87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CD002-73F4-354E-9783-1560EDFAE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3FB4E3-A308-F943-B7FC-C9CA052BC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07B7E0-0FE7-044F-AD4C-0FE9F798E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266746-FF03-034B-8206-74F84586D9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EFBE4D-F3DD-EC49-9FAD-467506D7FB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74EA6C-6B11-994D-82C0-199BA6A73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621404-38C8-974D-9416-5EF68EDE7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90CE56-D3BF-CE47-91EA-DDC6EA2C5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9-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66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4AFBB-8057-4A42-9E6A-61ADE9F61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7F14D0-DB97-864C-8683-A35549187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8436F2-B8B2-A848-9632-D164CFDE5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5A25A-4417-6D49-93B4-D032341B5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9-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23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33CFB6-67DA-D143-AE33-93BA5F272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3520C0-984A-A446-AAB8-F0CFAC2DA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5E591D-50B4-2E41-95AB-67206F13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9-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54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93FD-304A-0E40-B373-8BD89B7C0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FAA35-CC07-0243-92DF-08A8D414B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7C6280-F07E-9940-809B-0500E26AF6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C5273D-5729-224C-AE6F-434FE7E7C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DC288E-F109-1042-8F25-F4E38E853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CD07E-5473-784E-9CBE-572647F80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9-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15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ECD73-4ABB-974C-803B-7A51C47D4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C3A90D-8ECE-CD46-915D-F0478DBBBA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E8C723-A8ED-404E-93DD-E12B5B013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F3D5C8-9412-5841-9192-5CE9525B1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A4CA07-5409-BF40-A255-86A538D10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16C60-A5EB-244A-85C8-490E47998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9-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14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79F061-953F-FE4E-B123-EF2AAD321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59FF8-EA2D-F848-A878-2F47BA5D1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CE376-8D6F-0546-95B0-57175EA1D5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Version 1.1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503CA-7075-BF45-A33E-7F679677C3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F712E-317B-634F-806D-6D9337157D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9-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A2850A0-6036-014A-92D4-5DA2911E4584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1389611" y="0"/>
            <a:ext cx="802389" cy="103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34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Noninterference and Policy Composition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ea typeface="+mn-ea"/>
                <a:cs typeface="+mn-cs"/>
              </a:rPr>
              <a:t>Chapter 9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6EDF9D-2B4E-094E-B82E-93A2E5F3A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E37BAB-B972-2E40-9AF9-905BFF22D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055679-2400-FA43-9A44-506278F26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516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>
            <a:extLst>
              <a:ext uri="{FF2B5EF4-FFF2-40B4-BE49-F238E27FC236}">
                <a16:creationId xmlns:a16="http://schemas.microsoft.com/office/drawing/2014/main" id="{1B3EEF9C-29AD-0D41-B241-79415F7EEE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</a:t>
            </a:r>
          </a:p>
        </p:txBody>
      </p:sp>
      <p:sp>
        <p:nvSpPr>
          <p:cNvPr id="253955" name="Rectangle 3">
            <a:extLst>
              <a:ext uri="{FF2B5EF4-FFF2-40B4-BE49-F238E27FC236}">
                <a16:creationId xmlns:a16="http://schemas.microsoft.com/office/drawing/2014/main" id="{FC72E7FC-1F22-F94F-A2A1-4EC3E449BC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Assume S &lt; HIGH &lt; TS</a:t>
            </a:r>
          </a:p>
          <a:p>
            <a:r>
              <a:rPr lang="en-US" altLang="en-US" dirty="0"/>
              <a:t>Assume SOUTH, EAST, WEST different</a:t>
            </a:r>
          </a:p>
          <a:p>
            <a:r>
              <a:rPr lang="en-US" altLang="en-US" dirty="0"/>
              <a:t>Resulting lattice has:</a:t>
            </a:r>
          </a:p>
          <a:p>
            <a:pPr lvl="1"/>
            <a:r>
              <a:rPr lang="en-US" altLang="en-US" dirty="0"/>
              <a:t>4 clearances (LOW &lt; S &lt; HIGH &lt; TS)</a:t>
            </a:r>
          </a:p>
          <a:p>
            <a:pPr lvl="1"/>
            <a:r>
              <a:rPr lang="en-US" altLang="en-US" dirty="0"/>
              <a:t>3 categories (SOUTH, EAST, WEST)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6851E8-EDD5-FA4F-A1D8-80F2508C3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6FC335-4232-C741-94EE-2C1AF7785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7C72CD-D9F3-D34B-9D1B-907CEA3EB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349217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>
            <a:extLst>
              <a:ext uri="{FF2B5EF4-FFF2-40B4-BE49-F238E27FC236}">
                <a16:creationId xmlns:a16="http://schemas.microsoft.com/office/drawing/2014/main" id="{493F5888-17B1-9347-B4AF-7534BC25AE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000" dirty="0"/>
              <a:t>Compose Them</a:t>
            </a:r>
          </a:p>
        </p:txBody>
      </p:sp>
      <p:sp>
        <p:nvSpPr>
          <p:cNvPr id="358403" name="Rectangle 3">
            <a:extLst>
              <a:ext uri="{FF2B5EF4-FFF2-40B4-BE49-F238E27FC236}">
                <a16:creationId xmlns:a16="http://schemas.microsoft.com/office/drawing/2014/main" id="{7089034D-D0BF-E34F-AF5C-F2D0D3E7250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914400" y="3830009"/>
            <a:ext cx="10363200" cy="1981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Once sent, message arrives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But </a:t>
            </a:r>
            <a:r>
              <a:rPr lang="en-US" altLang="en-US" i="1" dirty="0" err="1"/>
              <a:t>stop_count</a:t>
            </a:r>
            <a:r>
              <a:rPr lang="en-US" altLang="en-US" dirty="0"/>
              <a:t> may arrive before all inputs have generated corresponding outputs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If so, even number of </a:t>
            </a:r>
            <a:r>
              <a:rPr lang="en-US" altLang="en-US" i="1" dirty="0"/>
              <a:t>High</a:t>
            </a:r>
            <a:r>
              <a:rPr lang="en-US" altLang="en-US" dirty="0"/>
              <a:t> inputs and outputs on </a:t>
            </a:r>
            <a:r>
              <a:rPr lang="en-US" altLang="en-US" i="1" dirty="0"/>
              <a:t>cat</a:t>
            </a:r>
            <a:r>
              <a:rPr lang="en-US" altLang="en-US" dirty="0"/>
              <a:t>, but odd number on </a:t>
            </a:r>
            <a:r>
              <a:rPr lang="en-US" altLang="en-US" i="1" dirty="0"/>
              <a:t>dog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Four cases arise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1F8CDF-1A24-3F4D-9FE7-6FC9AF74B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1FAA9F-AA37-8F4D-A0DD-DDF34565A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Science, 2nd Edition</a:t>
            </a: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367096-3F84-EB4E-AE14-EDA52120C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9-</a:t>
            </a:r>
            <a:fld id="{9F965BA1-AA23-614F-A30B-57886B528829}" type="slidenum">
              <a:rPr lang="en-US" altLang="en-US" smtClean="0"/>
              <a:pPr/>
              <a:t>100</a:t>
            </a:fld>
            <a:endParaRPr lang="en-US" altLang="en-US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EBA6E92-FF4E-E347-88B9-7956B3E70F84}"/>
              </a:ext>
            </a:extLst>
          </p:cNvPr>
          <p:cNvGrpSpPr/>
          <p:nvPr/>
        </p:nvGrpSpPr>
        <p:grpSpPr>
          <a:xfrm>
            <a:off x="2441944" y="1722474"/>
            <a:ext cx="7041502" cy="2041452"/>
            <a:chOff x="2452577" y="1904999"/>
            <a:chExt cx="7041502" cy="204145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F029C00-222E-864E-853A-D612FDDD4743}"/>
                </a:ext>
              </a:extLst>
            </p:cNvPr>
            <p:cNvSpPr/>
            <p:nvPr/>
          </p:nvSpPr>
          <p:spPr>
            <a:xfrm>
              <a:off x="3398875" y="1905000"/>
              <a:ext cx="1129414" cy="2041451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89AC8DD-3A19-AA47-AD04-6B95870D5D90}"/>
                </a:ext>
              </a:extLst>
            </p:cNvPr>
            <p:cNvSpPr txBox="1"/>
            <p:nvPr/>
          </p:nvSpPr>
          <p:spPr>
            <a:xfrm>
              <a:off x="3726113" y="2693213"/>
              <a:ext cx="4749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cat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C604C8B1-8803-784D-ABFB-A3DF84AD80A4}"/>
                </a:ext>
              </a:extLst>
            </p:cNvPr>
            <p:cNvCxnSpPr/>
            <p:nvPr/>
          </p:nvCxnSpPr>
          <p:spPr>
            <a:xfrm>
              <a:off x="2452577" y="2404730"/>
              <a:ext cx="94629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6F86F01-37BC-FF4B-BF98-8D7ED7969B3F}"/>
                </a:ext>
              </a:extLst>
            </p:cNvPr>
            <p:cNvSpPr txBox="1"/>
            <p:nvPr/>
          </p:nvSpPr>
          <p:spPr>
            <a:xfrm>
              <a:off x="2547089" y="2035398"/>
              <a:ext cx="6767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HIGH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3A6EE6CD-7A5D-134A-98A4-D79205CBA49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63439" y="3461415"/>
              <a:ext cx="94629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92E08C0-9AC6-F944-AA04-3F3167783659}"/>
                </a:ext>
              </a:extLst>
            </p:cNvPr>
            <p:cNvSpPr txBox="1"/>
            <p:nvPr/>
          </p:nvSpPr>
          <p:spPr>
            <a:xfrm>
              <a:off x="2580168" y="3053983"/>
              <a:ext cx="6323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LOW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5121A12-1EDA-8B4E-8067-B51AA2338642}"/>
                </a:ext>
              </a:extLst>
            </p:cNvPr>
            <p:cNvSpPr txBox="1"/>
            <p:nvPr/>
          </p:nvSpPr>
          <p:spPr>
            <a:xfrm>
              <a:off x="2580168" y="3461414"/>
              <a:ext cx="7933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 </a:t>
              </a:r>
              <a:r>
                <a:rPr lang="en-US" i="1" dirty="0"/>
                <a:t>or</a:t>
              </a:r>
              <a:r>
                <a:rPr lang="en-US" dirty="0"/>
                <a:t> 1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3D909B5-4D41-0B45-8080-F1CE2E2E0EC9}"/>
                </a:ext>
              </a:extLst>
            </p:cNvPr>
            <p:cNvSpPr/>
            <p:nvPr/>
          </p:nvSpPr>
          <p:spPr>
            <a:xfrm>
              <a:off x="7031241" y="1904999"/>
              <a:ext cx="1129414" cy="2041451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B39CF4C-05E1-934E-88A5-F45862831094}"/>
                </a:ext>
              </a:extLst>
            </p:cNvPr>
            <p:cNvSpPr txBox="1"/>
            <p:nvPr/>
          </p:nvSpPr>
          <p:spPr>
            <a:xfrm>
              <a:off x="7358479" y="2693212"/>
              <a:ext cx="5405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dog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5FE7C05C-F74D-CA48-A1B8-8F085E27C2C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28289" y="2404729"/>
              <a:ext cx="2502952" cy="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6BEA579-B95D-B44C-8F3A-EA03342968C6}"/>
                </a:ext>
              </a:extLst>
            </p:cNvPr>
            <p:cNvSpPr txBox="1"/>
            <p:nvPr/>
          </p:nvSpPr>
          <p:spPr>
            <a:xfrm>
              <a:off x="5354204" y="2059320"/>
              <a:ext cx="6767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HIGH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5173C5B-A734-574C-B76B-909E5CCF0DFF}"/>
                </a:ext>
              </a:extLst>
            </p:cNvPr>
            <p:cNvSpPr txBox="1"/>
            <p:nvPr/>
          </p:nvSpPr>
          <p:spPr>
            <a:xfrm>
              <a:off x="5342630" y="2546001"/>
              <a:ext cx="6767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HIGH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1457E9C6-767B-9144-8266-D538B10A2B57}"/>
                </a:ext>
              </a:extLst>
            </p:cNvPr>
            <p:cNvCxnSpPr>
              <a:cxnSpLocks/>
            </p:cNvCxnSpPr>
            <p:nvPr/>
          </p:nvCxnSpPr>
          <p:spPr>
            <a:xfrm>
              <a:off x="8167372" y="2904902"/>
              <a:ext cx="132670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2960369-AD79-7B48-9A29-0BDD744096B3}"/>
                </a:ext>
              </a:extLst>
            </p:cNvPr>
            <p:cNvSpPr txBox="1"/>
            <p:nvPr/>
          </p:nvSpPr>
          <p:spPr>
            <a:xfrm>
              <a:off x="8514548" y="2509506"/>
              <a:ext cx="6323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LOW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CC16228-00BA-AE4A-8180-9A95C586FA6E}"/>
                </a:ext>
              </a:extLst>
            </p:cNvPr>
            <p:cNvSpPr txBox="1"/>
            <p:nvPr/>
          </p:nvSpPr>
          <p:spPr>
            <a:xfrm>
              <a:off x="5077519" y="3407223"/>
              <a:ext cx="12759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err="1"/>
                <a:t>stop_count</a:t>
              </a:r>
              <a:endParaRPr lang="en-US" i="1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9893AC0-0BD9-FC40-8705-7BA7DF8E53BB}"/>
                </a:ext>
              </a:extLst>
            </p:cNvPr>
            <p:cNvSpPr txBox="1"/>
            <p:nvPr/>
          </p:nvSpPr>
          <p:spPr>
            <a:xfrm>
              <a:off x="5364847" y="3086911"/>
              <a:ext cx="6323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LOW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0CC898A-2349-034F-8CEC-EE5500C58DCA}"/>
                </a:ext>
              </a:extLst>
            </p:cNvPr>
            <p:cNvSpPr txBox="1"/>
            <p:nvPr/>
          </p:nvSpPr>
          <p:spPr>
            <a:xfrm>
              <a:off x="8480080" y="2902245"/>
              <a:ext cx="7933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 </a:t>
              </a:r>
              <a:r>
                <a:rPr lang="en-US" i="1" dirty="0"/>
                <a:t>or</a:t>
              </a:r>
              <a:r>
                <a:rPr lang="en-US" dirty="0"/>
                <a:t> 1</a:t>
              </a: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72D96817-71B6-0C4F-BD36-714AEFC70B7C}"/>
                </a:ext>
              </a:extLst>
            </p:cNvPr>
            <p:cNvCxnSpPr>
              <a:cxnSpLocks/>
              <a:endCxn id="9" idx="3"/>
            </p:cNvCxnSpPr>
            <p:nvPr/>
          </p:nvCxnSpPr>
          <p:spPr>
            <a:xfrm flipH="1">
              <a:off x="4528289" y="2923952"/>
              <a:ext cx="2502956" cy="177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F0A9C676-D4C1-BC4F-A6A4-75C36A13D983}"/>
                </a:ext>
              </a:extLst>
            </p:cNvPr>
            <p:cNvCxnSpPr>
              <a:cxnSpLocks/>
            </p:cNvCxnSpPr>
            <p:nvPr/>
          </p:nvCxnSpPr>
          <p:spPr>
            <a:xfrm>
              <a:off x="4528289" y="3421393"/>
              <a:ext cx="2502952" cy="2141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5971218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>
            <a:extLst>
              <a:ext uri="{FF2B5EF4-FFF2-40B4-BE49-F238E27FC236}">
                <a16:creationId xmlns:a16="http://schemas.microsoft.com/office/drawing/2014/main" id="{073C4E6F-89F7-2442-B8E1-79AFE9A364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Cases</a:t>
            </a:r>
          </a:p>
        </p:txBody>
      </p:sp>
      <p:sp>
        <p:nvSpPr>
          <p:cNvPr id="359427" name="Rectangle 3">
            <a:extLst>
              <a:ext uri="{FF2B5EF4-FFF2-40B4-BE49-F238E27FC236}">
                <a16:creationId xmlns:a16="http://schemas.microsoft.com/office/drawing/2014/main" id="{EDA4B79E-211E-9646-808B-24FE2DAEE2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i="1"/>
              <a:t>cat</a:t>
            </a:r>
            <a:r>
              <a:rPr lang="en-US" altLang="en-US" sz="2400"/>
              <a:t>, odd number of inputs, outputs; </a:t>
            </a:r>
            <a:r>
              <a:rPr lang="en-US" altLang="en-US" sz="2400" i="1"/>
              <a:t>dog</a:t>
            </a:r>
            <a:r>
              <a:rPr lang="en-US" altLang="en-US" sz="2400"/>
              <a:t>, even number of inputs, odd number of outputs</a:t>
            </a:r>
          </a:p>
          <a:p>
            <a:pPr lvl="1"/>
            <a:r>
              <a:rPr lang="en-US" altLang="en-US" sz="2000"/>
              <a:t>Input message from </a:t>
            </a:r>
            <a:r>
              <a:rPr lang="en-US" altLang="en-US" sz="2000" i="1"/>
              <a:t>cat</a:t>
            </a:r>
            <a:r>
              <a:rPr lang="en-US" altLang="en-US" sz="2000"/>
              <a:t> not arrived at </a:t>
            </a:r>
            <a:r>
              <a:rPr lang="en-US" altLang="en-US" sz="2000" i="1"/>
              <a:t>dog</a:t>
            </a:r>
            <a:r>
              <a:rPr lang="en-US" altLang="en-US" sz="2000"/>
              <a:t>, contradicting assumption</a:t>
            </a:r>
          </a:p>
          <a:p>
            <a:r>
              <a:rPr lang="en-US" altLang="en-US" sz="2400" i="1"/>
              <a:t>cat</a:t>
            </a:r>
            <a:r>
              <a:rPr lang="en-US" altLang="en-US" sz="2400"/>
              <a:t>, even number of inputs, outputs; </a:t>
            </a:r>
            <a:r>
              <a:rPr lang="en-US" altLang="en-US" sz="2400" i="1"/>
              <a:t>dog</a:t>
            </a:r>
            <a:r>
              <a:rPr lang="en-US" altLang="en-US" sz="2400"/>
              <a:t>, odd number of inputs, even number of outputs</a:t>
            </a:r>
          </a:p>
          <a:p>
            <a:pPr lvl="1"/>
            <a:r>
              <a:rPr lang="en-US" altLang="en-US" sz="2000"/>
              <a:t>Input message from </a:t>
            </a:r>
            <a:r>
              <a:rPr lang="en-US" altLang="en-US" sz="2000" i="1"/>
              <a:t>dog</a:t>
            </a:r>
            <a:r>
              <a:rPr lang="en-US" altLang="en-US" sz="2000"/>
              <a:t> not arrived at </a:t>
            </a:r>
            <a:r>
              <a:rPr lang="en-US" altLang="en-US" sz="2000" i="1"/>
              <a:t>cat</a:t>
            </a:r>
            <a:r>
              <a:rPr lang="en-US" altLang="en-US" sz="2000"/>
              <a:t>, contradicting assumption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365ECC-1A34-4146-B82D-F6DB68ED0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0B2AC8-8BC8-3444-816A-3F50D4098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6CF628-18E1-6B42-A102-0E5AFC1A2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101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96719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>
            <a:extLst>
              <a:ext uri="{FF2B5EF4-FFF2-40B4-BE49-F238E27FC236}">
                <a16:creationId xmlns:a16="http://schemas.microsoft.com/office/drawing/2014/main" id="{BCA4A0F6-2BE3-5D45-807A-C77FAF0AE9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Cases</a:t>
            </a:r>
          </a:p>
        </p:txBody>
      </p:sp>
      <p:sp>
        <p:nvSpPr>
          <p:cNvPr id="360451" name="Rectangle 3">
            <a:extLst>
              <a:ext uri="{FF2B5EF4-FFF2-40B4-BE49-F238E27FC236}">
                <a16:creationId xmlns:a16="http://schemas.microsoft.com/office/drawing/2014/main" id="{02786BAF-5663-9D42-8198-8448F08413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cat, odd number of inputs, outputs; dog, odd number of inputs, even number of outputs</a:t>
            </a:r>
          </a:p>
          <a:p>
            <a:pPr lvl="1"/>
            <a:r>
              <a:rPr lang="en-US" altLang="en-US" sz="2000"/>
              <a:t>dog sent even number of outputs to cat, so cat has had at least one input from left</a:t>
            </a:r>
          </a:p>
          <a:p>
            <a:r>
              <a:rPr lang="en-US" altLang="en-US" sz="2400"/>
              <a:t>cat, even number of inputs, outputs; dog, even number of inputs, odd number of outputs</a:t>
            </a:r>
          </a:p>
          <a:p>
            <a:pPr lvl="1"/>
            <a:r>
              <a:rPr lang="en-US" altLang="en-US" sz="2000"/>
              <a:t>dog sent odd number of outputs to cat, so cat has had at least one input from left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223317-8BE5-7A47-9839-8827E48CC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52B415-8B75-7642-BA38-3DC23C9BF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8C9669-F418-D24E-8E97-C8732DC63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102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62139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>
            <a:extLst>
              <a:ext uri="{FF2B5EF4-FFF2-40B4-BE49-F238E27FC236}">
                <a16:creationId xmlns:a16="http://schemas.microsoft.com/office/drawing/2014/main" id="{29270213-612D-DF46-9267-860F9F0D4A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Conclusion</a:t>
            </a:r>
          </a:p>
        </p:txBody>
      </p:sp>
      <p:sp>
        <p:nvSpPr>
          <p:cNvPr id="361475" name="Rectangle 3">
            <a:extLst>
              <a:ext uri="{FF2B5EF4-FFF2-40B4-BE49-F238E27FC236}">
                <a16:creationId xmlns:a16="http://schemas.microsoft.com/office/drawing/2014/main" id="{ABFA2CDC-6199-CC41-A511-B64F19381E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/>
              <a:t>Composite system </a:t>
            </a:r>
            <a:r>
              <a:rPr lang="en-US" altLang="en-US" sz="2400" i="1" dirty="0" err="1"/>
              <a:t>catdog</a:t>
            </a:r>
            <a:r>
              <a:rPr lang="en-US" altLang="en-US" sz="2400" dirty="0"/>
              <a:t> emits 0 to left, 1 to right (or 1 to left, 0 to right)</a:t>
            </a:r>
          </a:p>
          <a:p>
            <a:pPr lvl="1"/>
            <a:r>
              <a:rPr lang="en-US" altLang="en-US" sz="2000" dirty="0"/>
              <a:t>Must have received at least one input from left</a:t>
            </a:r>
          </a:p>
          <a:p>
            <a:r>
              <a:rPr lang="en-US" altLang="en-US" sz="2400" dirty="0"/>
              <a:t>Composite system </a:t>
            </a:r>
            <a:r>
              <a:rPr lang="en-US" altLang="en-US" sz="2400" i="1" dirty="0" err="1"/>
              <a:t>catdog</a:t>
            </a:r>
            <a:r>
              <a:rPr lang="en-US" altLang="en-US" sz="2400" dirty="0"/>
              <a:t> emits 0 to left, 0 to right (or 1 to left, 1 to right)</a:t>
            </a:r>
          </a:p>
          <a:p>
            <a:pPr lvl="1"/>
            <a:r>
              <a:rPr lang="en-US" altLang="en-US" sz="2000" dirty="0"/>
              <a:t>Could not have received any from left (i.e., no HIGH inputs)</a:t>
            </a:r>
          </a:p>
          <a:p>
            <a:r>
              <a:rPr lang="en-US" altLang="en-US" sz="2400" dirty="0"/>
              <a:t>So, </a:t>
            </a:r>
            <a:r>
              <a:rPr lang="en-US" altLang="en-US" sz="2400" i="1" dirty="0"/>
              <a:t>High</a:t>
            </a:r>
            <a:r>
              <a:rPr lang="en-US" altLang="en-US" sz="2400" dirty="0"/>
              <a:t> inputs affect </a:t>
            </a:r>
            <a:r>
              <a:rPr lang="en-US" altLang="en-US" sz="2400" i="1" dirty="0"/>
              <a:t>Low</a:t>
            </a:r>
            <a:r>
              <a:rPr lang="en-US" altLang="en-US" sz="2400" dirty="0"/>
              <a:t> outputs</a:t>
            </a:r>
          </a:p>
          <a:p>
            <a:pPr lvl="1"/>
            <a:r>
              <a:rPr lang="en-US" altLang="en-US" sz="2000" dirty="0"/>
              <a:t>Not noninterference-secure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198DDC-E18B-B442-877D-84B8F1BF0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202C27-7018-EF47-8F9E-49CDCC1D7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16B4E8-F752-F945-9D7C-0B85A8651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103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284355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>
            <a:extLst>
              <a:ext uri="{FF2B5EF4-FFF2-40B4-BE49-F238E27FC236}">
                <a16:creationId xmlns:a16="http://schemas.microsoft.com/office/drawing/2014/main" id="{24FB82CE-2D10-DD4A-B496-CA6990B4B7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Feedback-Free Systems</a:t>
            </a:r>
          </a:p>
        </p:txBody>
      </p:sp>
      <p:sp>
        <p:nvSpPr>
          <p:cNvPr id="362499" name="Rectangle 3">
            <a:extLst>
              <a:ext uri="{FF2B5EF4-FFF2-40B4-BE49-F238E27FC236}">
                <a16:creationId xmlns:a16="http://schemas.microsoft.com/office/drawing/2014/main" id="{68AE31FC-CB6C-8B40-9417-87CD137E5A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/>
              <a:t>System has </a:t>
            </a:r>
            <a:r>
              <a:rPr lang="en-US" altLang="en-US" sz="2400" i="1" dirty="0"/>
              <a:t>n</a:t>
            </a:r>
            <a:r>
              <a:rPr lang="en-US" altLang="en-US" sz="2400" dirty="0"/>
              <a:t> distinct components</a:t>
            </a:r>
          </a:p>
          <a:p>
            <a:r>
              <a:rPr lang="en-US" altLang="en-US" sz="2400" dirty="0"/>
              <a:t>Components </a:t>
            </a:r>
            <a:r>
              <a:rPr lang="en-US" altLang="en-US" sz="2400" i="1" dirty="0"/>
              <a:t>c</a:t>
            </a:r>
            <a:r>
              <a:rPr lang="en-US" altLang="en-US" sz="2400" i="1" baseline="-25000" dirty="0"/>
              <a:t>i</a:t>
            </a:r>
            <a:r>
              <a:rPr lang="en-US" altLang="en-US" sz="2400" dirty="0"/>
              <a:t>, </a:t>
            </a:r>
            <a:r>
              <a:rPr lang="en-US" altLang="en-US" sz="2400" i="1" dirty="0" err="1"/>
              <a:t>c</a:t>
            </a:r>
            <a:r>
              <a:rPr lang="en-US" altLang="en-US" sz="2400" i="1" baseline="-25000" dirty="0" err="1"/>
              <a:t>j</a:t>
            </a:r>
            <a:r>
              <a:rPr lang="en-US" altLang="en-US" sz="2400" dirty="0"/>
              <a:t> are </a:t>
            </a:r>
            <a:r>
              <a:rPr lang="en-US" altLang="en-US" sz="2400" i="1" dirty="0"/>
              <a:t>connected</a:t>
            </a:r>
            <a:r>
              <a:rPr lang="en-US" altLang="en-US" sz="2400" dirty="0"/>
              <a:t> if any output of </a:t>
            </a:r>
            <a:r>
              <a:rPr lang="en-US" altLang="en-US" sz="2400" i="1" dirty="0"/>
              <a:t>c</a:t>
            </a:r>
            <a:r>
              <a:rPr lang="en-US" altLang="en-US" sz="2400" i="1" baseline="-25000" dirty="0"/>
              <a:t>i</a:t>
            </a:r>
            <a:r>
              <a:rPr lang="en-US" altLang="en-US" sz="2400" dirty="0"/>
              <a:t> is input to </a:t>
            </a:r>
            <a:r>
              <a:rPr lang="en-US" altLang="en-US" sz="2400" i="1" dirty="0" err="1"/>
              <a:t>c</a:t>
            </a:r>
            <a:r>
              <a:rPr lang="en-US" altLang="en-US" sz="2400" i="1" baseline="-25000" dirty="0" err="1"/>
              <a:t>j</a:t>
            </a:r>
            <a:r>
              <a:rPr lang="en-US" altLang="en-US" sz="2400" dirty="0"/>
              <a:t> </a:t>
            </a:r>
          </a:p>
          <a:p>
            <a:r>
              <a:rPr lang="en-US" altLang="en-US" sz="2400" dirty="0"/>
              <a:t>System is </a:t>
            </a:r>
            <a:r>
              <a:rPr lang="en-US" altLang="en-US" sz="2400" i="1" dirty="0"/>
              <a:t>feedback-free</a:t>
            </a:r>
            <a:r>
              <a:rPr lang="en-US" altLang="en-US" sz="2400" dirty="0"/>
              <a:t> if for all </a:t>
            </a:r>
            <a:r>
              <a:rPr lang="en-US" altLang="en-US" sz="2400" i="1" dirty="0"/>
              <a:t>c</a:t>
            </a:r>
            <a:r>
              <a:rPr lang="en-US" altLang="en-US" sz="2400" i="1" baseline="-25000" dirty="0"/>
              <a:t>i</a:t>
            </a:r>
            <a:r>
              <a:rPr lang="en-US" altLang="en-US" sz="2400" dirty="0"/>
              <a:t> connected to </a:t>
            </a:r>
            <a:r>
              <a:rPr lang="en-US" altLang="en-US" sz="2400" i="1" dirty="0" err="1"/>
              <a:t>c</a:t>
            </a:r>
            <a:r>
              <a:rPr lang="en-US" altLang="en-US" sz="2400" i="1" baseline="-25000" dirty="0" err="1"/>
              <a:t>j</a:t>
            </a:r>
            <a:r>
              <a:rPr lang="en-US" altLang="en-US" sz="2400" dirty="0"/>
              <a:t>, </a:t>
            </a:r>
            <a:r>
              <a:rPr lang="en-US" altLang="en-US" sz="2400" i="1" dirty="0" err="1"/>
              <a:t>c</a:t>
            </a:r>
            <a:r>
              <a:rPr lang="en-US" altLang="en-US" sz="2400" i="1" baseline="-25000" dirty="0" err="1"/>
              <a:t>j</a:t>
            </a:r>
            <a:r>
              <a:rPr lang="en-US" altLang="en-US" sz="2400" dirty="0"/>
              <a:t> not connected to any </a:t>
            </a:r>
            <a:r>
              <a:rPr lang="en-US" altLang="en-US" sz="2400" i="1" dirty="0"/>
              <a:t>c</a:t>
            </a:r>
            <a:r>
              <a:rPr lang="en-US" altLang="en-US" sz="2400" i="1" baseline="-25000" dirty="0"/>
              <a:t>i</a:t>
            </a:r>
            <a:endParaRPr lang="en-US" altLang="en-US" sz="2400" dirty="0"/>
          </a:p>
          <a:p>
            <a:pPr lvl="1"/>
            <a:r>
              <a:rPr lang="en-US" altLang="en-US" sz="2000" dirty="0"/>
              <a:t>Intuition: once information flows from one component to another, no information flows back from the second to the first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C68360-38D6-684E-8D40-70F9970DC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79CADB-2C28-494F-96CD-1F3829708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64E6D1-B715-0243-9CC5-25E506E97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104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93931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>
            <a:extLst>
              <a:ext uri="{FF2B5EF4-FFF2-40B4-BE49-F238E27FC236}">
                <a16:creationId xmlns:a16="http://schemas.microsoft.com/office/drawing/2014/main" id="{A6215BA5-2A21-154C-B08E-4A1A024585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Feedback-Free Security</a:t>
            </a:r>
          </a:p>
        </p:txBody>
      </p:sp>
      <p:sp>
        <p:nvSpPr>
          <p:cNvPr id="363523" name="Rectangle 3">
            <a:extLst>
              <a:ext uri="{FF2B5EF4-FFF2-40B4-BE49-F238E27FC236}">
                <a16:creationId xmlns:a16="http://schemas.microsoft.com/office/drawing/2014/main" id="{4189904E-E37E-1849-BE1C-17B73C8C73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/>
              <a:t>Theorem</a:t>
            </a:r>
            <a:r>
              <a:rPr lang="en-US" altLang="en-US"/>
              <a:t>: A feedback-free system composed of noninterference-secure systems is itself noninterference-secure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B11C44-462E-D944-8600-C96CE5D2F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5B8788-AB6A-1447-9C49-4F72A58DD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ACA070-B6D9-6147-AD6F-4E4F8B0EC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105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199529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>
            <a:extLst>
              <a:ext uri="{FF2B5EF4-FFF2-40B4-BE49-F238E27FC236}">
                <a16:creationId xmlns:a16="http://schemas.microsoft.com/office/drawing/2014/main" id="{94DB1661-8E4E-DB4D-8BEF-13E0AC38A6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Some Feedback</a:t>
            </a:r>
          </a:p>
        </p:txBody>
      </p:sp>
      <p:sp>
        <p:nvSpPr>
          <p:cNvPr id="364547" name="Rectangle 3">
            <a:extLst>
              <a:ext uri="{FF2B5EF4-FFF2-40B4-BE49-F238E27FC236}">
                <a16:creationId xmlns:a16="http://schemas.microsoft.com/office/drawing/2014/main" id="{8152A010-A8BD-6145-B080-F8527891CA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i="1" dirty="0"/>
              <a:t>Lemma</a:t>
            </a:r>
            <a:r>
              <a:rPr lang="en-US" altLang="en-US" sz="2400" dirty="0"/>
              <a:t>: A noninterference-secure system can feed a HIGH output </a:t>
            </a:r>
            <a:r>
              <a:rPr lang="en-US" altLang="en-US" sz="2400" i="1" dirty="0"/>
              <a:t>o</a:t>
            </a:r>
            <a:r>
              <a:rPr lang="en-US" altLang="en-US" sz="2400" dirty="0"/>
              <a:t> to a HIGH input </a:t>
            </a:r>
            <a:r>
              <a:rPr lang="en-US" altLang="en-US" sz="2400" i="1" dirty="0" err="1"/>
              <a:t>i</a:t>
            </a:r>
            <a:r>
              <a:rPr lang="en-US" altLang="en-US" sz="2400" dirty="0"/>
              <a:t> if the arrival of </a:t>
            </a:r>
            <a:r>
              <a:rPr lang="en-US" altLang="en-US" sz="2400" i="1" dirty="0"/>
              <a:t>o</a:t>
            </a:r>
            <a:r>
              <a:rPr lang="en-US" altLang="en-US" sz="2400" dirty="0"/>
              <a:t> at the input of the next component is delayed until </a:t>
            </a:r>
            <a:r>
              <a:rPr lang="en-US" altLang="en-US" sz="2400" i="1" dirty="0"/>
              <a:t>after</a:t>
            </a:r>
            <a:r>
              <a:rPr lang="en-US" altLang="en-US" sz="2400" dirty="0"/>
              <a:t> the next LOW input or output</a:t>
            </a:r>
          </a:p>
          <a:p>
            <a:r>
              <a:rPr lang="en-US" altLang="en-US" sz="2400" i="1" dirty="0"/>
              <a:t>Theorem</a:t>
            </a:r>
            <a:r>
              <a:rPr lang="en-US" altLang="en-US" sz="2400" dirty="0"/>
              <a:t>: A system with feedback as described in the above lemma and composed of noninterference-secure systems is itself noninterference-secure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A53FDC-7348-374F-9CAF-20E47F1DA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AE36AE-05B5-3846-9657-DDA10FAD0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28FEFA-A537-D349-A4A3-5EEE156B6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106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619793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>
            <a:extLst>
              <a:ext uri="{FF2B5EF4-FFF2-40B4-BE49-F238E27FC236}">
                <a16:creationId xmlns:a16="http://schemas.microsoft.com/office/drawing/2014/main" id="{07280F31-94D6-9547-9E39-103C1F7D43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Didn’t They Work?</a:t>
            </a:r>
          </a:p>
        </p:txBody>
      </p:sp>
      <p:sp>
        <p:nvSpPr>
          <p:cNvPr id="365571" name="Rectangle 3">
            <a:extLst>
              <a:ext uri="{FF2B5EF4-FFF2-40B4-BE49-F238E27FC236}">
                <a16:creationId xmlns:a16="http://schemas.microsoft.com/office/drawing/2014/main" id="{25CA25D6-9610-FC4C-84FD-053FEB4B9E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For compositions to work, machine must act same way regardless of what precedes LOW input (HIGH, LOW, nothing)</a:t>
            </a:r>
          </a:p>
          <a:p>
            <a:r>
              <a:rPr lang="en-US" altLang="en-US" i="1" dirty="0"/>
              <a:t>dog</a:t>
            </a:r>
            <a:r>
              <a:rPr lang="en-US" altLang="en-US" dirty="0"/>
              <a:t> does not meet this criterion</a:t>
            </a:r>
          </a:p>
          <a:p>
            <a:pPr lvl="1"/>
            <a:r>
              <a:rPr lang="en-US" altLang="en-US" dirty="0"/>
              <a:t>If first input is </a:t>
            </a:r>
            <a:r>
              <a:rPr lang="en-US" altLang="en-US" i="1" dirty="0" err="1"/>
              <a:t>stop_count</a:t>
            </a:r>
            <a:r>
              <a:rPr lang="en-US" altLang="en-US" dirty="0"/>
              <a:t>, </a:t>
            </a:r>
            <a:r>
              <a:rPr lang="en-US" altLang="en-US" i="1" dirty="0"/>
              <a:t>dog</a:t>
            </a:r>
            <a:r>
              <a:rPr lang="en-US" altLang="en-US" dirty="0"/>
              <a:t> emits 0</a:t>
            </a:r>
          </a:p>
          <a:p>
            <a:pPr lvl="1"/>
            <a:r>
              <a:rPr lang="en-US" altLang="en-US" dirty="0"/>
              <a:t>If high level input precedes </a:t>
            </a:r>
            <a:r>
              <a:rPr lang="en-US" altLang="en-US" i="1" dirty="0" err="1"/>
              <a:t>stop_count</a:t>
            </a:r>
            <a:r>
              <a:rPr lang="en-US" altLang="en-US" dirty="0"/>
              <a:t>, </a:t>
            </a:r>
            <a:r>
              <a:rPr lang="en-US" altLang="en-US" i="1" dirty="0"/>
              <a:t>dog</a:t>
            </a:r>
            <a:r>
              <a:rPr lang="en-US" altLang="en-US" dirty="0"/>
              <a:t> emits 0 or 1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1A7A66-A662-A74D-BDA9-450898B8D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E73739-59D9-3D4F-8AAE-1C8514E43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168F47-38D7-5F42-A497-EF24895ED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107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683676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>
            <a:extLst>
              <a:ext uri="{FF2B5EF4-FFF2-40B4-BE49-F238E27FC236}">
                <a16:creationId xmlns:a16="http://schemas.microsoft.com/office/drawing/2014/main" id="{9A280DFD-7F43-D44F-9BE3-891C10CF92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State Machine Model: 2-Bit Machine</a:t>
            </a:r>
          </a:p>
        </p:txBody>
      </p:sp>
      <p:sp>
        <p:nvSpPr>
          <p:cNvPr id="366595" name="Rectangle 3">
            <a:extLst>
              <a:ext uri="{FF2B5EF4-FFF2-40B4-BE49-F238E27FC236}">
                <a16:creationId xmlns:a16="http://schemas.microsoft.com/office/drawing/2014/main" id="{08F39FD2-DA85-534A-BE17-310EAB47CA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Levels </a:t>
            </a:r>
            <a:r>
              <a:rPr lang="en-US" altLang="en-US" i="1" dirty="0"/>
              <a:t>High</a:t>
            </a:r>
            <a:r>
              <a:rPr lang="en-US" altLang="en-US" dirty="0"/>
              <a:t>, </a:t>
            </a:r>
            <a:r>
              <a:rPr lang="en-US" altLang="en-US" i="1" dirty="0"/>
              <a:t>Low</a:t>
            </a:r>
            <a:r>
              <a:rPr lang="en-US" altLang="en-US" dirty="0"/>
              <a:t>, meet 4 properties:</a:t>
            </a:r>
          </a:p>
          <a:p>
            <a:pPr marL="455613" indent="-455613">
              <a:buFontTx/>
              <a:buAutoNum type="arabicPeriod"/>
            </a:pPr>
            <a:r>
              <a:rPr lang="en-US" altLang="en-US" dirty="0"/>
              <a:t>For every input </a:t>
            </a:r>
            <a:r>
              <a:rPr lang="en-US" altLang="en-US" i="1" dirty="0" err="1"/>
              <a:t>i</a:t>
            </a:r>
            <a:r>
              <a:rPr lang="en-US" altLang="en-US" i="1" baseline="-25000" dirty="0" err="1"/>
              <a:t>k</a:t>
            </a:r>
            <a:r>
              <a:rPr lang="en-US" altLang="en-US" dirty="0"/>
              <a:t>, state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j</a:t>
            </a:r>
            <a:r>
              <a:rPr lang="en-US" altLang="en-US" dirty="0"/>
              <a:t>, there is an element </a:t>
            </a:r>
            <a:r>
              <a:rPr lang="en-US" altLang="en-US" i="1" dirty="0"/>
              <a:t>c</a:t>
            </a:r>
            <a:r>
              <a:rPr lang="en-US" altLang="en-US" i="1" baseline="-25000" dirty="0"/>
              <a:t>m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C</a:t>
            </a:r>
            <a:r>
              <a:rPr lang="en-US" altLang="en-US" dirty="0"/>
              <a:t>* such that </a:t>
            </a:r>
            <a:r>
              <a:rPr lang="en-US" altLang="en-US" i="1" dirty="0"/>
              <a:t>T</a:t>
            </a:r>
            <a:r>
              <a:rPr lang="en-US" altLang="en-US" dirty="0"/>
              <a:t>*(</a:t>
            </a:r>
            <a:r>
              <a:rPr lang="en-US" altLang="en-US" i="1" dirty="0"/>
              <a:t>c</a:t>
            </a:r>
            <a:r>
              <a:rPr lang="en-US" altLang="en-US" i="1" baseline="-25000" dirty="0"/>
              <a:t>m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j</a:t>
            </a:r>
            <a:r>
              <a:rPr lang="en-US" altLang="en-US" dirty="0"/>
              <a:t>) =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n</a:t>
            </a:r>
            <a:r>
              <a:rPr lang="en-US" altLang="en-US" dirty="0"/>
              <a:t>, where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n</a:t>
            </a:r>
            <a:r>
              <a:rPr lang="en-US" altLang="en-US" dirty="0"/>
              <a:t> ≠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j</a:t>
            </a:r>
            <a:endParaRPr lang="en-US" altLang="en-US" dirty="0"/>
          </a:p>
          <a:p>
            <a:pPr marL="9525" indent="0">
              <a:buNone/>
            </a:pPr>
            <a:r>
              <a:rPr lang="en-US" altLang="en-US" i="1" dirty="0"/>
              <a:t>T</a:t>
            </a:r>
            <a:r>
              <a:rPr lang="en-US" altLang="en-US" dirty="0"/>
              <a:t>* is total function, inputs and commands always move system to a different state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5907CE-B65B-674D-91B4-96B4C4913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A6FB70-2531-424F-9F39-ECAA55989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234A03-3093-694D-A5E8-08A7F87F6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108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590752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>
            <a:extLst>
              <a:ext uri="{FF2B5EF4-FFF2-40B4-BE49-F238E27FC236}">
                <a16:creationId xmlns:a16="http://schemas.microsoft.com/office/drawing/2014/main" id="{4D377FF8-09B4-024B-A00F-C4D70BF624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Property 2</a:t>
            </a:r>
          </a:p>
        </p:txBody>
      </p:sp>
      <p:sp>
        <p:nvSpPr>
          <p:cNvPr id="367619" name="Rectangle 3">
            <a:extLst>
              <a:ext uri="{FF2B5EF4-FFF2-40B4-BE49-F238E27FC236}">
                <a16:creationId xmlns:a16="http://schemas.microsoft.com/office/drawing/2014/main" id="{965097C2-3340-7546-9C42-C023DFCD00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altLang="en-US" dirty="0"/>
              <a:t>There is an equivalence relation </a:t>
            </a:r>
            <a:r>
              <a:rPr lang="en-US" altLang="en-US" dirty="0">
                <a:sym typeface="Symbol" pitchFamily="2" charset="2"/>
              </a:rPr>
              <a:t> such that: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altLang="en-US" sz="2800" dirty="0"/>
              <a:t>If system in state </a:t>
            </a:r>
            <a:r>
              <a:rPr lang="en-US" altLang="en-US" sz="2800" dirty="0">
                <a:sym typeface="Symbol" pitchFamily="2" charset="2"/>
              </a:rPr>
              <a:t></a:t>
            </a:r>
            <a:r>
              <a:rPr lang="en-US" altLang="en-US" sz="2800" i="1" baseline="-25000" dirty="0" err="1"/>
              <a:t>i</a:t>
            </a:r>
            <a:r>
              <a:rPr lang="en-US" altLang="en-US" sz="2800" dirty="0"/>
              <a:t> and HIGH sequence of inputs causes transition from </a:t>
            </a:r>
            <a:r>
              <a:rPr lang="en-US" altLang="en-US" sz="2800" dirty="0">
                <a:sym typeface="Symbol" pitchFamily="2" charset="2"/>
              </a:rPr>
              <a:t></a:t>
            </a:r>
            <a:r>
              <a:rPr lang="en-US" altLang="en-US" sz="2800" i="1" baseline="-25000" dirty="0" err="1"/>
              <a:t>i</a:t>
            </a:r>
            <a:r>
              <a:rPr lang="en-US" altLang="en-US" sz="2800" dirty="0"/>
              <a:t> to </a:t>
            </a:r>
            <a:r>
              <a:rPr lang="en-US" altLang="en-US" sz="2800" dirty="0">
                <a:sym typeface="Symbol" pitchFamily="2" charset="2"/>
              </a:rPr>
              <a:t></a:t>
            </a:r>
            <a:r>
              <a:rPr lang="en-US" altLang="en-US" sz="2800" i="1" baseline="-25000" dirty="0"/>
              <a:t>j</a:t>
            </a:r>
            <a:r>
              <a:rPr lang="en-US" altLang="en-US" sz="2800" dirty="0"/>
              <a:t>, then </a:t>
            </a:r>
            <a:r>
              <a:rPr lang="en-US" altLang="en-US" sz="2800" dirty="0">
                <a:sym typeface="Symbol" pitchFamily="2" charset="2"/>
              </a:rPr>
              <a:t></a:t>
            </a:r>
            <a:r>
              <a:rPr lang="en-US" altLang="en-US" sz="2800" i="1" baseline="-25000" dirty="0" err="1"/>
              <a:t>i</a:t>
            </a:r>
            <a:r>
              <a:rPr lang="en-US" altLang="en-US" sz="2800" dirty="0"/>
              <a:t> </a:t>
            </a:r>
            <a:r>
              <a:rPr lang="en-US" altLang="en-US" sz="2800" dirty="0">
                <a:sym typeface="Symbol" pitchFamily="2" charset="2"/>
              </a:rPr>
              <a:t> </a:t>
            </a:r>
            <a:r>
              <a:rPr lang="en-US" altLang="en-US" sz="2800" i="1" baseline="-25000" dirty="0"/>
              <a:t>j</a:t>
            </a:r>
          </a:p>
          <a:p>
            <a:pPr lvl="2"/>
            <a:r>
              <a:rPr lang="en-US" altLang="en-US" sz="2400" dirty="0">
                <a:sym typeface="Symbol" pitchFamily="2" charset="2"/>
              </a:rPr>
              <a:t>2 states </a:t>
            </a:r>
            <a:r>
              <a:rPr lang="en-US" altLang="en-US" sz="2400">
                <a:sym typeface="Symbol" pitchFamily="2" charset="2"/>
              </a:rPr>
              <a:t>equivalent if </a:t>
            </a:r>
            <a:r>
              <a:rPr lang="en-US" altLang="en-US" sz="2400" dirty="0">
                <a:sym typeface="Symbol" pitchFamily="2" charset="2"/>
              </a:rPr>
              <a:t>either reachable from the other state using only HIGH commands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altLang="en-US" sz="2800" dirty="0">
                <a:sym typeface="Symbol" pitchFamily="2" charset="2"/>
              </a:rPr>
              <a:t>If </a:t>
            </a:r>
            <a:r>
              <a:rPr lang="en-US" altLang="en-US" sz="2800" i="1" baseline="-25000" dirty="0" err="1"/>
              <a:t>i</a:t>
            </a:r>
            <a:r>
              <a:rPr lang="en-US" altLang="en-US" sz="2800" dirty="0"/>
              <a:t> </a:t>
            </a:r>
            <a:r>
              <a:rPr lang="en-US" altLang="en-US" sz="2800" dirty="0">
                <a:sym typeface="Symbol" pitchFamily="2" charset="2"/>
              </a:rPr>
              <a:t> </a:t>
            </a:r>
            <a:r>
              <a:rPr lang="en-US" altLang="en-US" sz="2800" i="1" baseline="-25000" dirty="0"/>
              <a:t>j</a:t>
            </a:r>
            <a:r>
              <a:rPr lang="en-US" altLang="en-US" sz="2800" dirty="0">
                <a:sym typeface="Symbol" pitchFamily="2" charset="2"/>
              </a:rPr>
              <a:t> and LOW sequence of inputs </a:t>
            </a:r>
            <a:r>
              <a:rPr lang="en-US" altLang="en-US" sz="2800" i="1" dirty="0">
                <a:sym typeface="Symbol" pitchFamily="2" charset="2"/>
              </a:rPr>
              <a:t>i</a:t>
            </a:r>
            <a:r>
              <a:rPr lang="en-US" altLang="en-US" sz="2800" baseline="-25000" dirty="0">
                <a:sym typeface="Symbol" pitchFamily="2" charset="2"/>
              </a:rPr>
              <a:t>1</a:t>
            </a:r>
            <a:r>
              <a:rPr lang="en-US" altLang="en-US" sz="2800" dirty="0">
                <a:sym typeface="Symbol" pitchFamily="2" charset="2"/>
              </a:rPr>
              <a:t>, …, </a:t>
            </a:r>
            <a:r>
              <a:rPr lang="en-US" altLang="en-US" sz="2800" i="1" dirty="0">
                <a:sym typeface="Symbol" pitchFamily="2" charset="2"/>
              </a:rPr>
              <a:t>i</a:t>
            </a:r>
            <a:r>
              <a:rPr lang="en-US" altLang="en-US" sz="2800" i="1" baseline="-25000" dirty="0">
                <a:sym typeface="Symbol" pitchFamily="2" charset="2"/>
              </a:rPr>
              <a:t>n</a:t>
            </a:r>
            <a:r>
              <a:rPr lang="en-US" altLang="en-US" sz="2800" dirty="0">
                <a:sym typeface="Symbol" pitchFamily="2" charset="2"/>
              </a:rPr>
              <a:t> causes system in state </a:t>
            </a:r>
            <a:r>
              <a:rPr lang="en-US" altLang="en-US" sz="2800" i="1" baseline="-25000" dirty="0" err="1"/>
              <a:t>i</a:t>
            </a:r>
            <a:r>
              <a:rPr lang="en-US" altLang="en-US" sz="2800" dirty="0">
                <a:sym typeface="Symbol" pitchFamily="2" charset="2"/>
              </a:rPr>
              <a:t> to transition to </a:t>
            </a:r>
            <a:r>
              <a:rPr lang="en-US" altLang="en-US" sz="2800" i="1" baseline="-25000" dirty="0" err="1"/>
              <a:t>i</a:t>
            </a:r>
            <a:r>
              <a:rPr lang="en-US" altLang="en-US" sz="2800" dirty="0">
                <a:sym typeface="Symbol" pitchFamily="2" charset="2"/>
              </a:rPr>
              <a:t>, then there is a state </a:t>
            </a:r>
            <a:r>
              <a:rPr lang="en-US" altLang="en-US" sz="2800" i="1" baseline="-25000" dirty="0"/>
              <a:t>j</a:t>
            </a:r>
            <a:r>
              <a:rPr lang="en-US" altLang="en-US" sz="2800" dirty="0">
                <a:sym typeface="Symbol" pitchFamily="2" charset="2"/>
              </a:rPr>
              <a:t> such that </a:t>
            </a:r>
            <a:r>
              <a:rPr lang="en-US" altLang="en-US" sz="2800" i="1" baseline="-25000" dirty="0" err="1"/>
              <a:t>i</a:t>
            </a:r>
            <a:r>
              <a:rPr lang="en-US" altLang="en-US" sz="2800" dirty="0">
                <a:sym typeface="Symbol" pitchFamily="2" charset="2"/>
              </a:rPr>
              <a:t></a:t>
            </a:r>
            <a:r>
              <a:rPr lang="en-US" altLang="en-US" sz="2800" dirty="0"/>
              <a:t> </a:t>
            </a:r>
            <a:r>
              <a:rPr lang="en-US" altLang="en-US" sz="2800" dirty="0">
                <a:sym typeface="Symbol" pitchFamily="2" charset="2"/>
              </a:rPr>
              <a:t> </a:t>
            </a:r>
            <a:r>
              <a:rPr lang="en-US" altLang="en-US" sz="2800" i="1" baseline="-25000" dirty="0"/>
              <a:t>j</a:t>
            </a:r>
            <a:r>
              <a:rPr lang="en-US" altLang="en-US" sz="2800" dirty="0">
                <a:sym typeface="Symbol" pitchFamily="2" charset="2"/>
              </a:rPr>
              <a:t> and inputs  </a:t>
            </a:r>
            <a:r>
              <a:rPr lang="en-US" altLang="en-US" sz="2800" i="1" dirty="0">
                <a:sym typeface="Symbol" pitchFamily="2" charset="2"/>
              </a:rPr>
              <a:t>i</a:t>
            </a:r>
            <a:r>
              <a:rPr lang="en-US" altLang="en-US" sz="2800" baseline="-25000" dirty="0">
                <a:sym typeface="Symbol" pitchFamily="2" charset="2"/>
              </a:rPr>
              <a:t>1</a:t>
            </a:r>
            <a:r>
              <a:rPr lang="en-US" altLang="en-US" sz="2800" dirty="0">
                <a:sym typeface="Symbol" pitchFamily="2" charset="2"/>
              </a:rPr>
              <a:t>, …, </a:t>
            </a:r>
            <a:r>
              <a:rPr lang="en-US" altLang="en-US" sz="2800" i="1" dirty="0">
                <a:sym typeface="Symbol" pitchFamily="2" charset="2"/>
              </a:rPr>
              <a:t>i</a:t>
            </a:r>
            <a:r>
              <a:rPr lang="en-US" altLang="en-US" sz="2800" i="1" baseline="-25000" dirty="0">
                <a:sym typeface="Symbol" pitchFamily="2" charset="2"/>
              </a:rPr>
              <a:t>n</a:t>
            </a:r>
            <a:r>
              <a:rPr lang="en-US" altLang="en-US" sz="2800" dirty="0">
                <a:sym typeface="Symbol" pitchFamily="2" charset="2"/>
              </a:rPr>
              <a:t> cause system in state </a:t>
            </a:r>
            <a:r>
              <a:rPr lang="en-US" altLang="en-US" sz="2800" i="1" baseline="-25000" dirty="0"/>
              <a:t>j</a:t>
            </a:r>
            <a:r>
              <a:rPr lang="en-US" altLang="en-US" sz="2800" dirty="0">
                <a:sym typeface="Symbol" pitchFamily="2" charset="2"/>
              </a:rPr>
              <a:t> to transition to </a:t>
            </a:r>
            <a:r>
              <a:rPr lang="en-US" altLang="en-US" sz="2800" i="1" baseline="-25000" dirty="0"/>
              <a:t>j</a:t>
            </a:r>
            <a:r>
              <a:rPr lang="en-US" altLang="en-US" sz="2800" dirty="0">
                <a:sym typeface="Symbol" pitchFamily="2" charset="2"/>
              </a:rPr>
              <a:t></a:t>
            </a:r>
          </a:p>
          <a:p>
            <a:pPr lvl="2"/>
            <a:r>
              <a:rPr lang="en-US" altLang="en-US" sz="2400" dirty="0">
                <a:sym typeface="Symbol" pitchFamily="2" charset="2"/>
              </a:rPr>
              <a:t>States resulting from giving same LOW commands to the two equivalent original states have same LOW projection</a:t>
            </a:r>
          </a:p>
          <a:p>
            <a:pPr>
              <a:buFont typeface="Symbol" pitchFamily="2" charset="2"/>
              <a:buChar char="º"/>
            </a:pPr>
            <a:r>
              <a:rPr lang="en-US" altLang="en-US" dirty="0">
                <a:sym typeface="Symbol" pitchFamily="2" charset="2"/>
              </a:rPr>
              <a:t>holds if LOW projections of both states are same</a:t>
            </a:r>
          </a:p>
          <a:p>
            <a:pPr lvl="1"/>
            <a:r>
              <a:rPr lang="en-US" altLang="en-US" dirty="0">
                <a:sym typeface="Symbol" pitchFamily="2" charset="2"/>
              </a:rPr>
              <a:t>If 2 states equivalent, HIGH commands do not affect LOW projections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546A85-F7A1-2A4B-99AF-B15FA889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ECB1B0-CF0A-4A4A-A752-B3AE49DCF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0FE84-8728-F948-A8B0-7AADC818D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109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121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>
            <a:extLst>
              <a:ext uri="{FF2B5EF4-FFF2-40B4-BE49-F238E27FC236}">
                <a16:creationId xmlns:a16="http://schemas.microsoft.com/office/drawing/2014/main" id="{FF0C58A6-9D8A-6241-9E9B-76D5C168C0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Same Policies</a:t>
            </a:r>
          </a:p>
        </p:txBody>
      </p:sp>
      <p:sp>
        <p:nvSpPr>
          <p:cNvPr id="254979" name="Rectangle 3">
            <a:extLst>
              <a:ext uri="{FF2B5EF4-FFF2-40B4-BE49-F238E27FC236}">
                <a16:creationId xmlns:a16="http://schemas.microsoft.com/office/drawing/2014/main" id="{98A5B504-EAF9-BC4F-A207-4677FF1FC1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If we can change policies that components must meet, composition is trivial (as above)</a:t>
            </a:r>
          </a:p>
          <a:p>
            <a:r>
              <a:rPr lang="en-US" altLang="en-US"/>
              <a:t>If we </a:t>
            </a:r>
            <a:r>
              <a:rPr lang="en-US" altLang="en-US" i="1"/>
              <a:t>cannot</a:t>
            </a:r>
            <a:r>
              <a:rPr lang="en-US" altLang="en-US"/>
              <a:t>, we must show composition meets the same policy as that of components; this can be very hard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43343E-5200-FD49-B087-EF775299C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D725D7-B1D4-694E-A780-0493B21E7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E10C61-A273-2546-A41E-70635D9F6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632453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>
            <a:extLst>
              <a:ext uri="{FF2B5EF4-FFF2-40B4-BE49-F238E27FC236}">
                <a16:creationId xmlns:a16="http://schemas.microsoft.com/office/drawing/2014/main" id="{24C09E10-79F3-E54A-9893-F88375CF47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ym typeface="Symbol" pitchFamily="2" charset="2"/>
              </a:rPr>
              <a:t>Property 3</a:t>
            </a:r>
          </a:p>
        </p:txBody>
      </p:sp>
      <p:sp>
        <p:nvSpPr>
          <p:cNvPr id="368643" name="Rectangle 3">
            <a:extLst>
              <a:ext uri="{FF2B5EF4-FFF2-40B4-BE49-F238E27FC236}">
                <a16:creationId xmlns:a16="http://schemas.microsoft.com/office/drawing/2014/main" id="{19201500-3211-894F-8A0C-ED58194B76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sym typeface="Symbol" pitchFamily="2" charset="2"/>
              </a:rPr>
              <a:t>Let </a:t>
            </a:r>
            <a:r>
              <a:rPr lang="en-US" altLang="en-US" i="1" baseline="-25000" dirty="0" err="1">
                <a:sym typeface="Symbol" pitchFamily="2" charset="2"/>
              </a:rPr>
              <a:t>i</a:t>
            </a:r>
            <a:r>
              <a:rPr lang="en-US" altLang="en-US" dirty="0">
                <a:sym typeface="Symbol" pitchFamily="2" charset="2"/>
              </a:rPr>
              <a:t>  </a:t>
            </a:r>
            <a:r>
              <a:rPr lang="en-US" altLang="en-US" i="1" baseline="-25000" dirty="0">
                <a:sym typeface="Symbol" pitchFamily="2" charset="2"/>
              </a:rPr>
              <a:t>j</a:t>
            </a:r>
            <a:r>
              <a:rPr lang="en-US" altLang="en-US" dirty="0">
                <a:sym typeface="Symbol" pitchFamily="2" charset="2"/>
              </a:rPr>
              <a:t>. If sequence of HIGH outputs </a:t>
            </a:r>
            <a:r>
              <a:rPr lang="en-US" altLang="en-US" i="1" dirty="0">
                <a:sym typeface="Symbol" pitchFamily="2" charset="2"/>
              </a:rPr>
              <a:t>o</a:t>
            </a:r>
            <a:r>
              <a:rPr lang="en-US" altLang="en-US" baseline="-25000" dirty="0">
                <a:sym typeface="Symbol" pitchFamily="2" charset="2"/>
              </a:rPr>
              <a:t>1</a:t>
            </a:r>
            <a:r>
              <a:rPr lang="en-US" altLang="en-US" dirty="0">
                <a:sym typeface="Symbol" pitchFamily="2" charset="2"/>
              </a:rPr>
              <a:t>, …, </a:t>
            </a:r>
            <a:r>
              <a:rPr lang="en-US" altLang="en-US" i="1" dirty="0">
                <a:sym typeface="Symbol" pitchFamily="2" charset="2"/>
              </a:rPr>
              <a:t>o</a:t>
            </a:r>
            <a:r>
              <a:rPr lang="en-US" altLang="en-US" i="1" baseline="-25000" dirty="0">
                <a:sym typeface="Symbol" pitchFamily="2" charset="2"/>
              </a:rPr>
              <a:t>n</a:t>
            </a:r>
            <a:r>
              <a:rPr lang="en-US" altLang="en-US" dirty="0">
                <a:sym typeface="Symbol" pitchFamily="2" charset="2"/>
              </a:rPr>
              <a:t> indicate system in state </a:t>
            </a:r>
            <a:r>
              <a:rPr lang="en-US" altLang="en-US" i="1" baseline="-25000" dirty="0" err="1">
                <a:sym typeface="Symbol" pitchFamily="2" charset="2"/>
              </a:rPr>
              <a:t>i</a:t>
            </a:r>
            <a:r>
              <a:rPr lang="en-US" altLang="en-US" dirty="0">
                <a:sym typeface="Symbol" pitchFamily="2" charset="2"/>
              </a:rPr>
              <a:t> transitioned to state </a:t>
            </a:r>
            <a:r>
              <a:rPr lang="en-US" altLang="en-US" i="1" baseline="-25000" dirty="0" err="1">
                <a:sym typeface="Symbol" pitchFamily="2" charset="2"/>
              </a:rPr>
              <a:t>i</a:t>
            </a:r>
            <a:r>
              <a:rPr lang="en-US" altLang="en-US" dirty="0">
                <a:sym typeface="Symbol" pitchFamily="2" charset="2"/>
              </a:rPr>
              <a:t>, then for some state </a:t>
            </a:r>
            <a:r>
              <a:rPr lang="en-US" altLang="en-US" i="1" baseline="-25000" dirty="0">
                <a:sym typeface="Symbol" pitchFamily="2" charset="2"/>
              </a:rPr>
              <a:t>j</a:t>
            </a:r>
            <a:r>
              <a:rPr lang="en-US" altLang="en-US" dirty="0">
                <a:sym typeface="Symbol" pitchFamily="2" charset="2"/>
              </a:rPr>
              <a:t> with </a:t>
            </a:r>
            <a:r>
              <a:rPr lang="en-US" altLang="en-US" i="1" baseline="-25000" dirty="0">
                <a:sym typeface="Symbol" pitchFamily="2" charset="2"/>
              </a:rPr>
              <a:t>j</a:t>
            </a:r>
            <a:r>
              <a:rPr lang="en-US" altLang="en-US" dirty="0">
                <a:sym typeface="Symbol" pitchFamily="2" charset="2"/>
              </a:rPr>
              <a:t>  </a:t>
            </a:r>
            <a:r>
              <a:rPr lang="en-US" altLang="en-US" i="1" baseline="-25000" dirty="0" err="1">
                <a:sym typeface="Symbol" pitchFamily="2" charset="2"/>
              </a:rPr>
              <a:t>i</a:t>
            </a:r>
            <a:r>
              <a:rPr lang="en-US" altLang="en-US" dirty="0">
                <a:sym typeface="Symbol" pitchFamily="2" charset="2"/>
              </a:rPr>
              <a:t>, sequence of HIGH outputs </a:t>
            </a:r>
            <a:r>
              <a:rPr lang="en-US" altLang="en-US" i="1" dirty="0">
                <a:sym typeface="Symbol" pitchFamily="2" charset="2"/>
              </a:rPr>
              <a:t>o</a:t>
            </a:r>
            <a:r>
              <a:rPr lang="en-US" altLang="en-US" baseline="-25000" dirty="0">
                <a:sym typeface="Symbol" pitchFamily="2" charset="2"/>
              </a:rPr>
              <a:t>1</a:t>
            </a:r>
            <a:r>
              <a:rPr lang="en-US" altLang="en-US" dirty="0">
                <a:sym typeface="Symbol" pitchFamily="2" charset="2"/>
              </a:rPr>
              <a:t>, …, </a:t>
            </a:r>
            <a:r>
              <a:rPr lang="en-US" altLang="en-US" i="1" dirty="0">
                <a:sym typeface="Symbol" pitchFamily="2" charset="2"/>
              </a:rPr>
              <a:t>o</a:t>
            </a:r>
            <a:r>
              <a:rPr lang="en-US" altLang="en-US" i="1" baseline="-25000" dirty="0">
                <a:sym typeface="Symbol" pitchFamily="2" charset="2"/>
              </a:rPr>
              <a:t>m</a:t>
            </a:r>
            <a:r>
              <a:rPr lang="en-US" altLang="en-US" dirty="0">
                <a:sym typeface="Symbol" pitchFamily="2" charset="2"/>
              </a:rPr>
              <a:t> indicates system in </a:t>
            </a:r>
            <a:r>
              <a:rPr lang="en-US" altLang="en-US" i="1" baseline="-25000" dirty="0">
                <a:sym typeface="Symbol" pitchFamily="2" charset="2"/>
              </a:rPr>
              <a:t>j</a:t>
            </a:r>
            <a:r>
              <a:rPr lang="en-US" altLang="en-US" dirty="0">
                <a:sym typeface="Symbol" pitchFamily="2" charset="2"/>
              </a:rPr>
              <a:t> transitioned to </a:t>
            </a:r>
            <a:r>
              <a:rPr lang="en-US" altLang="en-US" i="1" baseline="-25000" dirty="0">
                <a:sym typeface="Symbol" pitchFamily="2" charset="2"/>
              </a:rPr>
              <a:t>j</a:t>
            </a:r>
            <a:r>
              <a:rPr lang="en-US" altLang="en-US" dirty="0">
                <a:sym typeface="Symbol" pitchFamily="2" charset="2"/>
              </a:rPr>
              <a:t></a:t>
            </a:r>
          </a:p>
          <a:p>
            <a:pPr lvl="1"/>
            <a:r>
              <a:rPr lang="en-US" altLang="en-US" dirty="0">
                <a:sym typeface="Symbol" pitchFamily="2" charset="2"/>
              </a:rPr>
              <a:t>HIGH outputs do not indicate changes in LOW projection of states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EE07F1-5ACA-0647-BD36-FED8A997F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EA14B1-D241-0542-808D-25E467078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A2F0ED-7D9C-0841-87F5-C1B2CB347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110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128103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>
            <a:extLst>
              <a:ext uri="{FF2B5EF4-FFF2-40B4-BE49-F238E27FC236}">
                <a16:creationId xmlns:a16="http://schemas.microsoft.com/office/drawing/2014/main" id="{672FEE81-76A2-D24D-A4B7-C186D084C1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ym typeface="Symbol" pitchFamily="2" charset="2"/>
              </a:rPr>
              <a:t>Property 4</a:t>
            </a:r>
          </a:p>
        </p:txBody>
      </p:sp>
      <p:sp>
        <p:nvSpPr>
          <p:cNvPr id="369667" name="Rectangle 3">
            <a:extLst>
              <a:ext uri="{FF2B5EF4-FFF2-40B4-BE49-F238E27FC236}">
                <a16:creationId xmlns:a16="http://schemas.microsoft.com/office/drawing/2014/main" id="{7E233B2E-C226-2644-BEB9-1C2530DEBA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>
                <a:sym typeface="Symbol" pitchFamily="2" charset="2"/>
              </a:rPr>
              <a:t>Let </a:t>
            </a:r>
            <a:r>
              <a:rPr lang="en-US" altLang="en-US" sz="2400" i="1" baseline="-25000" dirty="0" err="1">
                <a:sym typeface="Symbol" pitchFamily="2" charset="2"/>
              </a:rPr>
              <a:t>i</a:t>
            </a:r>
            <a:r>
              <a:rPr lang="en-US" altLang="en-US" sz="2400" dirty="0">
                <a:sym typeface="Symbol" pitchFamily="2" charset="2"/>
              </a:rPr>
              <a:t>  </a:t>
            </a:r>
            <a:r>
              <a:rPr lang="en-US" altLang="en-US" sz="2400" i="1" baseline="-25000" dirty="0">
                <a:sym typeface="Symbol" pitchFamily="2" charset="2"/>
              </a:rPr>
              <a:t>j</a:t>
            </a:r>
            <a:r>
              <a:rPr lang="en-US" altLang="en-US" sz="2400" dirty="0">
                <a:sym typeface="Symbol" pitchFamily="2" charset="2"/>
              </a:rPr>
              <a:t>, let </a:t>
            </a:r>
            <a:r>
              <a:rPr lang="en-US" altLang="en-US" sz="2400" i="1" dirty="0">
                <a:sym typeface="Symbol" pitchFamily="2" charset="2"/>
              </a:rPr>
              <a:t>c</a:t>
            </a:r>
            <a:r>
              <a:rPr lang="en-US" altLang="en-US" sz="2400" dirty="0">
                <a:sym typeface="Symbol" pitchFamily="2" charset="2"/>
              </a:rPr>
              <a:t>, </a:t>
            </a:r>
            <a:r>
              <a:rPr lang="en-US" altLang="en-US" sz="2400" i="1" dirty="0">
                <a:sym typeface="Symbol" pitchFamily="2" charset="2"/>
              </a:rPr>
              <a:t>d</a:t>
            </a:r>
            <a:r>
              <a:rPr lang="en-US" altLang="en-US" sz="2400" dirty="0">
                <a:sym typeface="Symbol" pitchFamily="2" charset="2"/>
              </a:rPr>
              <a:t> be HIGH output sequences, </a:t>
            </a:r>
            <a:r>
              <a:rPr lang="en-US" altLang="en-US" sz="2400" i="1" dirty="0">
                <a:sym typeface="Symbol" pitchFamily="2" charset="2"/>
              </a:rPr>
              <a:t>e</a:t>
            </a:r>
            <a:r>
              <a:rPr lang="en-US" altLang="en-US" sz="2400" dirty="0">
                <a:sym typeface="Symbol" pitchFamily="2" charset="2"/>
              </a:rPr>
              <a:t> a LOW output. If output sequence </a:t>
            </a:r>
            <a:r>
              <a:rPr lang="en-US" altLang="en-US" sz="2400" i="1" dirty="0" err="1">
                <a:sym typeface="Symbol" pitchFamily="2" charset="2"/>
              </a:rPr>
              <a:t>ced</a:t>
            </a:r>
            <a:r>
              <a:rPr lang="en-US" altLang="en-US" sz="2400" dirty="0">
                <a:sym typeface="Symbol" pitchFamily="2" charset="2"/>
              </a:rPr>
              <a:t> indicates system in state </a:t>
            </a:r>
            <a:r>
              <a:rPr lang="en-US" altLang="en-US" sz="2400" i="1" baseline="-25000" dirty="0" err="1">
                <a:sym typeface="Symbol" pitchFamily="2" charset="2"/>
              </a:rPr>
              <a:t>i</a:t>
            </a:r>
            <a:r>
              <a:rPr lang="en-US" altLang="en-US" sz="2400" dirty="0">
                <a:sym typeface="Symbol" pitchFamily="2" charset="2"/>
              </a:rPr>
              <a:t> transitions to </a:t>
            </a:r>
            <a:r>
              <a:rPr lang="en-US" altLang="en-US" sz="2400" i="1" baseline="-25000" dirty="0" err="1">
                <a:sym typeface="Symbol" pitchFamily="2" charset="2"/>
              </a:rPr>
              <a:t>i</a:t>
            </a:r>
            <a:r>
              <a:rPr lang="en-US" altLang="en-US" sz="2400" dirty="0">
                <a:sym typeface="Symbol" pitchFamily="2" charset="2"/>
              </a:rPr>
              <a:t>, then there are HIGH output sequences </a:t>
            </a:r>
            <a:r>
              <a:rPr lang="en-US" altLang="en-US" sz="2400" i="1" dirty="0">
                <a:sym typeface="Symbol" pitchFamily="2" charset="2"/>
              </a:rPr>
              <a:t>c</a:t>
            </a:r>
            <a:r>
              <a:rPr lang="en-US" altLang="en-US" sz="2400" dirty="0">
                <a:sym typeface="Symbol" pitchFamily="2" charset="2"/>
              </a:rPr>
              <a:t>’ and </a:t>
            </a:r>
            <a:r>
              <a:rPr lang="en-US" altLang="en-US" sz="2400" i="1" dirty="0">
                <a:sym typeface="Symbol" pitchFamily="2" charset="2"/>
              </a:rPr>
              <a:t>d</a:t>
            </a:r>
            <a:r>
              <a:rPr lang="en-US" altLang="en-US" sz="2400" dirty="0">
                <a:sym typeface="Symbol" pitchFamily="2" charset="2"/>
              </a:rPr>
              <a:t>’ and state </a:t>
            </a:r>
            <a:r>
              <a:rPr lang="en-US" altLang="en-US" sz="2400" i="1" baseline="-25000" dirty="0">
                <a:sym typeface="Symbol" pitchFamily="2" charset="2"/>
              </a:rPr>
              <a:t>j</a:t>
            </a:r>
            <a:r>
              <a:rPr lang="en-US" altLang="en-US" sz="2400" dirty="0">
                <a:sym typeface="Symbol" pitchFamily="2" charset="2"/>
              </a:rPr>
              <a:t> such that </a:t>
            </a:r>
            <a:r>
              <a:rPr lang="en-US" altLang="en-US" sz="2400" i="1" dirty="0" err="1">
                <a:sym typeface="Symbol" pitchFamily="2" charset="2"/>
              </a:rPr>
              <a:t>c</a:t>
            </a:r>
            <a:r>
              <a:rPr lang="en-US" altLang="en-US" sz="2400" dirty="0" err="1">
                <a:sym typeface="Symbol" pitchFamily="2" charset="2"/>
              </a:rPr>
              <a:t></a:t>
            </a:r>
            <a:r>
              <a:rPr lang="en-US" altLang="en-US" sz="2400" i="1" dirty="0" err="1">
                <a:sym typeface="Symbol" pitchFamily="2" charset="2"/>
              </a:rPr>
              <a:t>ed</a:t>
            </a:r>
            <a:r>
              <a:rPr lang="en-US" altLang="en-US" sz="2400" dirty="0">
                <a:sym typeface="Symbol" pitchFamily="2" charset="2"/>
              </a:rPr>
              <a:t> indicates system in state </a:t>
            </a:r>
            <a:r>
              <a:rPr lang="en-US" altLang="en-US" sz="2400" i="1" baseline="-25000" dirty="0">
                <a:sym typeface="Symbol" pitchFamily="2" charset="2"/>
              </a:rPr>
              <a:t>j</a:t>
            </a:r>
            <a:r>
              <a:rPr lang="en-US" altLang="en-US" sz="2400" dirty="0">
                <a:sym typeface="Symbol" pitchFamily="2" charset="2"/>
              </a:rPr>
              <a:t> transitions to state </a:t>
            </a:r>
            <a:r>
              <a:rPr lang="en-US" altLang="en-US" sz="2400" i="1" baseline="-25000" dirty="0">
                <a:sym typeface="Symbol" pitchFamily="2" charset="2"/>
              </a:rPr>
              <a:t>j</a:t>
            </a:r>
            <a:r>
              <a:rPr lang="en-US" altLang="en-US" sz="2400" dirty="0">
                <a:sym typeface="Symbol" pitchFamily="2" charset="2"/>
              </a:rPr>
              <a:t></a:t>
            </a:r>
          </a:p>
          <a:p>
            <a:pPr lvl="1"/>
            <a:r>
              <a:rPr lang="en-US" altLang="en-US" sz="2000" dirty="0">
                <a:sym typeface="Symbol" pitchFamily="2" charset="2"/>
              </a:rPr>
              <a:t>Intermingled LOW, HIGH outputs cause changes in LOW state reflecting LOW outputs only</a:t>
            </a:r>
          </a:p>
          <a:p>
            <a:pPr lvl="1"/>
            <a:endParaRPr lang="en-US" altLang="en-US" sz="2000" dirty="0">
              <a:sym typeface="Symbol" pitchFamily="2" charset="2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0E0F71-ECC0-0A4C-8EB9-9422E3701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AD39A9-DAC5-3A40-B0D7-800907D47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02FEF2-3D36-1543-B4E6-BAB16847F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111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865214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>
            <a:extLst>
              <a:ext uri="{FF2B5EF4-FFF2-40B4-BE49-F238E27FC236}">
                <a16:creationId xmlns:a16="http://schemas.microsoft.com/office/drawing/2014/main" id="{1F75A461-6605-644F-BF96-C32C7F20E5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ym typeface="Symbol" pitchFamily="2" charset="2"/>
              </a:rPr>
              <a:t>Restrictiveness</a:t>
            </a:r>
          </a:p>
        </p:txBody>
      </p:sp>
      <p:sp>
        <p:nvSpPr>
          <p:cNvPr id="370691" name="Rectangle 3">
            <a:extLst>
              <a:ext uri="{FF2B5EF4-FFF2-40B4-BE49-F238E27FC236}">
                <a16:creationId xmlns:a16="http://schemas.microsoft.com/office/drawing/2014/main" id="{8E8E5CD6-9D4E-A841-B423-9BBE6F69FB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ym typeface="Symbol" pitchFamily="2" charset="2"/>
              </a:rPr>
              <a:t>System is </a:t>
            </a:r>
            <a:r>
              <a:rPr lang="en-US" altLang="en-US" i="1">
                <a:sym typeface="Symbol" pitchFamily="2" charset="2"/>
              </a:rPr>
              <a:t>restrictive</a:t>
            </a:r>
            <a:r>
              <a:rPr lang="en-US" altLang="en-US">
                <a:sym typeface="Symbol" pitchFamily="2" charset="2"/>
              </a:rPr>
              <a:t> if it meets the preceding 4 properties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FE55C8-7650-9E4E-B57F-C798F8D54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E8BB3D-65DA-AF43-A417-BC1190802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1DC00-E279-634E-8A0F-FF325EA62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112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859997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>
            <a:extLst>
              <a:ext uri="{FF2B5EF4-FFF2-40B4-BE49-F238E27FC236}">
                <a16:creationId xmlns:a16="http://schemas.microsoft.com/office/drawing/2014/main" id="{E3BC43D0-2985-D641-B595-FFC42541D8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ym typeface="Symbol" pitchFamily="2" charset="2"/>
              </a:rPr>
              <a:t>Composition</a:t>
            </a:r>
          </a:p>
        </p:txBody>
      </p:sp>
      <p:sp>
        <p:nvSpPr>
          <p:cNvPr id="371715" name="Rectangle 3">
            <a:extLst>
              <a:ext uri="{FF2B5EF4-FFF2-40B4-BE49-F238E27FC236}">
                <a16:creationId xmlns:a16="http://schemas.microsoft.com/office/drawing/2014/main" id="{FF76A337-04CA-CA44-9898-7F64A90736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sym typeface="Symbol" pitchFamily="2" charset="2"/>
              </a:rPr>
              <a:t>Intuition: by 3 and 4, HIGH output followed by LOW output has same effect as the LOW input, so composition of restrictive systems should be restrictive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CEC7F8-B1CB-B64B-AA0F-26573993E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00B987-E699-3543-B2E9-4A402F85D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CE4BA8-1755-7E4A-9FEE-3B73F9E05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113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413083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>
            <a:extLst>
              <a:ext uri="{FF2B5EF4-FFF2-40B4-BE49-F238E27FC236}">
                <a16:creationId xmlns:a16="http://schemas.microsoft.com/office/drawing/2014/main" id="{A52CDD67-F991-EE4A-8DCE-0D962E8BAF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ym typeface="Symbol" pitchFamily="2" charset="2"/>
              </a:rPr>
              <a:t>Composite System</a:t>
            </a:r>
          </a:p>
        </p:txBody>
      </p:sp>
      <p:sp>
        <p:nvSpPr>
          <p:cNvPr id="372739" name="Rectangle 3">
            <a:extLst>
              <a:ext uri="{FF2B5EF4-FFF2-40B4-BE49-F238E27FC236}">
                <a16:creationId xmlns:a16="http://schemas.microsoft.com/office/drawing/2014/main" id="{6C0AA2A8-C1B5-0A42-85FF-485DCAD1AF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sym typeface="Symbol" pitchFamily="2" charset="2"/>
              </a:rPr>
              <a:t>System </a:t>
            </a:r>
            <a:r>
              <a:rPr lang="en-US" altLang="en-US" i="1" dirty="0">
                <a:sym typeface="Symbol" pitchFamily="2" charset="2"/>
              </a:rPr>
              <a:t>M</a:t>
            </a:r>
            <a:r>
              <a:rPr lang="en-US" altLang="en-US" baseline="-25000" dirty="0">
                <a:sym typeface="Symbol" pitchFamily="2" charset="2"/>
              </a:rPr>
              <a:t>1</a:t>
            </a:r>
            <a:r>
              <a:rPr lang="en-US" altLang="en-US" dirty="0">
                <a:sym typeface="Symbol" pitchFamily="2" charset="2"/>
              </a:rPr>
              <a:t>’s outputs are acceptable as </a:t>
            </a:r>
            <a:r>
              <a:rPr lang="en-US" altLang="en-US" i="1" dirty="0">
                <a:sym typeface="Symbol" pitchFamily="2" charset="2"/>
              </a:rPr>
              <a:t>M</a:t>
            </a:r>
            <a:r>
              <a:rPr lang="en-US" altLang="en-US" baseline="-25000" dirty="0">
                <a:sym typeface="Symbol" pitchFamily="2" charset="2"/>
              </a:rPr>
              <a:t>2</a:t>
            </a:r>
            <a:r>
              <a:rPr lang="en-US" altLang="en-US" dirty="0">
                <a:sym typeface="Symbol" pitchFamily="2" charset="2"/>
              </a:rPr>
              <a:t>’s inputs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ym typeface="Symbol" pitchFamily="2" charset="2"/>
              </a:rPr>
              <a:t></a:t>
            </a:r>
            <a:r>
              <a:rPr lang="en-US" altLang="en-US" baseline="-25000" dirty="0">
                <a:sym typeface="Symbol" pitchFamily="2" charset="2"/>
              </a:rPr>
              <a:t>1</a:t>
            </a:r>
            <a:r>
              <a:rPr lang="en-US" altLang="en-US" i="1" baseline="-25000" dirty="0">
                <a:sym typeface="Symbol" pitchFamily="2" charset="2"/>
              </a:rPr>
              <a:t>i</a:t>
            </a:r>
            <a:r>
              <a:rPr lang="en-US" altLang="en-US" dirty="0">
                <a:sym typeface="Symbol" pitchFamily="2" charset="2"/>
              </a:rPr>
              <a:t>, </a:t>
            </a:r>
            <a:r>
              <a:rPr lang="en-US" altLang="en-US" baseline="-25000" dirty="0">
                <a:sym typeface="Symbol" pitchFamily="2" charset="2"/>
              </a:rPr>
              <a:t>2</a:t>
            </a:r>
            <a:r>
              <a:rPr lang="en-US" altLang="en-US" i="1" baseline="-25000" dirty="0">
                <a:sym typeface="Symbol" pitchFamily="2" charset="2"/>
              </a:rPr>
              <a:t>i</a:t>
            </a:r>
            <a:r>
              <a:rPr lang="en-US" altLang="en-US" dirty="0">
                <a:sym typeface="Symbol" pitchFamily="2" charset="2"/>
              </a:rPr>
              <a:t> states of </a:t>
            </a:r>
            <a:r>
              <a:rPr lang="en-US" altLang="en-US" i="1" dirty="0">
                <a:sym typeface="Symbol" pitchFamily="2" charset="2"/>
              </a:rPr>
              <a:t>M</a:t>
            </a:r>
            <a:r>
              <a:rPr lang="en-US" altLang="en-US" baseline="-25000" dirty="0">
                <a:sym typeface="Symbol" pitchFamily="2" charset="2"/>
              </a:rPr>
              <a:t>1</a:t>
            </a:r>
            <a:r>
              <a:rPr lang="en-US" altLang="en-US" dirty="0">
                <a:sym typeface="Symbol" pitchFamily="2" charset="2"/>
              </a:rPr>
              <a:t>, </a:t>
            </a:r>
            <a:r>
              <a:rPr lang="en-US" altLang="en-US" i="1" dirty="0">
                <a:sym typeface="Symbol" pitchFamily="2" charset="2"/>
              </a:rPr>
              <a:t>M</a:t>
            </a:r>
            <a:r>
              <a:rPr lang="en-US" altLang="en-US" baseline="-25000" dirty="0">
                <a:sym typeface="Symbol" pitchFamily="2" charset="2"/>
              </a:rPr>
              <a:t>2</a:t>
            </a:r>
            <a:endParaRPr lang="en-US" altLang="en-US" dirty="0">
              <a:sym typeface="Symbol" pitchFamily="2" charset="2"/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sym typeface="Symbol" pitchFamily="2" charset="2"/>
              </a:rPr>
              <a:t>States of composite system pairs of </a:t>
            </a:r>
            <a:r>
              <a:rPr lang="en-US" altLang="en-US" i="1" dirty="0">
                <a:sym typeface="Symbol" pitchFamily="2" charset="2"/>
              </a:rPr>
              <a:t>M</a:t>
            </a:r>
            <a:r>
              <a:rPr lang="en-US" altLang="en-US" baseline="-25000" dirty="0">
                <a:sym typeface="Symbol" pitchFamily="2" charset="2"/>
              </a:rPr>
              <a:t>1</a:t>
            </a:r>
            <a:r>
              <a:rPr lang="en-US" altLang="en-US" dirty="0">
                <a:sym typeface="Symbol" pitchFamily="2" charset="2"/>
              </a:rPr>
              <a:t>, </a:t>
            </a:r>
            <a:r>
              <a:rPr lang="en-US" altLang="en-US" i="1" dirty="0">
                <a:sym typeface="Symbol" pitchFamily="2" charset="2"/>
              </a:rPr>
              <a:t>M</a:t>
            </a:r>
            <a:r>
              <a:rPr lang="en-US" altLang="en-US" baseline="-25000" dirty="0">
                <a:sym typeface="Symbol" pitchFamily="2" charset="2"/>
              </a:rPr>
              <a:t>2 </a:t>
            </a:r>
            <a:r>
              <a:rPr lang="en-US" altLang="en-US" dirty="0">
                <a:sym typeface="Symbol" pitchFamily="2" charset="2"/>
              </a:rPr>
              <a:t>states (</a:t>
            </a:r>
            <a:r>
              <a:rPr lang="en-US" altLang="en-US" baseline="-25000" dirty="0">
                <a:sym typeface="Symbol" pitchFamily="2" charset="2"/>
              </a:rPr>
              <a:t>1</a:t>
            </a:r>
            <a:r>
              <a:rPr lang="en-US" altLang="en-US" i="1" baseline="-25000" dirty="0">
                <a:sym typeface="Symbol" pitchFamily="2" charset="2"/>
              </a:rPr>
              <a:t>i</a:t>
            </a:r>
            <a:r>
              <a:rPr lang="en-US" altLang="en-US" dirty="0">
                <a:sym typeface="Symbol" pitchFamily="2" charset="2"/>
              </a:rPr>
              <a:t>, </a:t>
            </a:r>
            <a:r>
              <a:rPr lang="en-US" altLang="en-US" baseline="-25000" dirty="0">
                <a:sym typeface="Symbol" pitchFamily="2" charset="2"/>
              </a:rPr>
              <a:t>2</a:t>
            </a:r>
            <a:r>
              <a:rPr lang="en-US" altLang="en-US" i="1" baseline="-25000" dirty="0">
                <a:sym typeface="Symbol" pitchFamily="2" charset="2"/>
              </a:rPr>
              <a:t>i</a:t>
            </a:r>
            <a:r>
              <a:rPr lang="en-US" altLang="en-US" dirty="0">
                <a:sym typeface="Symbol" pitchFamily="2" charset="2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altLang="en-US" i="1" dirty="0">
                <a:sym typeface="Symbol" pitchFamily="2" charset="2"/>
              </a:rPr>
              <a:t>e</a:t>
            </a:r>
            <a:r>
              <a:rPr lang="en-US" altLang="en-US" dirty="0">
                <a:sym typeface="Symbol" pitchFamily="2" charset="2"/>
              </a:rPr>
              <a:t> event causing transition</a:t>
            </a:r>
          </a:p>
          <a:p>
            <a:pPr>
              <a:lnSpc>
                <a:spcPct val="90000"/>
              </a:lnSpc>
            </a:pPr>
            <a:r>
              <a:rPr lang="en-US" altLang="en-US" i="1" dirty="0">
                <a:sym typeface="Symbol" pitchFamily="2" charset="2"/>
              </a:rPr>
              <a:t>e</a:t>
            </a:r>
            <a:r>
              <a:rPr lang="en-US" altLang="en-US" dirty="0">
                <a:sym typeface="Symbol" pitchFamily="2" charset="2"/>
              </a:rPr>
              <a:t> causes transition from state (</a:t>
            </a:r>
            <a:r>
              <a:rPr lang="en-US" altLang="en-US" baseline="-25000" dirty="0">
                <a:sym typeface="Symbol" pitchFamily="2" charset="2"/>
              </a:rPr>
              <a:t>1</a:t>
            </a:r>
            <a:r>
              <a:rPr lang="en-US" altLang="en-US" i="1" baseline="-25000" dirty="0">
                <a:sym typeface="Symbol" pitchFamily="2" charset="2"/>
              </a:rPr>
              <a:t>a</a:t>
            </a:r>
            <a:r>
              <a:rPr lang="en-US" altLang="en-US" dirty="0">
                <a:sym typeface="Symbol" pitchFamily="2" charset="2"/>
              </a:rPr>
              <a:t>, </a:t>
            </a:r>
            <a:r>
              <a:rPr lang="en-US" altLang="en-US" baseline="-25000" dirty="0">
                <a:sym typeface="Symbol" pitchFamily="2" charset="2"/>
              </a:rPr>
              <a:t>2</a:t>
            </a:r>
            <a:r>
              <a:rPr lang="en-US" altLang="en-US" i="1" baseline="-25000" dirty="0">
                <a:sym typeface="Symbol" pitchFamily="2" charset="2"/>
              </a:rPr>
              <a:t>a</a:t>
            </a:r>
            <a:r>
              <a:rPr lang="en-US" altLang="en-US" dirty="0">
                <a:sym typeface="Symbol" pitchFamily="2" charset="2"/>
              </a:rPr>
              <a:t>) to state (</a:t>
            </a:r>
            <a:r>
              <a:rPr lang="en-US" altLang="en-US" baseline="-25000" dirty="0">
                <a:sym typeface="Symbol" pitchFamily="2" charset="2"/>
              </a:rPr>
              <a:t>1</a:t>
            </a:r>
            <a:r>
              <a:rPr lang="en-US" altLang="en-US" i="1" baseline="-25000" dirty="0">
                <a:sym typeface="Symbol" pitchFamily="2" charset="2"/>
              </a:rPr>
              <a:t>b</a:t>
            </a:r>
            <a:r>
              <a:rPr lang="en-US" altLang="en-US" dirty="0">
                <a:sym typeface="Symbol" pitchFamily="2" charset="2"/>
              </a:rPr>
              <a:t>, </a:t>
            </a:r>
            <a:r>
              <a:rPr lang="en-US" altLang="en-US" baseline="-25000" dirty="0">
                <a:sym typeface="Symbol" pitchFamily="2" charset="2"/>
              </a:rPr>
              <a:t>2</a:t>
            </a:r>
            <a:r>
              <a:rPr lang="en-US" altLang="en-US" i="1" baseline="-25000" dirty="0">
                <a:sym typeface="Symbol" pitchFamily="2" charset="2"/>
              </a:rPr>
              <a:t>b</a:t>
            </a:r>
            <a:r>
              <a:rPr lang="en-US" altLang="en-US" dirty="0">
                <a:sym typeface="Symbol" pitchFamily="2" charset="2"/>
              </a:rPr>
              <a:t>) if any of 3 conditions hold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023E44-E98D-084A-86EB-62A0480BB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2A6470-7AFE-024B-AD74-7530CED94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A2255F-40FF-D743-8494-7FD80F10E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114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419518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>
            <a:extLst>
              <a:ext uri="{FF2B5EF4-FFF2-40B4-BE49-F238E27FC236}">
                <a16:creationId xmlns:a16="http://schemas.microsoft.com/office/drawing/2014/main" id="{D48EC646-D8C2-F14C-B844-CC833D256E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ym typeface="Symbol" pitchFamily="2" charset="2"/>
              </a:rPr>
              <a:t>Conditions</a:t>
            </a:r>
          </a:p>
        </p:txBody>
      </p:sp>
      <p:sp>
        <p:nvSpPr>
          <p:cNvPr id="373763" name="Rectangle 3">
            <a:extLst>
              <a:ext uri="{FF2B5EF4-FFF2-40B4-BE49-F238E27FC236}">
                <a16:creationId xmlns:a16="http://schemas.microsoft.com/office/drawing/2014/main" id="{712748D0-BCD9-3348-8C98-F3902A0CF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Arial" panose="020B0604020202020204" pitchFamily="34" charset="0"/>
              <a:buAutoNum type="arabicPeriod"/>
            </a:pPr>
            <a:r>
              <a:rPr lang="en-US" altLang="en-US" sz="2400">
                <a:sym typeface="Symbol" pitchFamily="2" charset="2"/>
              </a:rPr>
              <a:t>M</a:t>
            </a:r>
            <a:r>
              <a:rPr lang="en-US" altLang="en-US" sz="2400" baseline="-25000">
                <a:sym typeface="Symbol" pitchFamily="2" charset="2"/>
              </a:rPr>
              <a:t>1</a:t>
            </a:r>
            <a:r>
              <a:rPr lang="en-US" altLang="en-US" sz="2400">
                <a:sym typeface="Symbol" pitchFamily="2" charset="2"/>
              </a:rPr>
              <a:t> in state </a:t>
            </a:r>
            <a:r>
              <a:rPr lang="en-US" altLang="en-US" sz="2400" baseline="-25000">
                <a:sym typeface="Symbol" pitchFamily="2" charset="2"/>
              </a:rPr>
              <a:t>1</a:t>
            </a:r>
            <a:r>
              <a:rPr lang="en-US" altLang="en-US" sz="2400" i="1" baseline="-25000">
                <a:sym typeface="Symbol" pitchFamily="2" charset="2"/>
              </a:rPr>
              <a:t>a</a:t>
            </a:r>
            <a:r>
              <a:rPr lang="en-US" altLang="en-US" sz="2400">
                <a:sym typeface="Symbol" pitchFamily="2" charset="2"/>
              </a:rPr>
              <a:t> and </a:t>
            </a:r>
            <a:r>
              <a:rPr lang="en-US" altLang="en-US" sz="2400" i="1">
                <a:sym typeface="Symbol" pitchFamily="2" charset="2"/>
              </a:rPr>
              <a:t>e</a:t>
            </a:r>
            <a:r>
              <a:rPr lang="en-US" altLang="en-US" sz="2400">
                <a:sym typeface="Symbol" pitchFamily="2" charset="2"/>
              </a:rPr>
              <a:t> occurs, M</a:t>
            </a:r>
            <a:r>
              <a:rPr lang="en-US" altLang="en-US" sz="2400" baseline="-25000">
                <a:sym typeface="Symbol" pitchFamily="2" charset="2"/>
              </a:rPr>
              <a:t>1</a:t>
            </a:r>
            <a:r>
              <a:rPr lang="en-US" altLang="en-US" sz="2400">
                <a:sym typeface="Symbol" pitchFamily="2" charset="2"/>
              </a:rPr>
              <a:t> transitions to </a:t>
            </a:r>
            <a:r>
              <a:rPr lang="en-US" altLang="en-US" sz="2400" baseline="-25000">
                <a:sym typeface="Symbol" pitchFamily="2" charset="2"/>
              </a:rPr>
              <a:t>1</a:t>
            </a:r>
            <a:r>
              <a:rPr lang="en-US" altLang="en-US" sz="2400" i="1" baseline="-25000">
                <a:sym typeface="Symbol" pitchFamily="2" charset="2"/>
              </a:rPr>
              <a:t>b</a:t>
            </a:r>
            <a:r>
              <a:rPr lang="en-US" altLang="en-US" sz="2400">
                <a:sym typeface="Symbol" pitchFamily="2" charset="2"/>
              </a:rPr>
              <a:t>; </a:t>
            </a:r>
            <a:r>
              <a:rPr lang="en-US" altLang="en-US" sz="2400" i="1">
                <a:sym typeface="Symbol" pitchFamily="2" charset="2"/>
              </a:rPr>
              <a:t>e</a:t>
            </a:r>
            <a:r>
              <a:rPr lang="en-US" altLang="en-US" sz="2400">
                <a:sym typeface="Symbol" pitchFamily="2" charset="2"/>
              </a:rPr>
              <a:t> not an event for M</a:t>
            </a:r>
            <a:r>
              <a:rPr lang="en-US" altLang="en-US" sz="2400" baseline="-25000">
                <a:sym typeface="Symbol" pitchFamily="2" charset="2"/>
              </a:rPr>
              <a:t>2</a:t>
            </a:r>
            <a:r>
              <a:rPr lang="en-US" altLang="en-US" sz="2400">
                <a:sym typeface="Symbol" pitchFamily="2" charset="2"/>
              </a:rPr>
              <a:t>; and </a:t>
            </a:r>
            <a:r>
              <a:rPr lang="en-US" altLang="en-US" sz="2400" baseline="-25000">
                <a:sym typeface="Symbol" pitchFamily="2" charset="2"/>
              </a:rPr>
              <a:t>2</a:t>
            </a:r>
            <a:r>
              <a:rPr lang="en-US" altLang="en-US" sz="2400" i="1" baseline="-25000">
                <a:sym typeface="Symbol" pitchFamily="2" charset="2"/>
              </a:rPr>
              <a:t>a</a:t>
            </a:r>
            <a:r>
              <a:rPr lang="en-US" altLang="en-US" sz="2400">
                <a:sym typeface="Symbol" pitchFamily="2" charset="2"/>
              </a:rPr>
              <a:t> = </a:t>
            </a:r>
            <a:r>
              <a:rPr lang="en-US" altLang="en-US" sz="2400" baseline="-25000">
                <a:sym typeface="Symbol" pitchFamily="2" charset="2"/>
              </a:rPr>
              <a:t>2</a:t>
            </a:r>
            <a:r>
              <a:rPr lang="en-US" altLang="en-US" sz="2400" i="1" baseline="-25000">
                <a:sym typeface="Symbol" pitchFamily="2" charset="2"/>
              </a:rPr>
              <a:t>b</a:t>
            </a:r>
          </a:p>
          <a:p>
            <a:pPr marL="609600" indent="-609600">
              <a:buFont typeface="Arial" panose="020B0604020202020204" pitchFamily="34" charset="0"/>
              <a:buAutoNum type="arabicPeriod"/>
            </a:pPr>
            <a:r>
              <a:rPr lang="en-US" altLang="en-US" sz="2400">
                <a:sym typeface="Symbol" pitchFamily="2" charset="2"/>
              </a:rPr>
              <a:t>M</a:t>
            </a:r>
            <a:r>
              <a:rPr lang="en-US" altLang="en-US" sz="2400" baseline="-25000">
                <a:sym typeface="Symbol" pitchFamily="2" charset="2"/>
              </a:rPr>
              <a:t>2</a:t>
            </a:r>
            <a:r>
              <a:rPr lang="en-US" altLang="en-US" sz="2400">
                <a:sym typeface="Symbol" pitchFamily="2" charset="2"/>
              </a:rPr>
              <a:t> in state </a:t>
            </a:r>
            <a:r>
              <a:rPr lang="en-US" altLang="en-US" sz="2400" baseline="-25000">
                <a:sym typeface="Symbol" pitchFamily="2" charset="2"/>
              </a:rPr>
              <a:t>2</a:t>
            </a:r>
            <a:r>
              <a:rPr lang="en-US" altLang="en-US" sz="2400" i="1" baseline="-25000">
                <a:sym typeface="Symbol" pitchFamily="2" charset="2"/>
              </a:rPr>
              <a:t>a</a:t>
            </a:r>
            <a:r>
              <a:rPr lang="en-US" altLang="en-US" sz="2400">
                <a:sym typeface="Symbol" pitchFamily="2" charset="2"/>
              </a:rPr>
              <a:t> and </a:t>
            </a:r>
            <a:r>
              <a:rPr lang="en-US" altLang="en-US" sz="2400" i="1">
                <a:sym typeface="Symbol" pitchFamily="2" charset="2"/>
              </a:rPr>
              <a:t>e</a:t>
            </a:r>
            <a:r>
              <a:rPr lang="en-US" altLang="en-US" sz="2400">
                <a:sym typeface="Symbol" pitchFamily="2" charset="2"/>
              </a:rPr>
              <a:t> occurs, M</a:t>
            </a:r>
            <a:r>
              <a:rPr lang="en-US" altLang="en-US" sz="2400" baseline="-25000">
                <a:sym typeface="Symbol" pitchFamily="2" charset="2"/>
              </a:rPr>
              <a:t>2</a:t>
            </a:r>
            <a:r>
              <a:rPr lang="en-US" altLang="en-US" sz="2400">
                <a:sym typeface="Symbol" pitchFamily="2" charset="2"/>
              </a:rPr>
              <a:t> transitions to </a:t>
            </a:r>
            <a:r>
              <a:rPr lang="en-US" altLang="en-US" sz="2400" baseline="-25000">
                <a:sym typeface="Symbol" pitchFamily="2" charset="2"/>
              </a:rPr>
              <a:t>2</a:t>
            </a:r>
            <a:r>
              <a:rPr lang="en-US" altLang="en-US" sz="2400" i="1" baseline="-25000">
                <a:sym typeface="Symbol" pitchFamily="2" charset="2"/>
              </a:rPr>
              <a:t>b</a:t>
            </a:r>
            <a:r>
              <a:rPr lang="en-US" altLang="en-US" sz="2400">
                <a:sym typeface="Symbol" pitchFamily="2" charset="2"/>
              </a:rPr>
              <a:t>; </a:t>
            </a:r>
            <a:r>
              <a:rPr lang="en-US" altLang="en-US" sz="2400" i="1">
                <a:sym typeface="Symbol" pitchFamily="2" charset="2"/>
              </a:rPr>
              <a:t>e</a:t>
            </a:r>
            <a:r>
              <a:rPr lang="en-US" altLang="en-US" sz="2400">
                <a:sym typeface="Symbol" pitchFamily="2" charset="2"/>
              </a:rPr>
              <a:t> not an event for M</a:t>
            </a:r>
            <a:r>
              <a:rPr lang="en-US" altLang="en-US" sz="2400" baseline="-25000">
                <a:sym typeface="Symbol" pitchFamily="2" charset="2"/>
              </a:rPr>
              <a:t>1</a:t>
            </a:r>
            <a:r>
              <a:rPr lang="en-US" altLang="en-US" sz="2400">
                <a:sym typeface="Symbol" pitchFamily="2" charset="2"/>
              </a:rPr>
              <a:t>; and </a:t>
            </a:r>
            <a:r>
              <a:rPr lang="en-US" altLang="en-US" sz="2400" baseline="-25000">
                <a:sym typeface="Symbol" pitchFamily="2" charset="2"/>
              </a:rPr>
              <a:t>1</a:t>
            </a:r>
            <a:r>
              <a:rPr lang="en-US" altLang="en-US" sz="2400" i="1" baseline="-25000">
                <a:sym typeface="Symbol" pitchFamily="2" charset="2"/>
              </a:rPr>
              <a:t>a</a:t>
            </a:r>
            <a:r>
              <a:rPr lang="en-US" altLang="en-US" sz="2400">
                <a:sym typeface="Symbol" pitchFamily="2" charset="2"/>
              </a:rPr>
              <a:t> = </a:t>
            </a:r>
            <a:r>
              <a:rPr lang="en-US" altLang="en-US" sz="2400" baseline="-25000">
                <a:sym typeface="Symbol" pitchFamily="2" charset="2"/>
              </a:rPr>
              <a:t>1</a:t>
            </a:r>
            <a:r>
              <a:rPr lang="en-US" altLang="en-US" sz="2400" i="1" baseline="-25000">
                <a:sym typeface="Symbol" pitchFamily="2" charset="2"/>
              </a:rPr>
              <a:t>b</a:t>
            </a:r>
          </a:p>
          <a:p>
            <a:pPr marL="609600" indent="-609600">
              <a:buFont typeface="Arial" panose="020B0604020202020204" pitchFamily="34" charset="0"/>
              <a:buAutoNum type="arabicPeriod"/>
            </a:pPr>
            <a:r>
              <a:rPr lang="en-US" altLang="en-US" sz="2400">
                <a:sym typeface="Symbol" pitchFamily="2" charset="2"/>
              </a:rPr>
              <a:t>M</a:t>
            </a:r>
            <a:r>
              <a:rPr lang="en-US" altLang="en-US" sz="2400" baseline="-25000">
                <a:sym typeface="Symbol" pitchFamily="2" charset="2"/>
              </a:rPr>
              <a:t>1</a:t>
            </a:r>
            <a:r>
              <a:rPr lang="en-US" altLang="en-US" sz="2400">
                <a:sym typeface="Symbol" pitchFamily="2" charset="2"/>
              </a:rPr>
              <a:t> in state </a:t>
            </a:r>
            <a:r>
              <a:rPr lang="en-US" altLang="en-US" sz="2400" baseline="-25000">
                <a:sym typeface="Symbol" pitchFamily="2" charset="2"/>
              </a:rPr>
              <a:t>1</a:t>
            </a:r>
            <a:r>
              <a:rPr lang="en-US" altLang="en-US" sz="2400" i="1" baseline="-25000">
                <a:sym typeface="Symbol" pitchFamily="2" charset="2"/>
              </a:rPr>
              <a:t>a</a:t>
            </a:r>
            <a:r>
              <a:rPr lang="en-US" altLang="en-US" sz="2400">
                <a:sym typeface="Symbol" pitchFamily="2" charset="2"/>
              </a:rPr>
              <a:t> and </a:t>
            </a:r>
            <a:r>
              <a:rPr lang="en-US" altLang="en-US" sz="2400" i="1">
                <a:sym typeface="Symbol" pitchFamily="2" charset="2"/>
              </a:rPr>
              <a:t>e</a:t>
            </a:r>
            <a:r>
              <a:rPr lang="en-US" altLang="en-US" sz="2400">
                <a:sym typeface="Symbol" pitchFamily="2" charset="2"/>
              </a:rPr>
              <a:t> occurs, M</a:t>
            </a:r>
            <a:r>
              <a:rPr lang="en-US" altLang="en-US" sz="2400" baseline="-25000">
                <a:sym typeface="Symbol" pitchFamily="2" charset="2"/>
              </a:rPr>
              <a:t>1</a:t>
            </a:r>
            <a:r>
              <a:rPr lang="en-US" altLang="en-US" sz="2400">
                <a:sym typeface="Symbol" pitchFamily="2" charset="2"/>
              </a:rPr>
              <a:t> transitions to </a:t>
            </a:r>
            <a:r>
              <a:rPr lang="en-US" altLang="en-US" sz="2400" baseline="-25000">
                <a:sym typeface="Symbol" pitchFamily="2" charset="2"/>
              </a:rPr>
              <a:t>1</a:t>
            </a:r>
            <a:r>
              <a:rPr lang="en-US" altLang="en-US" sz="2400" i="1" baseline="-25000">
                <a:sym typeface="Symbol" pitchFamily="2" charset="2"/>
              </a:rPr>
              <a:t>b</a:t>
            </a:r>
            <a:r>
              <a:rPr lang="en-US" altLang="en-US" sz="2400">
                <a:sym typeface="Symbol" pitchFamily="2" charset="2"/>
              </a:rPr>
              <a:t>; M</a:t>
            </a:r>
            <a:r>
              <a:rPr lang="en-US" altLang="en-US" sz="2400" baseline="-25000">
                <a:sym typeface="Symbol" pitchFamily="2" charset="2"/>
              </a:rPr>
              <a:t>2</a:t>
            </a:r>
            <a:r>
              <a:rPr lang="en-US" altLang="en-US" sz="2400">
                <a:sym typeface="Symbol" pitchFamily="2" charset="2"/>
              </a:rPr>
              <a:t> in state </a:t>
            </a:r>
            <a:r>
              <a:rPr lang="en-US" altLang="en-US" sz="2400" baseline="-25000">
                <a:sym typeface="Symbol" pitchFamily="2" charset="2"/>
              </a:rPr>
              <a:t>2</a:t>
            </a:r>
            <a:r>
              <a:rPr lang="en-US" altLang="en-US" sz="2400" i="1" baseline="-25000">
                <a:sym typeface="Symbol" pitchFamily="2" charset="2"/>
              </a:rPr>
              <a:t>a</a:t>
            </a:r>
            <a:r>
              <a:rPr lang="en-US" altLang="en-US" sz="2400">
                <a:sym typeface="Symbol" pitchFamily="2" charset="2"/>
              </a:rPr>
              <a:t> and </a:t>
            </a:r>
            <a:r>
              <a:rPr lang="en-US" altLang="en-US" sz="2400" i="1">
                <a:sym typeface="Symbol" pitchFamily="2" charset="2"/>
              </a:rPr>
              <a:t>e</a:t>
            </a:r>
            <a:r>
              <a:rPr lang="en-US" altLang="en-US" sz="2400">
                <a:sym typeface="Symbol" pitchFamily="2" charset="2"/>
              </a:rPr>
              <a:t> occurs, M</a:t>
            </a:r>
            <a:r>
              <a:rPr lang="en-US" altLang="en-US" sz="2400" baseline="-25000">
                <a:sym typeface="Symbol" pitchFamily="2" charset="2"/>
              </a:rPr>
              <a:t>2</a:t>
            </a:r>
            <a:r>
              <a:rPr lang="en-US" altLang="en-US" sz="2400">
                <a:sym typeface="Symbol" pitchFamily="2" charset="2"/>
              </a:rPr>
              <a:t> transitions to </a:t>
            </a:r>
            <a:r>
              <a:rPr lang="en-US" altLang="en-US" sz="2400" baseline="-25000">
                <a:sym typeface="Symbol" pitchFamily="2" charset="2"/>
              </a:rPr>
              <a:t>2</a:t>
            </a:r>
            <a:r>
              <a:rPr lang="en-US" altLang="en-US" sz="2400" i="1" baseline="-25000">
                <a:sym typeface="Symbol" pitchFamily="2" charset="2"/>
              </a:rPr>
              <a:t>b</a:t>
            </a:r>
            <a:r>
              <a:rPr lang="en-US" altLang="en-US" sz="2400">
                <a:sym typeface="Symbol" pitchFamily="2" charset="2"/>
              </a:rPr>
              <a:t>; </a:t>
            </a:r>
            <a:r>
              <a:rPr lang="en-US" altLang="en-US" sz="2400" i="1">
                <a:sym typeface="Symbol" pitchFamily="2" charset="2"/>
              </a:rPr>
              <a:t>e</a:t>
            </a:r>
            <a:r>
              <a:rPr lang="en-US" altLang="en-US" sz="2400">
                <a:sym typeface="Symbol" pitchFamily="2" charset="2"/>
              </a:rPr>
              <a:t> is input to one machine, and output from other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EE6C94-B286-1E40-8E20-9FB6F8910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FC2D67-FECA-E141-B3ED-3ADC7F34B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76137B-8CE6-C542-8B59-7B7B3E8D4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115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527091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>
            <a:extLst>
              <a:ext uri="{FF2B5EF4-FFF2-40B4-BE49-F238E27FC236}">
                <a16:creationId xmlns:a16="http://schemas.microsoft.com/office/drawing/2014/main" id="{D087C997-A172-934D-97BB-293085366A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ym typeface="Symbol" pitchFamily="2" charset="2"/>
              </a:rPr>
              <a:t>Intuition</a:t>
            </a:r>
          </a:p>
        </p:txBody>
      </p:sp>
      <p:sp>
        <p:nvSpPr>
          <p:cNvPr id="374787" name="Rectangle 3">
            <a:extLst>
              <a:ext uri="{FF2B5EF4-FFF2-40B4-BE49-F238E27FC236}">
                <a16:creationId xmlns:a16="http://schemas.microsoft.com/office/drawing/2014/main" id="{015DCE91-6236-874F-8D91-759F9A8CFD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sym typeface="Symbol" pitchFamily="2" charset="2"/>
              </a:rPr>
              <a:t>Event causing transition in composite system causes transition in at least 1 of the components</a:t>
            </a:r>
          </a:p>
          <a:p>
            <a:r>
              <a:rPr lang="en-US" altLang="en-US" dirty="0">
                <a:sym typeface="Symbol" pitchFamily="2" charset="2"/>
              </a:rPr>
              <a:t>If transition occurs in exactly 1 component, event must not cause transition in other component when not connected to the composite system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E87DCB-24DA-604A-8513-5DD8A25CB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20840B-CF23-4741-AB02-F6CEE6D99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E2BD77-7237-DD4A-A51E-2DB53C7E6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116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684018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>
            <a:extLst>
              <a:ext uri="{FF2B5EF4-FFF2-40B4-BE49-F238E27FC236}">
                <a16:creationId xmlns:a16="http://schemas.microsoft.com/office/drawing/2014/main" id="{EFBDD9A8-C9C4-544E-AC36-453D345742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ym typeface="Symbol" pitchFamily="2" charset="2"/>
              </a:rPr>
              <a:t>Equivalence for Composite</a:t>
            </a:r>
          </a:p>
        </p:txBody>
      </p:sp>
      <p:sp>
        <p:nvSpPr>
          <p:cNvPr id="375811" name="Rectangle 3">
            <a:extLst>
              <a:ext uri="{FF2B5EF4-FFF2-40B4-BE49-F238E27FC236}">
                <a16:creationId xmlns:a16="http://schemas.microsoft.com/office/drawing/2014/main" id="{0FCFB432-770F-D84A-B65F-166AB91C3D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Equivalence relation for composite system</a:t>
            </a:r>
          </a:p>
          <a:p>
            <a:pPr algn="ctr">
              <a:buFontTx/>
              <a:buNone/>
            </a:pPr>
            <a:r>
              <a:rPr lang="en-US" altLang="en-US"/>
              <a:t>(</a:t>
            </a:r>
            <a:r>
              <a:rPr lang="en-US" altLang="en-US">
                <a:sym typeface="Symbol" pitchFamily="2" charset="2"/>
              </a:rPr>
              <a:t></a:t>
            </a:r>
            <a:r>
              <a:rPr lang="en-US" altLang="en-US" i="1" baseline="-25000"/>
              <a:t>a</a:t>
            </a:r>
            <a:r>
              <a:rPr lang="en-US" altLang="en-US"/>
              <a:t>, </a:t>
            </a:r>
            <a:r>
              <a:rPr lang="en-US" altLang="en-US">
                <a:sym typeface="Symbol" pitchFamily="2" charset="2"/>
              </a:rPr>
              <a:t></a:t>
            </a:r>
            <a:r>
              <a:rPr lang="en-US" altLang="en-US" i="1" baseline="-25000"/>
              <a:t>b</a:t>
            </a:r>
            <a:r>
              <a:rPr lang="en-US" altLang="en-US"/>
              <a:t>) </a:t>
            </a:r>
            <a:r>
              <a:rPr lang="en-US" altLang="en-US">
                <a:sym typeface="Symbol" pitchFamily="2" charset="2"/>
              </a:rPr>
              <a:t></a:t>
            </a:r>
            <a:r>
              <a:rPr lang="en-US" altLang="en-US" i="1" baseline="-25000"/>
              <a:t>C</a:t>
            </a:r>
            <a:r>
              <a:rPr lang="en-US" altLang="en-US"/>
              <a:t> (</a:t>
            </a:r>
            <a:r>
              <a:rPr lang="en-US" altLang="en-US">
                <a:sym typeface="Symbol" pitchFamily="2" charset="2"/>
              </a:rPr>
              <a:t></a:t>
            </a:r>
            <a:r>
              <a:rPr lang="en-US" altLang="en-US" i="1" baseline="-25000"/>
              <a:t>c</a:t>
            </a:r>
            <a:r>
              <a:rPr lang="en-US" altLang="en-US"/>
              <a:t>, </a:t>
            </a:r>
            <a:r>
              <a:rPr lang="en-US" altLang="en-US">
                <a:sym typeface="Symbol" pitchFamily="2" charset="2"/>
              </a:rPr>
              <a:t></a:t>
            </a:r>
            <a:r>
              <a:rPr lang="en-US" altLang="en-US" i="1" baseline="-25000"/>
              <a:t>d</a:t>
            </a:r>
            <a:r>
              <a:rPr lang="en-US" altLang="en-US"/>
              <a:t>) iff </a:t>
            </a:r>
            <a:r>
              <a:rPr lang="en-US" altLang="en-US">
                <a:sym typeface="Symbol" pitchFamily="2" charset="2"/>
              </a:rPr>
              <a:t></a:t>
            </a:r>
            <a:r>
              <a:rPr lang="en-US" altLang="en-US" i="1" baseline="-25000"/>
              <a:t>a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 </a:t>
            </a:r>
            <a:r>
              <a:rPr lang="en-US" altLang="en-US" i="1" baseline="-25000"/>
              <a:t>c</a:t>
            </a:r>
            <a:r>
              <a:rPr lang="en-US" altLang="en-US"/>
              <a:t> and </a:t>
            </a:r>
            <a:r>
              <a:rPr lang="en-US" altLang="en-US">
                <a:sym typeface="Symbol" pitchFamily="2" charset="2"/>
              </a:rPr>
              <a:t></a:t>
            </a:r>
            <a:r>
              <a:rPr lang="en-US" altLang="en-US" i="1" baseline="-25000"/>
              <a:t>b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 </a:t>
            </a:r>
            <a:r>
              <a:rPr lang="en-US" altLang="en-US" i="1" baseline="-25000"/>
              <a:t>d</a:t>
            </a:r>
          </a:p>
          <a:p>
            <a:r>
              <a:rPr lang="en-US" altLang="en-US"/>
              <a:t>Corresponds to equivalence relation in property 2 for component system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B11AC3-8EEA-BE46-804B-4508D63C7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12F707-0028-3C48-9715-3A8A24158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19B70-0DFC-6547-A9BE-DCB6D9C7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117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298429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D6684-390C-7244-B0CD-2A11A1D4F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9296F-B2EC-6A42-BA54-10DEC306D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system resulting from the composition of two restrictive systems is itself restrictive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27657-A514-FB4F-92B3-3935157BC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84DD4-C48F-AF4E-8E2C-2C2234468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DC444-0EB4-3D4A-B625-BD55A2DEE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118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127894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4E2A4-9C0C-D444-8926-FBED8A5BB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 Channels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62BDA-C61D-954E-B4E4-E07A652B7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i="1" dirty="0"/>
              <a:t>side channel</a:t>
            </a:r>
            <a:r>
              <a:rPr lang="en-US" dirty="0"/>
              <a:t> is set of characteristics of a system, from which adversary can deduce confidential information about system or a competition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Consider information to be derived as HIGH</a:t>
            </a:r>
          </a:p>
          <a:p>
            <a:r>
              <a:rPr lang="en-US" dirty="0"/>
              <a:t>Consider information obtained from set of characteristics as LOW</a:t>
            </a:r>
          </a:p>
          <a:p>
            <a:r>
              <a:rPr lang="en-US" dirty="0"/>
              <a:t>Attack is to deduce HIGH values from LOW values only</a:t>
            </a:r>
          </a:p>
          <a:p>
            <a:r>
              <a:rPr lang="en-US" dirty="0"/>
              <a:t>Implication: attack works on systems not </a:t>
            </a:r>
            <a:r>
              <a:rPr lang="en-US" dirty="0" err="1"/>
              <a:t>deducibly</a:t>
            </a:r>
            <a:r>
              <a:rPr lang="en-US" dirty="0"/>
              <a:t> secure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29B1E-FF75-4A4F-A276-BC9CAC0E3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D8FC1-A902-674A-84E1-E1742182F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9EE38-6B37-5F46-8906-5C2A5675A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119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926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>
            <a:extLst>
              <a:ext uri="{FF2B5EF4-FFF2-40B4-BE49-F238E27FC236}">
                <a16:creationId xmlns:a16="http://schemas.microsoft.com/office/drawing/2014/main" id="{3E972D8F-2490-D44E-B184-925A81F335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Different Policies</a:t>
            </a:r>
          </a:p>
        </p:txBody>
      </p:sp>
      <p:sp>
        <p:nvSpPr>
          <p:cNvPr id="256003" name="Rectangle 3">
            <a:extLst>
              <a:ext uri="{FF2B5EF4-FFF2-40B4-BE49-F238E27FC236}">
                <a16:creationId xmlns:a16="http://schemas.microsoft.com/office/drawing/2014/main" id="{6A1258FF-71B9-A24F-B869-452CB4F966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What does “secure” now mean?</a:t>
            </a:r>
          </a:p>
          <a:p>
            <a:pPr>
              <a:lnSpc>
                <a:spcPct val="90000"/>
              </a:lnSpc>
            </a:pPr>
            <a:r>
              <a:rPr lang="en-US" altLang="en-US"/>
              <a:t>Which policy (components) dominates?</a:t>
            </a:r>
          </a:p>
          <a:p>
            <a:pPr>
              <a:lnSpc>
                <a:spcPct val="90000"/>
              </a:lnSpc>
            </a:pPr>
            <a:r>
              <a:rPr lang="en-US" altLang="en-US"/>
              <a:t>Possible principles: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Any access allowed by policy of a component must be allowed by composition of components (</a:t>
            </a:r>
            <a:r>
              <a:rPr lang="en-US" altLang="en-US" i="1"/>
              <a:t>autonomy</a:t>
            </a:r>
            <a:r>
              <a:rPr lang="en-US" altLang="en-US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Any access forbidden by policy of a component must be forbidden by composition of components (</a:t>
            </a:r>
            <a:r>
              <a:rPr lang="en-US" altLang="en-US" i="1"/>
              <a:t>security</a:t>
            </a:r>
            <a:r>
              <a:rPr lang="en-US" altLang="en-US"/>
              <a:t>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058C60-CB2B-7F47-B0AF-8830C5332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00DF9E-C1F2-1940-9485-A193CCDF7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6579E8-407D-584B-9A96-50B51726A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002085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69E57-0266-7140-A186-664936D95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Side Channel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871A7-006A-664C-9D86-AB4BE078F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Passive</a:t>
            </a:r>
            <a:r>
              <a:rPr lang="en-US" dirty="0"/>
              <a:t>: Only observe system; deduce results from observations</a:t>
            </a:r>
          </a:p>
          <a:p>
            <a:r>
              <a:rPr lang="en-US" i="1" dirty="0"/>
              <a:t>Active</a:t>
            </a:r>
            <a:r>
              <a:rPr lang="en-US" dirty="0"/>
              <a:t>: Disrupt system in some way, causing it to react; deduce results from measurements of disruption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77B8C-8E9B-074E-8EF4-537744A3A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BF4AD-8A10-3242-8F5A-1D270C5BB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D22BB-3366-D047-B914-89A92BD34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120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431485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C2C85-836E-C245-A67B-A4B774C88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Passive Attack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DC58F-FE0E-114F-9ED4-E3C4D9998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Fast modular exponentiation:</a:t>
            </a:r>
          </a:p>
          <a:p>
            <a:pPr marL="2295525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i="1" dirty="0">
                <a:latin typeface="Courier" pitchFamily="2" charset="0"/>
              </a:rPr>
              <a:t>x</a:t>
            </a:r>
            <a:r>
              <a:rPr lang="en-US" sz="2000" dirty="0">
                <a:latin typeface="Courier" pitchFamily="2" charset="0"/>
              </a:rPr>
              <a:t> := 1; </a:t>
            </a:r>
            <a:r>
              <a:rPr lang="en-US" sz="2000" i="1" dirty="0" err="1">
                <a:latin typeface="Courier" pitchFamily="2" charset="0"/>
              </a:rPr>
              <a:t>atmp</a:t>
            </a:r>
            <a:r>
              <a:rPr lang="en-US" sz="2000" dirty="0">
                <a:latin typeface="Courier" pitchFamily="2" charset="0"/>
              </a:rPr>
              <a:t> := </a:t>
            </a:r>
            <a:r>
              <a:rPr lang="en-US" sz="2000" i="1" dirty="0">
                <a:latin typeface="Courier" pitchFamily="2" charset="0"/>
              </a:rPr>
              <a:t>a</a:t>
            </a:r>
            <a:r>
              <a:rPr lang="en-US" sz="2000" dirty="0">
                <a:latin typeface="Courier" pitchFamily="2" charset="0"/>
              </a:rPr>
              <a:t>;</a:t>
            </a:r>
          </a:p>
          <a:p>
            <a:pPr marL="2295525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" pitchFamily="2" charset="0"/>
              </a:rPr>
              <a:t>for</a:t>
            </a:r>
            <a:r>
              <a:rPr lang="en-US" sz="2000" dirty="0">
                <a:latin typeface="Courier" pitchFamily="2" charset="0"/>
              </a:rPr>
              <a:t> </a:t>
            </a:r>
            <a:r>
              <a:rPr lang="en-US" sz="2000" i="1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 := 0 to </a:t>
            </a:r>
            <a:r>
              <a:rPr lang="en-US" sz="2000" i="1" dirty="0">
                <a:latin typeface="Courier" pitchFamily="2" charset="0"/>
              </a:rPr>
              <a:t>k</a:t>
            </a:r>
            <a:r>
              <a:rPr lang="en-US" sz="2000" dirty="0">
                <a:latin typeface="Courier" pitchFamily="2" charset="0"/>
              </a:rPr>
              <a:t>-1 </a:t>
            </a:r>
            <a:r>
              <a:rPr lang="en-US" sz="2000" b="1" dirty="0">
                <a:latin typeface="Courier" pitchFamily="2" charset="0"/>
              </a:rPr>
              <a:t>do begin</a:t>
            </a:r>
          </a:p>
          <a:p>
            <a:pPr marL="2295525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>
                <a:latin typeface="Courier" pitchFamily="2" charset="0"/>
              </a:rPr>
              <a:t>	</a:t>
            </a:r>
            <a:r>
              <a:rPr lang="en-US" sz="2000" b="1" dirty="0">
                <a:latin typeface="Courier" pitchFamily="2" charset="0"/>
              </a:rPr>
              <a:t>if</a:t>
            </a:r>
            <a:r>
              <a:rPr lang="en-US" sz="2000" dirty="0">
                <a:latin typeface="Courier" pitchFamily="2" charset="0"/>
              </a:rPr>
              <a:t> </a:t>
            </a:r>
            <a:r>
              <a:rPr lang="en-US" sz="2000" i="1" dirty="0" err="1">
                <a:latin typeface="Courier" pitchFamily="2" charset="0"/>
              </a:rPr>
              <a:t>z</a:t>
            </a:r>
            <a:r>
              <a:rPr lang="en-US" sz="2000" i="1" baseline="-25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 = 1 </a:t>
            </a:r>
            <a:r>
              <a:rPr lang="en-US" sz="2000" b="1" dirty="0">
                <a:latin typeface="Courier" pitchFamily="2" charset="0"/>
              </a:rPr>
              <a:t>then</a:t>
            </a:r>
          </a:p>
          <a:p>
            <a:pPr marL="2295525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>
                <a:latin typeface="Courier" pitchFamily="2" charset="0"/>
              </a:rPr>
              <a:t>		</a:t>
            </a:r>
            <a:r>
              <a:rPr lang="en-US" sz="2000" i="1" dirty="0">
                <a:latin typeface="Courier" pitchFamily="2" charset="0"/>
              </a:rPr>
              <a:t>x</a:t>
            </a:r>
            <a:r>
              <a:rPr lang="en-US" sz="2000" dirty="0">
                <a:latin typeface="Courier" pitchFamily="2" charset="0"/>
              </a:rPr>
              <a:t> := (</a:t>
            </a:r>
            <a:r>
              <a:rPr lang="en-US" sz="2000" i="1" dirty="0">
                <a:latin typeface="Courier" pitchFamily="2" charset="0"/>
              </a:rPr>
              <a:t>x</a:t>
            </a:r>
            <a:r>
              <a:rPr lang="en-US" sz="2000" dirty="0">
                <a:latin typeface="Courier" pitchFamily="2" charset="0"/>
              </a:rPr>
              <a:t> * </a:t>
            </a:r>
            <a:r>
              <a:rPr lang="en-US" sz="2000" i="1" dirty="0" err="1">
                <a:latin typeface="Courier" pitchFamily="2" charset="0"/>
              </a:rPr>
              <a:t>atmp</a:t>
            </a:r>
            <a:r>
              <a:rPr lang="en-US" sz="2000" dirty="0">
                <a:latin typeface="Courier" pitchFamily="2" charset="0"/>
              </a:rPr>
              <a:t>) </a:t>
            </a:r>
            <a:r>
              <a:rPr lang="en-US" sz="2000" b="1" dirty="0">
                <a:latin typeface="Courier" pitchFamily="2" charset="0"/>
              </a:rPr>
              <a:t>mod</a:t>
            </a:r>
            <a:r>
              <a:rPr lang="en-US" sz="2000" dirty="0">
                <a:latin typeface="Courier" pitchFamily="2" charset="0"/>
              </a:rPr>
              <a:t> </a:t>
            </a:r>
            <a:r>
              <a:rPr lang="en-US" sz="2000" i="1" dirty="0">
                <a:latin typeface="Courier" pitchFamily="2" charset="0"/>
              </a:rPr>
              <a:t>n</a:t>
            </a:r>
            <a:r>
              <a:rPr lang="en-US" sz="2000" dirty="0">
                <a:latin typeface="Courier" pitchFamily="2" charset="0"/>
              </a:rPr>
              <a:t>;</a:t>
            </a:r>
          </a:p>
          <a:p>
            <a:pPr marL="2295525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>
                <a:latin typeface="Courier" pitchFamily="2" charset="0"/>
              </a:rPr>
              <a:t>	</a:t>
            </a:r>
            <a:r>
              <a:rPr lang="en-US" sz="2000" i="1" dirty="0" err="1">
                <a:latin typeface="Courier" pitchFamily="2" charset="0"/>
              </a:rPr>
              <a:t>atmp</a:t>
            </a:r>
            <a:r>
              <a:rPr lang="en-US" sz="2000" dirty="0">
                <a:latin typeface="Courier" pitchFamily="2" charset="0"/>
              </a:rPr>
              <a:t> := (</a:t>
            </a:r>
            <a:r>
              <a:rPr lang="en-US" sz="2000" i="1" dirty="0" err="1">
                <a:latin typeface="Courier" pitchFamily="2" charset="0"/>
              </a:rPr>
              <a:t>atmp</a:t>
            </a:r>
            <a:r>
              <a:rPr lang="en-US" sz="2000" dirty="0">
                <a:latin typeface="Courier" pitchFamily="2" charset="0"/>
              </a:rPr>
              <a:t> * </a:t>
            </a:r>
            <a:r>
              <a:rPr lang="en-US" sz="2000" i="1" dirty="0" err="1">
                <a:latin typeface="Courier" pitchFamily="2" charset="0"/>
              </a:rPr>
              <a:t>atmp</a:t>
            </a:r>
            <a:r>
              <a:rPr lang="en-US" sz="2000" dirty="0">
                <a:latin typeface="Courier" pitchFamily="2" charset="0"/>
              </a:rPr>
              <a:t>) </a:t>
            </a:r>
            <a:r>
              <a:rPr lang="en-US" sz="2000" b="1" dirty="0">
                <a:latin typeface="Courier" pitchFamily="2" charset="0"/>
              </a:rPr>
              <a:t>mod</a:t>
            </a:r>
            <a:r>
              <a:rPr lang="en-US" sz="2000" dirty="0">
                <a:latin typeface="Courier" pitchFamily="2" charset="0"/>
              </a:rPr>
              <a:t> </a:t>
            </a:r>
            <a:r>
              <a:rPr lang="en-US" sz="2000" i="1" dirty="0">
                <a:latin typeface="Courier" pitchFamily="2" charset="0"/>
              </a:rPr>
              <a:t>n</a:t>
            </a:r>
            <a:r>
              <a:rPr lang="en-US" sz="2000" dirty="0">
                <a:latin typeface="Courier" pitchFamily="2" charset="0"/>
              </a:rPr>
              <a:t>;</a:t>
            </a:r>
          </a:p>
          <a:p>
            <a:pPr marL="2295525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" pitchFamily="2" charset="0"/>
              </a:rPr>
              <a:t>end</a:t>
            </a:r>
            <a:r>
              <a:rPr lang="en-US" sz="2000" dirty="0">
                <a:latin typeface="Courier" pitchFamily="2" charset="0"/>
              </a:rPr>
              <a:t>;</a:t>
            </a:r>
          </a:p>
          <a:p>
            <a:pPr marL="2295525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i="1" dirty="0">
                <a:latin typeface="Courier" pitchFamily="2" charset="0"/>
              </a:rPr>
              <a:t>result</a:t>
            </a:r>
            <a:r>
              <a:rPr lang="en-US" sz="2000" dirty="0">
                <a:latin typeface="Courier" pitchFamily="2" charset="0"/>
              </a:rPr>
              <a:t> := </a:t>
            </a:r>
            <a:r>
              <a:rPr lang="en-US" sz="2000" i="1" dirty="0">
                <a:latin typeface="Courier" pitchFamily="2" charset="0"/>
              </a:rPr>
              <a:t>x</a:t>
            </a:r>
            <a:r>
              <a:rPr lang="en-US" sz="2000" dirty="0">
                <a:latin typeface="Courier" pitchFamily="2" charset="0"/>
              </a:rPr>
              <a:t>;</a:t>
            </a:r>
          </a:p>
          <a:p>
            <a:r>
              <a:rPr lang="en-US" dirty="0"/>
              <a:t>If bit is 1, there are 2 multiplications; if it is 0, only one</a:t>
            </a:r>
          </a:p>
          <a:p>
            <a:r>
              <a:rPr lang="en-US" dirty="0"/>
              <a:t>Extra multiplication takes time</a:t>
            </a:r>
          </a:p>
          <a:p>
            <a:r>
              <a:rPr lang="en-US" dirty="0"/>
              <a:t>Can determine bits of the confidential exponent by measuring computation time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9C7FA-1F02-8F4B-BF27-388FD1B4D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0F0B9-0D65-BD44-8D54-4A3B57918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2CFB8-DB47-D948-896D-65E9B7AC3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121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623566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C2C85-836E-C245-A67B-A4B774C88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Active Attack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DC58F-FE0E-114F-9ED4-E3C4D9998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Background</a:t>
            </a:r>
          </a:p>
          <a:p>
            <a:r>
              <a:rPr lang="en-US" dirty="0"/>
              <a:t>Derive information from characteristics of memory accesses in chip</a:t>
            </a:r>
          </a:p>
          <a:p>
            <a:r>
              <a:rPr lang="en-US" dirty="0"/>
              <a:t>Intel x86 caches</a:t>
            </a:r>
          </a:p>
          <a:p>
            <a:pPr lvl="1"/>
            <a:r>
              <a:rPr lang="en-US" dirty="0"/>
              <a:t>Each core has 2 levels, L1 and KL2</a:t>
            </a:r>
          </a:p>
          <a:p>
            <a:pPr lvl="1"/>
            <a:r>
              <a:rPr lang="en-US" dirty="0"/>
              <a:t>Chip itself has third cache (L3 or LLC)</a:t>
            </a:r>
          </a:p>
          <a:p>
            <a:pPr lvl="1"/>
            <a:r>
              <a:rPr lang="en-US" dirty="0"/>
              <a:t>These are hierarchical: miss in L1 goes to L2, miss in L2 goes to L3, miss in L3 goes to memory</a:t>
            </a:r>
          </a:p>
          <a:p>
            <a:pPr lvl="1"/>
            <a:r>
              <a:rPr lang="en-US" dirty="0"/>
              <a:t>Caches are inclusive (so L3 has copies of data in L2 and L1)</a:t>
            </a:r>
          </a:p>
          <a:p>
            <a:r>
              <a:rPr lang="en-US" dirty="0"/>
              <a:t>Processes share pages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9C7FA-1F02-8F4B-BF27-388FD1B4D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0F0B9-0D65-BD44-8D54-4A3B57918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2CFB8-DB47-D948-896D-65E9B7AC3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122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32556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7C14A-FC93-C249-8AD9-B523650F1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Active Attack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0F052-B33B-EB4A-A451-391B2179B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Phase 1</a:t>
            </a:r>
          </a:p>
          <a:p>
            <a:r>
              <a:rPr lang="en-US" dirty="0"/>
              <a:t>Flush a set of bytes (called a </a:t>
            </a:r>
            <a:r>
              <a:rPr lang="en-US" i="1" dirty="0"/>
              <a:t>line</a:t>
            </a:r>
            <a:r>
              <a:rPr lang="en-US" dirty="0"/>
              <a:t>) from cache to clear it from all 3 caches</a:t>
            </a:r>
          </a:p>
          <a:p>
            <a:pPr lvl="1"/>
            <a:r>
              <a:rPr lang="en-US" dirty="0"/>
              <a:t>The disruption</a:t>
            </a:r>
          </a:p>
          <a:p>
            <a:pPr marL="0" indent="0">
              <a:buNone/>
            </a:pPr>
            <a:r>
              <a:rPr lang="en-US" dirty="0"/>
              <a:t>Phase 2</a:t>
            </a:r>
          </a:p>
          <a:p>
            <a:r>
              <a:rPr lang="en-US" dirty="0"/>
              <a:t>Wait until victim has chance to access that memory line</a:t>
            </a:r>
          </a:p>
          <a:p>
            <a:pPr marL="0" indent="0">
              <a:buNone/>
            </a:pPr>
            <a:r>
              <a:rPr lang="en-US" dirty="0"/>
              <a:t>Phase 3</a:t>
            </a:r>
          </a:p>
          <a:p>
            <a:r>
              <a:rPr lang="en-US" dirty="0"/>
              <a:t>Reload the line</a:t>
            </a:r>
          </a:p>
          <a:p>
            <a:pPr lvl="1"/>
            <a:r>
              <a:rPr lang="en-US" dirty="0"/>
              <a:t>If victim did this already, time is short as data comes from L3 cache</a:t>
            </a:r>
          </a:p>
          <a:p>
            <a:pPr lvl="1"/>
            <a:r>
              <a:rPr lang="en-US" dirty="0"/>
              <a:t>Otherwise time is longer as memory fetch is required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4B0A3-C44C-3E4F-AFD7-AD95D5E62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F8244-7DD8-974E-8F78-7A96830E6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05145-EAD9-4649-A96B-3F05ADCE7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123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783867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7C14A-FC93-C249-8AD9-B523650F1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Active Attack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0F052-B33B-EB4A-A451-391B2179B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happened</a:t>
            </a:r>
          </a:p>
          <a:p>
            <a:r>
              <a:rPr lang="en-US" dirty="0"/>
              <a:t>Used to trace execution of </a:t>
            </a:r>
            <a:r>
              <a:rPr lang="en-US" dirty="0" err="1"/>
              <a:t>GnuPG</a:t>
            </a:r>
            <a:r>
              <a:rPr lang="en-US" dirty="0"/>
              <a:t> on a physical machine</a:t>
            </a:r>
          </a:p>
          <a:p>
            <a:r>
              <a:rPr lang="en-US" dirty="0"/>
              <a:t>Derived bits of a 2048 bit private key; max of 190 bits incorrect</a:t>
            </a:r>
          </a:p>
          <a:p>
            <a:r>
              <a:rPr lang="en-US" dirty="0"/>
              <a:t>Repeated experiment on virtual machine</a:t>
            </a:r>
          </a:p>
          <a:p>
            <a:r>
              <a:rPr lang="en-US" dirty="0"/>
              <a:t>Error rates increased</a:t>
            </a:r>
          </a:p>
          <a:p>
            <a:pPr lvl="1"/>
            <a:r>
              <a:rPr lang="en-US" dirty="0"/>
              <a:t>On one system, average error rate increased from 1.41 bits to 26.55 bits</a:t>
            </a:r>
          </a:p>
          <a:p>
            <a:pPr lvl="1"/>
            <a:r>
              <a:rPr lang="en-US" dirty="0"/>
              <a:t>On another system, average error rate increased from 25.12 bits to 66.12 bits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4B0A3-C44C-3E4F-AFD7-AD95D5E62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F8244-7DD8-974E-8F78-7A96830E6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05145-EAD9-4649-A96B-3F05ADCE7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124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426170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023ED-37E3-DF4F-9630-E3304B9C4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1989C-B75F-B84D-803A-F90AEEF9A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Components</a:t>
            </a:r>
          </a:p>
          <a:p>
            <a:r>
              <a:rPr lang="en-US" i="1" dirty="0"/>
              <a:t>Primitive</a:t>
            </a:r>
            <a:r>
              <a:rPr lang="en-US" dirty="0"/>
              <a:t>: instantiation of computation</a:t>
            </a:r>
          </a:p>
          <a:p>
            <a:r>
              <a:rPr lang="en-US" i="1" dirty="0"/>
              <a:t>Device</a:t>
            </a:r>
            <a:r>
              <a:rPr lang="en-US" dirty="0"/>
              <a:t>: system doing the computation</a:t>
            </a:r>
          </a:p>
          <a:p>
            <a:r>
              <a:rPr lang="en-US" i="1" dirty="0"/>
              <a:t>Physical observable</a:t>
            </a:r>
            <a:r>
              <a:rPr lang="en-US" dirty="0"/>
              <a:t>: output being observed</a:t>
            </a:r>
          </a:p>
          <a:p>
            <a:r>
              <a:rPr lang="en-US" i="1" dirty="0"/>
              <a:t>Leakage function</a:t>
            </a:r>
            <a:r>
              <a:rPr lang="en-US" dirty="0"/>
              <a:t>: captures characteristics of side channel and mechanism to monitor the physical observables</a:t>
            </a:r>
          </a:p>
          <a:p>
            <a:r>
              <a:rPr lang="en-US" i="1" dirty="0"/>
              <a:t>Implementation function</a:t>
            </a:r>
            <a:r>
              <a:rPr lang="en-US" dirty="0"/>
              <a:t>: instantiation of both device, leakage function</a:t>
            </a:r>
          </a:p>
          <a:p>
            <a:r>
              <a:rPr lang="en-US" i="1" dirty="0"/>
              <a:t>Side channel adversary</a:t>
            </a:r>
            <a:r>
              <a:rPr lang="en-US" dirty="0"/>
              <a:t>: algorithm that queries implementation to get outputs from leakage function</a:t>
            </a:r>
            <a:endParaRPr lang="en-US" i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48C11-2B74-E849-B28C-A4C41737D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0A281-712F-E846-93F2-013B01DB0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91AE1-1533-8F44-81B5-640AFBA76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125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95412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E0B77-C73D-7641-9C36-374FEA629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C555D-235D-4140-BE58-C4747AFF5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one (passive attack) divided leakage function into two parts</a:t>
            </a:r>
          </a:p>
          <a:p>
            <a:pPr lvl="1"/>
            <a:r>
              <a:rPr lang="en-US" i="1" dirty="0"/>
              <a:t>Signal</a:t>
            </a:r>
            <a:r>
              <a:rPr lang="en-US" dirty="0"/>
              <a:t> was variations in output due to bit being derived</a:t>
            </a:r>
          </a:p>
          <a:p>
            <a:pPr lvl="1"/>
            <a:r>
              <a:rPr lang="en-US" i="1" dirty="0"/>
              <a:t>Noise</a:t>
            </a:r>
            <a:r>
              <a:rPr lang="en-US" dirty="0"/>
              <a:t> was variations due to other factors (imprecisions in measurements, etc.)</a:t>
            </a:r>
          </a:p>
          <a:p>
            <a:r>
              <a:rPr lang="en-US" dirty="0"/>
              <a:t>Second one (active attack) had leakage function acting in different ways</a:t>
            </a:r>
          </a:p>
          <a:p>
            <a:pPr lvl="1"/>
            <a:r>
              <a:rPr lang="en-US" dirty="0"/>
              <a:t>Physical machine: one chip used more advanced optimizations, thus more noise</a:t>
            </a:r>
          </a:p>
          <a:p>
            <a:pPr lvl="1"/>
            <a:r>
              <a:rPr lang="en-US" dirty="0"/>
              <a:t>Virtual machine: more variations due to extra computations running the virtual machines, hence more noise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E3026-F967-8E45-903B-7A6EBD687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57874-FB74-0847-9874-566D5A1E7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C246D-83F4-4940-B3EC-BFCE81848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126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287512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AC46E-0811-944F-A67F-478F6A9D6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Electromagnetic Radiation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DF782-2F04-064A-A94E-0B8C123AE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CRT video display produces radiation that can be measured</a:t>
            </a:r>
          </a:p>
          <a:p>
            <a:r>
              <a:rPr lang="en-US" dirty="0"/>
              <a:t>Using various equipment and a black and white TV, van Eck could reconstruct the images</a:t>
            </a:r>
          </a:p>
          <a:p>
            <a:pPr lvl="1"/>
            <a:r>
              <a:rPr lang="en-US" dirty="0"/>
              <a:t>Reconstructed pictures on video display units in buildings</a:t>
            </a:r>
          </a:p>
          <a:p>
            <a:r>
              <a:rPr lang="en-US" dirty="0"/>
              <a:t>E-voting system with audio activated (as it would be for visually impaired voters) produced interference with sound from a nearby transistor radio</a:t>
            </a:r>
          </a:p>
          <a:p>
            <a:pPr lvl="1"/>
            <a:r>
              <a:rPr lang="en-US" dirty="0"/>
              <a:t>Testers believed changes in the sound due to the interference could be used to determine how voter was </a:t>
            </a:r>
            <a:r>
              <a:rPr lang="en-US" dirty="0" err="1"/>
              <a:t>vioting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E6183-E3A2-D142-A1AF-9A3701FFE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7DA94-E6AA-B747-BF91-A07DDE326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4FF0F-F633-2444-9063-A1645D300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127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470753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D5895681-DCE3-814B-A189-1EB6ACC559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 Points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ADB6D33C-8141-E34C-8027-E4C9C74958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Composing secure policies does not always produce a secure policy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The policies must be restrictive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Noninterference policies prevent HIGH inputs from affecting LOW outputs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Prevents “writes down” in broadest sense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Nondeducibility policies prevent the inference of HIGH inputs from LOW outputs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Prevents “reads up” in broadest sense</a:t>
            </a:r>
          </a:p>
          <a:p>
            <a:r>
              <a:rPr lang="en-US" altLang="en-US" dirty="0"/>
              <a:t>Side channel attacks exploit </a:t>
            </a:r>
            <a:r>
              <a:rPr lang="en-US" altLang="en-US"/>
              <a:t>deducability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05C5A5-7755-254F-B4B9-44D42C739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2F3DA5-06BC-FE45-8670-5F7CE98D7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03C9FD-8830-284A-9E29-DB8C5F34A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128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027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>
            <a:extLst>
              <a:ext uri="{FF2B5EF4-FFF2-40B4-BE49-F238E27FC236}">
                <a16:creationId xmlns:a16="http://schemas.microsoft.com/office/drawing/2014/main" id="{B5159836-E8FE-CF4C-9A87-7F007C6D4A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Implications</a:t>
            </a:r>
          </a:p>
        </p:txBody>
      </p:sp>
      <p:sp>
        <p:nvSpPr>
          <p:cNvPr id="257027" name="Rectangle 3">
            <a:extLst>
              <a:ext uri="{FF2B5EF4-FFF2-40B4-BE49-F238E27FC236}">
                <a16:creationId xmlns:a16="http://schemas.microsoft.com/office/drawing/2014/main" id="{3EA21E12-8684-D24B-AD77-8E36038457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Composite system satisfies security policy of components as components’ policies take precedence</a:t>
            </a:r>
          </a:p>
          <a:p>
            <a:r>
              <a:rPr lang="en-US" altLang="en-US"/>
              <a:t>If something neither allowed nor forbidden by principles, then:</a:t>
            </a:r>
          </a:p>
          <a:p>
            <a:pPr lvl="1"/>
            <a:r>
              <a:rPr lang="en-US" altLang="en-US"/>
              <a:t>Allow it (Gong &amp; Qian)</a:t>
            </a:r>
          </a:p>
          <a:p>
            <a:pPr lvl="1"/>
            <a:r>
              <a:rPr lang="en-US" altLang="en-US"/>
              <a:t>Disallow it (Fail-Safe Defaults)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6923B2-DF5A-CE4E-8E27-49A52D928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B52C85-7125-FD4A-8EB6-3A9BA2297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7DFDAD-6DE6-7448-AB57-AB810E80D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757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>
            <a:extLst>
              <a:ext uri="{FF2B5EF4-FFF2-40B4-BE49-F238E27FC236}">
                <a16:creationId xmlns:a16="http://schemas.microsoft.com/office/drawing/2014/main" id="{55594887-A851-ED43-987E-A54F55FF86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258051" name="Rectangle 3">
            <a:extLst>
              <a:ext uri="{FF2B5EF4-FFF2-40B4-BE49-F238E27FC236}">
                <a16:creationId xmlns:a16="http://schemas.microsoft.com/office/drawing/2014/main" id="{3BA9A964-2454-AB4B-8E6F-6A149DF3BC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System X: Bob can’t access Alice’s files</a:t>
            </a:r>
          </a:p>
          <a:p>
            <a:r>
              <a:rPr lang="en-US" altLang="en-US"/>
              <a:t>System Y: Eve, Lilith can access each other’s files</a:t>
            </a:r>
          </a:p>
          <a:p>
            <a:r>
              <a:rPr lang="en-US" altLang="en-US"/>
              <a:t>Composition policy:</a:t>
            </a:r>
          </a:p>
          <a:p>
            <a:pPr lvl="1"/>
            <a:r>
              <a:rPr lang="en-US" altLang="en-US"/>
              <a:t>Bob can access Eve’s files</a:t>
            </a:r>
          </a:p>
          <a:p>
            <a:pPr lvl="1"/>
            <a:r>
              <a:rPr lang="en-US" altLang="en-US"/>
              <a:t>Lilith can access Alice’s files</a:t>
            </a:r>
          </a:p>
          <a:p>
            <a:r>
              <a:rPr lang="en-US" altLang="en-US"/>
              <a:t>Question: can Bob access Lilith’s files?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C0AD4F-68E6-5D41-8330-6AA83C76C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B0A9EF-5D94-1546-A666-589468EE0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BD0280-A91C-ED40-9ADD-12EC04849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761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>
            <a:extLst>
              <a:ext uri="{FF2B5EF4-FFF2-40B4-BE49-F238E27FC236}">
                <a16:creationId xmlns:a16="http://schemas.microsoft.com/office/drawing/2014/main" id="{508BD1E4-B987-3941-9589-CCE10C71DB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Solution (Gong &amp; Qian)</a:t>
            </a:r>
          </a:p>
        </p:txBody>
      </p:sp>
      <p:sp>
        <p:nvSpPr>
          <p:cNvPr id="259075" name="Rectangle 3">
            <a:extLst>
              <a:ext uri="{FF2B5EF4-FFF2-40B4-BE49-F238E27FC236}">
                <a16:creationId xmlns:a16="http://schemas.microsoft.com/office/drawing/2014/main" id="{FACE43AD-F961-6443-ACDC-93B75C8118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Notation: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dirty="0"/>
              <a:t>, </a:t>
            </a:r>
            <a:r>
              <a:rPr lang="en-US" altLang="en-US" i="1" dirty="0"/>
              <a:t>b</a:t>
            </a:r>
            <a:r>
              <a:rPr lang="en-US" altLang="en-US" dirty="0"/>
              <a:t>): </a:t>
            </a:r>
            <a:r>
              <a:rPr lang="en-US" altLang="en-US" i="1" dirty="0"/>
              <a:t>a</a:t>
            </a:r>
            <a:r>
              <a:rPr lang="en-US" altLang="en-US" dirty="0"/>
              <a:t> can read </a:t>
            </a:r>
            <a:r>
              <a:rPr lang="en-US" altLang="en-US" i="1" dirty="0"/>
              <a:t>b</a:t>
            </a:r>
            <a:r>
              <a:rPr lang="en-US" altLang="en-US" dirty="0"/>
              <a:t>’s files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AS(</a:t>
            </a:r>
            <a:r>
              <a:rPr lang="en-US" altLang="en-US" i="1" dirty="0"/>
              <a:t>x</a:t>
            </a:r>
            <a:r>
              <a:rPr lang="en-US" altLang="en-US" dirty="0"/>
              <a:t>): access set of system </a:t>
            </a:r>
            <a:r>
              <a:rPr lang="en-US" altLang="en-US" i="1" dirty="0"/>
              <a:t>x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Set-up: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AS(X) = </a:t>
            </a:r>
            <a:r>
              <a:rPr lang="en-US" altLang="en-US" dirty="0">
                <a:sym typeface="Symbol" pitchFamily="2" charset="2"/>
              </a:rPr>
              <a:t>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AS(Y) = { (Eve, Lilith), (Lilith, Eve) }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AS(X</a:t>
            </a:r>
            <a:r>
              <a:rPr lang="en-US" altLang="en-US" dirty="0">
                <a:sym typeface="Symbol" pitchFamily="2" charset="2"/>
              </a:rPr>
              <a:t></a:t>
            </a:r>
            <a:r>
              <a:rPr lang="en-US" altLang="en-US" dirty="0"/>
              <a:t>Y) = { (Bob, Eve), (Lilith, Alice), (Eve, Lilith), (Lilith, Eve) }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0B4452-F8B9-A44B-BDA6-24E631A5F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CF2CEC-7CFA-D045-A1AC-557FB20F1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930595-C8A7-E745-9F11-8FFFCAED0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90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>
            <a:extLst>
              <a:ext uri="{FF2B5EF4-FFF2-40B4-BE49-F238E27FC236}">
                <a16:creationId xmlns:a16="http://schemas.microsoft.com/office/drawing/2014/main" id="{76F443ED-7E48-3A41-914F-15CB6FE34C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Solution (Gong &amp; Qian)</a:t>
            </a:r>
          </a:p>
        </p:txBody>
      </p:sp>
      <p:sp>
        <p:nvSpPr>
          <p:cNvPr id="260099" name="Rectangle 3">
            <a:extLst>
              <a:ext uri="{FF2B5EF4-FFF2-40B4-BE49-F238E27FC236}">
                <a16:creationId xmlns:a16="http://schemas.microsoft.com/office/drawing/2014/main" id="{A0033BCC-BA5A-364F-8E09-335345C944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Compute transitive closure of AS(X</a:t>
            </a:r>
            <a:r>
              <a:rPr lang="en-US" altLang="en-US" dirty="0">
                <a:sym typeface="Symbol" pitchFamily="2" charset="2"/>
              </a:rPr>
              <a:t></a:t>
            </a:r>
            <a:r>
              <a:rPr lang="en-US" altLang="en-US" dirty="0"/>
              <a:t>Y):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AS(X</a:t>
            </a:r>
            <a:r>
              <a:rPr lang="en-US" altLang="en-US" dirty="0">
                <a:sym typeface="Symbol" pitchFamily="2" charset="2"/>
              </a:rPr>
              <a:t></a:t>
            </a:r>
            <a:r>
              <a:rPr lang="en-US" altLang="en-US" dirty="0"/>
              <a:t>Y)</a:t>
            </a:r>
            <a:r>
              <a:rPr lang="en-US" altLang="en-US" baseline="30000" dirty="0"/>
              <a:t>+</a:t>
            </a:r>
            <a:r>
              <a:rPr lang="en-US" altLang="en-US" dirty="0"/>
              <a:t> = { (Bob, Eve), (Bob, Lilith), (Bob, Alice), (Eve, Lilith), (Eve, Alice),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/>
              <a:t>								      (Lilith, Eve), (Lilith, Alice) }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Delete accesses conflicting with policies of components: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Delete (Bob, Alice)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(Bob, Lilith) in set, so Bob can access Lilith’s files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6796E4-B6B7-F74D-A6A9-98B780881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CAE6FC-9441-EF45-B22C-1DC3CDF7E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CC1537-E4AC-D14D-9783-7980DBD6D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6950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>
            <a:extLst>
              <a:ext uri="{FF2B5EF4-FFF2-40B4-BE49-F238E27FC236}">
                <a16:creationId xmlns:a16="http://schemas.microsoft.com/office/drawing/2014/main" id="{F510BCD1-F2A0-BC4F-9421-C4B7C66AE1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Idea</a:t>
            </a:r>
          </a:p>
        </p:txBody>
      </p:sp>
      <p:sp>
        <p:nvSpPr>
          <p:cNvPr id="261123" name="Rectangle 3">
            <a:extLst>
              <a:ext uri="{FF2B5EF4-FFF2-40B4-BE49-F238E27FC236}">
                <a16:creationId xmlns:a16="http://schemas.microsoft.com/office/drawing/2014/main" id="{BDAFF72A-DE58-5C41-B407-F3E29181DF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Composition of policies allows accesses not mentioned by original policies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Generate all possible allowed accesses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Computation of transitive closure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Eliminate forbidden accesses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Removal of accesses disallowed by individual access policies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Everything else is allowed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Note: determining if access allowed is of polynomial complexity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50DE14-D094-8241-96A7-DE5943CD5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6364C2-3F9D-5A41-883B-D9AB93711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44026B-F19A-7D45-832D-3DE821B1F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4755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>
            <a:extLst>
              <a:ext uri="{FF2B5EF4-FFF2-40B4-BE49-F238E27FC236}">
                <a16:creationId xmlns:a16="http://schemas.microsoft.com/office/drawing/2014/main" id="{0E328EA0-82DC-364C-8E1A-93BED23480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Interference</a:t>
            </a:r>
          </a:p>
        </p:txBody>
      </p:sp>
      <p:sp>
        <p:nvSpPr>
          <p:cNvPr id="262147" name="Rectangle 3">
            <a:extLst>
              <a:ext uri="{FF2B5EF4-FFF2-40B4-BE49-F238E27FC236}">
                <a16:creationId xmlns:a16="http://schemas.microsoft.com/office/drawing/2014/main" id="{730DFEB0-347E-BF4B-86CE-9576026574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Think of it as something used in communication</a:t>
            </a:r>
          </a:p>
          <a:p>
            <a:pPr lvl="1"/>
            <a:r>
              <a:rPr lang="en-US" altLang="en-US" dirty="0"/>
              <a:t>Holly/Lara example: Holly interferes with the CPU utilization, and Lara detects it — communication</a:t>
            </a:r>
          </a:p>
          <a:p>
            <a:r>
              <a:rPr lang="en-US" altLang="en-US" dirty="0"/>
              <a:t>Plays role of writing (interfering) and reading (detecting the interference)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D6F283-C6E4-A34C-8D8E-D30A471BB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46E5DC-6671-B74F-B236-73132E275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9DAD41-B391-9644-9097-682F1D4BB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158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>
            <a:extLst>
              <a:ext uri="{FF2B5EF4-FFF2-40B4-BE49-F238E27FC236}">
                <a16:creationId xmlns:a16="http://schemas.microsoft.com/office/drawing/2014/main" id="{9F5E74FE-0AFC-5D41-BFFF-1E146D7D13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Model</a:t>
            </a:r>
          </a:p>
        </p:txBody>
      </p:sp>
      <p:sp>
        <p:nvSpPr>
          <p:cNvPr id="263171" name="Rectangle 3">
            <a:extLst>
              <a:ext uri="{FF2B5EF4-FFF2-40B4-BE49-F238E27FC236}">
                <a16:creationId xmlns:a16="http://schemas.microsoft.com/office/drawing/2014/main" id="{551028BF-C087-EC42-BB07-6401BBCDC6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System as state machine</a:t>
            </a:r>
          </a:p>
          <a:p>
            <a:pPr lvl="1"/>
            <a:r>
              <a:rPr lang="en-US" altLang="en-US" dirty="0"/>
              <a:t>Subjects </a:t>
            </a:r>
            <a:r>
              <a:rPr lang="en-US" altLang="en-US" i="1" dirty="0"/>
              <a:t>S</a:t>
            </a:r>
            <a:r>
              <a:rPr lang="en-US" altLang="en-US" dirty="0"/>
              <a:t> = { </a:t>
            </a:r>
            <a:r>
              <a:rPr lang="en-US" altLang="en-US" i="1" dirty="0" err="1"/>
              <a:t>s</a:t>
            </a:r>
            <a:r>
              <a:rPr lang="en-US" altLang="en-US" i="1" baseline="-25000" dirty="0" err="1"/>
              <a:t>i</a:t>
            </a:r>
            <a:r>
              <a:rPr lang="en-US" altLang="en-US" dirty="0"/>
              <a:t> }</a:t>
            </a:r>
          </a:p>
          <a:p>
            <a:pPr lvl="1"/>
            <a:r>
              <a:rPr lang="en-US" altLang="en-US" dirty="0"/>
              <a:t>States </a:t>
            </a:r>
            <a:r>
              <a:rPr lang="en-US" altLang="en-US" dirty="0">
                <a:sym typeface="Symbol" pitchFamily="2" charset="2"/>
              </a:rPr>
              <a:t></a:t>
            </a:r>
            <a:r>
              <a:rPr lang="en-US" altLang="en-US" dirty="0"/>
              <a:t> = {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 err="1"/>
              <a:t>i</a:t>
            </a:r>
            <a:r>
              <a:rPr lang="en-US" altLang="en-US" dirty="0"/>
              <a:t> }</a:t>
            </a:r>
          </a:p>
          <a:p>
            <a:pPr lvl="1"/>
            <a:r>
              <a:rPr lang="en-US" altLang="en-US" dirty="0"/>
              <a:t>Outputs </a:t>
            </a:r>
            <a:r>
              <a:rPr lang="en-US" altLang="en-US" i="1" dirty="0"/>
              <a:t>O</a:t>
            </a:r>
            <a:r>
              <a:rPr lang="en-US" altLang="en-US" dirty="0"/>
              <a:t> = { </a:t>
            </a:r>
            <a:r>
              <a:rPr lang="en-US" altLang="en-US" i="1" dirty="0"/>
              <a:t>o</a:t>
            </a:r>
            <a:r>
              <a:rPr lang="en-US" altLang="en-US" i="1" baseline="-25000" dirty="0"/>
              <a:t>i</a:t>
            </a:r>
            <a:r>
              <a:rPr lang="en-US" altLang="en-US" dirty="0"/>
              <a:t> }</a:t>
            </a:r>
          </a:p>
          <a:p>
            <a:pPr lvl="1"/>
            <a:r>
              <a:rPr lang="en-US" altLang="en-US" dirty="0"/>
              <a:t>Commands </a:t>
            </a:r>
            <a:r>
              <a:rPr lang="en-US" altLang="en-US" i="1" dirty="0"/>
              <a:t>Z</a:t>
            </a:r>
            <a:r>
              <a:rPr lang="en-US" altLang="en-US" dirty="0"/>
              <a:t> = { </a:t>
            </a:r>
            <a:r>
              <a:rPr lang="en-US" altLang="en-US" i="1" dirty="0" err="1"/>
              <a:t>z</a:t>
            </a:r>
            <a:r>
              <a:rPr lang="en-US" altLang="en-US" i="1" baseline="-25000" dirty="0" err="1"/>
              <a:t>i</a:t>
            </a:r>
            <a:r>
              <a:rPr lang="en-US" altLang="en-US" dirty="0"/>
              <a:t> }</a:t>
            </a:r>
          </a:p>
          <a:p>
            <a:pPr lvl="1"/>
            <a:r>
              <a:rPr lang="en-US" altLang="en-US" dirty="0"/>
              <a:t>State transition commands </a:t>
            </a:r>
            <a:r>
              <a:rPr lang="en-US" altLang="en-US" i="1" dirty="0"/>
              <a:t>C</a:t>
            </a:r>
            <a:r>
              <a:rPr lang="en-US" altLang="en-US" dirty="0"/>
              <a:t> = </a:t>
            </a:r>
            <a:r>
              <a:rPr lang="en-US" altLang="en-US" i="1" dirty="0"/>
              <a:t>S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</a:t>
            </a:r>
            <a:r>
              <a:rPr lang="en-US" altLang="en-US" dirty="0"/>
              <a:t> </a:t>
            </a:r>
            <a:r>
              <a:rPr lang="en-US" altLang="en-US" i="1" dirty="0"/>
              <a:t>Z</a:t>
            </a:r>
            <a:endParaRPr lang="en-US" altLang="en-US" dirty="0"/>
          </a:p>
          <a:p>
            <a:r>
              <a:rPr lang="en-US" altLang="en-US" dirty="0"/>
              <a:t>Note: no inputs</a:t>
            </a:r>
          </a:p>
          <a:p>
            <a:pPr lvl="1"/>
            <a:r>
              <a:rPr lang="en-US" altLang="en-US" dirty="0"/>
              <a:t>Encode either as selection of commands or in state transition commands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985BEF-BDCD-8D4A-9702-1327B61B2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224AF7-B82A-5B4C-B417-0B901BD80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127465-259F-9440-84C4-2567D1C94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697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E67B88A3-B047-1046-9305-62C2D68123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7B1C98F0-D099-7F4C-B4A8-3A513537AF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Problem</a:t>
            </a:r>
          </a:p>
          <a:p>
            <a:pPr lvl="1"/>
            <a:r>
              <a:rPr lang="en-US" altLang="en-US" dirty="0"/>
              <a:t>Policy composition</a:t>
            </a:r>
          </a:p>
          <a:p>
            <a:r>
              <a:rPr lang="en-US" altLang="en-US" dirty="0"/>
              <a:t>Noninterference</a:t>
            </a:r>
          </a:p>
          <a:p>
            <a:pPr lvl="1"/>
            <a:r>
              <a:rPr lang="en-US" altLang="en-US" dirty="0"/>
              <a:t>HIGH inputs affect LOW outputs</a:t>
            </a:r>
          </a:p>
          <a:p>
            <a:r>
              <a:rPr lang="en-US" altLang="en-US" dirty="0"/>
              <a:t>Nondeducibility</a:t>
            </a:r>
          </a:p>
          <a:p>
            <a:pPr lvl="1"/>
            <a:r>
              <a:rPr lang="en-US" altLang="en-US" dirty="0"/>
              <a:t>HIGH inputs can be determined from LOW outputs</a:t>
            </a:r>
          </a:p>
          <a:p>
            <a:r>
              <a:rPr lang="en-US" altLang="en-US" dirty="0"/>
              <a:t>Restrictiveness</a:t>
            </a:r>
          </a:p>
          <a:p>
            <a:pPr lvl="1"/>
            <a:r>
              <a:rPr lang="en-US" altLang="en-US" dirty="0"/>
              <a:t>When can policies be composed successfully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9122F5-F039-C943-ADDD-0E263FC05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D6414A-CEF0-F84C-80DB-CA239C4DA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1898D2-2656-B340-84B6-A6B88D359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1617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>
            <a:extLst>
              <a:ext uri="{FF2B5EF4-FFF2-40B4-BE49-F238E27FC236}">
                <a16:creationId xmlns:a16="http://schemas.microsoft.com/office/drawing/2014/main" id="{CE4094AD-6628-774B-9A9E-03B426D42A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Functions</a:t>
            </a:r>
          </a:p>
        </p:txBody>
      </p:sp>
      <p:sp>
        <p:nvSpPr>
          <p:cNvPr id="264195" name="Rectangle 3">
            <a:extLst>
              <a:ext uri="{FF2B5EF4-FFF2-40B4-BE49-F238E27FC236}">
                <a16:creationId xmlns:a16="http://schemas.microsoft.com/office/drawing/2014/main" id="{BBC939EB-48A1-6E41-9A20-8045A96FE2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State transition function </a:t>
            </a:r>
            <a:r>
              <a:rPr lang="en-US" altLang="en-US" i="1" dirty="0"/>
              <a:t>T</a:t>
            </a:r>
            <a:r>
              <a:rPr lang="en-US" altLang="en-US" dirty="0"/>
              <a:t>: </a:t>
            </a:r>
            <a:r>
              <a:rPr lang="en-US" altLang="en-US" i="1" dirty="0"/>
              <a:t>C </a:t>
            </a:r>
            <a:r>
              <a:rPr lang="en-US" altLang="en-US" dirty="0">
                <a:sym typeface="Symbol" pitchFamily="2" charset="2"/>
              </a:rPr>
              <a:t>   </a:t>
            </a:r>
            <a:endParaRPr lang="en-US" altLang="en-US" dirty="0"/>
          </a:p>
          <a:p>
            <a:pPr lvl="1"/>
            <a:r>
              <a:rPr lang="en-US" altLang="en-US" dirty="0"/>
              <a:t>Describes effect of executing command </a:t>
            </a:r>
            <a:r>
              <a:rPr lang="en-US" altLang="en-US" i="1" dirty="0"/>
              <a:t>c</a:t>
            </a:r>
            <a:r>
              <a:rPr lang="en-US" altLang="en-US" dirty="0"/>
              <a:t> in state </a:t>
            </a:r>
            <a:r>
              <a:rPr lang="en-US" altLang="en-US" dirty="0">
                <a:sym typeface="Symbol" pitchFamily="2" charset="2"/>
              </a:rPr>
              <a:t></a:t>
            </a:r>
            <a:endParaRPr lang="en-US" altLang="en-US" dirty="0"/>
          </a:p>
          <a:p>
            <a:r>
              <a:rPr lang="en-US" altLang="en-US" dirty="0"/>
              <a:t>Output function </a:t>
            </a:r>
            <a:r>
              <a:rPr lang="en-US" altLang="en-US" i="1" dirty="0"/>
              <a:t>P</a:t>
            </a:r>
            <a:r>
              <a:rPr lang="en-US" altLang="en-US" dirty="0"/>
              <a:t>: </a:t>
            </a:r>
            <a:r>
              <a:rPr lang="en-US" altLang="en-US" i="1" dirty="0"/>
              <a:t>C </a:t>
            </a:r>
            <a:r>
              <a:rPr lang="en-US" altLang="en-US" dirty="0">
                <a:sym typeface="Symbol" pitchFamily="2" charset="2"/>
              </a:rPr>
              <a:t>   </a:t>
            </a:r>
            <a:r>
              <a:rPr lang="en-US" altLang="en-US" i="1" dirty="0"/>
              <a:t>O</a:t>
            </a:r>
            <a:endParaRPr lang="en-US" altLang="en-US" dirty="0"/>
          </a:p>
          <a:p>
            <a:pPr lvl="1"/>
            <a:r>
              <a:rPr lang="en-US" altLang="en-US" dirty="0"/>
              <a:t>Output of machine when executing command </a:t>
            </a:r>
            <a:r>
              <a:rPr lang="en-US" altLang="en-US" i="1" dirty="0"/>
              <a:t>c</a:t>
            </a:r>
            <a:r>
              <a:rPr lang="en-US" altLang="en-US" dirty="0"/>
              <a:t> in state </a:t>
            </a:r>
            <a:r>
              <a:rPr lang="en-US" altLang="en-US" dirty="0">
                <a:sym typeface="Symbol" pitchFamily="2" charset="2"/>
              </a:rPr>
              <a:t></a:t>
            </a:r>
            <a:endParaRPr lang="en-US" altLang="en-US" dirty="0"/>
          </a:p>
          <a:p>
            <a:r>
              <a:rPr lang="en-US" altLang="en-US" dirty="0"/>
              <a:t>Initial state is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0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D3C363-DED2-8645-AEDA-F9855F48A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ABEECE-2C97-6245-9AC1-C750A8555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3E3026-54B9-D649-A2A1-2A18D54EB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4673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>
            <a:extLst>
              <a:ext uri="{FF2B5EF4-FFF2-40B4-BE49-F238E27FC236}">
                <a16:creationId xmlns:a16="http://schemas.microsoft.com/office/drawing/2014/main" id="{1E6AFF77-8D30-4F4D-828B-74FB601BC7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Example: 2-Bit Machine</a:t>
            </a:r>
          </a:p>
        </p:txBody>
      </p:sp>
      <p:sp>
        <p:nvSpPr>
          <p:cNvPr id="265219" name="Rectangle 3">
            <a:extLst>
              <a:ext uri="{FF2B5EF4-FFF2-40B4-BE49-F238E27FC236}">
                <a16:creationId xmlns:a16="http://schemas.microsoft.com/office/drawing/2014/main" id="{3615112F-1D0F-A441-9D98-B9A1303BA5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Users Heidi (high), Lucy (low) </a:t>
            </a:r>
          </a:p>
          <a:p>
            <a:r>
              <a:rPr lang="en-US" altLang="en-US" dirty="0"/>
              <a:t>2 bits of state, </a:t>
            </a:r>
            <a:r>
              <a:rPr lang="en-US" altLang="en-US" i="1" dirty="0"/>
              <a:t>H</a:t>
            </a:r>
            <a:r>
              <a:rPr lang="en-US" altLang="en-US" dirty="0"/>
              <a:t> (high) and </a:t>
            </a:r>
            <a:r>
              <a:rPr lang="en-US" altLang="en-US" i="1" dirty="0"/>
              <a:t>L</a:t>
            </a:r>
            <a:r>
              <a:rPr lang="en-US" altLang="en-US" dirty="0"/>
              <a:t> (low)</a:t>
            </a:r>
          </a:p>
          <a:p>
            <a:pPr lvl="1"/>
            <a:r>
              <a:rPr lang="en-US" altLang="en-US" dirty="0"/>
              <a:t>System state is (</a:t>
            </a:r>
            <a:r>
              <a:rPr lang="en-US" altLang="en-US" i="1" dirty="0"/>
              <a:t>H</a:t>
            </a:r>
            <a:r>
              <a:rPr lang="en-US" altLang="en-US" dirty="0"/>
              <a:t>, </a:t>
            </a:r>
            <a:r>
              <a:rPr lang="en-US" altLang="en-US" i="1" dirty="0"/>
              <a:t>L</a:t>
            </a:r>
            <a:r>
              <a:rPr lang="en-US" altLang="en-US" dirty="0"/>
              <a:t>) where </a:t>
            </a:r>
            <a:r>
              <a:rPr lang="en-US" altLang="en-US" i="1" dirty="0"/>
              <a:t>H</a:t>
            </a:r>
            <a:r>
              <a:rPr lang="en-US" altLang="en-US" dirty="0"/>
              <a:t>, </a:t>
            </a:r>
            <a:r>
              <a:rPr lang="en-US" altLang="en-US" i="1" dirty="0"/>
              <a:t>L</a:t>
            </a:r>
            <a:r>
              <a:rPr lang="en-US" altLang="en-US" dirty="0"/>
              <a:t> are 0, 1</a:t>
            </a:r>
          </a:p>
          <a:p>
            <a:r>
              <a:rPr lang="en-US" altLang="en-US" dirty="0"/>
              <a:t>2 commands: </a:t>
            </a:r>
            <a:r>
              <a:rPr lang="en-US" altLang="en-US" i="1" dirty="0"/>
              <a:t>xor0</a:t>
            </a:r>
            <a:r>
              <a:rPr lang="en-US" altLang="en-US" dirty="0"/>
              <a:t>, </a:t>
            </a:r>
            <a:r>
              <a:rPr lang="en-US" altLang="en-US" i="1" dirty="0"/>
              <a:t>xor1</a:t>
            </a:r>
            <a:r>
              <a:rPr lang="en-US" altLang="en-US" dirty="0"/>
              <a:t> do </a:t>
            </a:r>
            <a:r>
              <a:rPr lang="en-US" altLang="en-US" dirty="0" err="1"/>
              <a:t>xor</a:t>
            </a:r>
            <a:r>
              <a:rPr lang="en-US" altLang="en-US" dirty="0"/>
              <a:t> with 0, 1</a:t>
            </a:r>
          </a:p>
          <a:p>
            <a:pPr lvl="1"/>
            <a:r>
              <a:rPr lang="en-US" altLang="en-US" dirty="0"/>
              <a:t>Operations affect </a:t>
            </a:r>
            <a:r>
              <a:rPr lang="en-US" altLang="en-US" i="1" dirty="0"/>
              <a:t>both</a:t>
            </a:r>
            <a:r>
              <a:rPr lang="en-US" altLang="en-US" dirty="0"/>
              <a:t> state bits regardless of whether Heidi or Lucy issues it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AF486C-039E-354F-A2B2-6554DB424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E032D9-E0B7-2A44-8AB8-801D5AC0C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9BBF22-FD1D-0A48-A2A1-2487C892B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7740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>
            <a:extLst>
              <a:ext uri="{FF2B5EF4-FFF2-40B4-BE49-F238E27FC236}">
                <a16:creationId xmlns:a16="http://schemas.microsoft.com/office/drawing/2014/main" id="{983E00D9-D2DE-F947-B8B0-F291EF43B3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2-bit Machine</a:t>
            </a:r>
          </a:p>
        </p:txBody>
      </p:sp>
      <p:sp>
        <p:nvSpPr>
          <p:cNvPr id="266243" name="Rectangle 3">
            <a:extLst>
              <a:ext uri="{FF2B5EF4-FFF2-40B4-BE49-F238E27FC236}">
                <a16:creationId xmlns:a16="http://schemas.microsoft.com/office/drawing/2014/main" id="{F4D2CC0C-89FE-A04F-BD5B-AB3D7BF624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1905000"/>
          </a:xfrm>
        </p:spPr>
        <p:txBody>
          <a:bodyPr/>
          <a:lstStyle/>
          <a:p>
            <a:r>
              <a:rPr lang="en-US" altLang="en-US" i="1" dirty="0"/>
              <a:t>S</a:t>
            </a:r>
            <a:r>
              <a:rPr lang="en-US" altLang="en-US" dirty="0"/>
              <a:t> = { Heidi, Lucy }</a:t>
            </a:r>
          </a:p>
          <a:p>
            <a:r>
              <a:rPr lang="en-US" altLang="en-US" dirty="0">
                <a:sym typeface="Symbol" pitchFamily="2" charset="2"/>
              </a:rPr>
              <a:t></a:t>
            </a:r>
            <a:r>
              <a:rPr lang="en-US" altLang="en-US" dirty="0"/>
              <a:t> = { (0,0), (0,1), (1,0), (1,1) }</a:t>
            </a:r>
          </a:p>
          <a:p>
            <a:r>
              <a:rPr lang="en-US" altLang="en-US" i="1" dirty="0"/>
              <a:t>C</a:t>
            </a:r>
            <a:r>
              <a:rPr lang="en-US" altLang="en-US" dirty="0"/>
              <a:t> = { </a:t>
            </a:r>
            <a:r>
              <a:rPr lang="en-US" altLang="en-US" i="1" dirty="0"/>
              <a:t>xor0</a:t>
            </a:r>
            <a:r>
              <a:rPr lang="en-US" altLang="en-US" dirty="0"/>
              <a:t>, </a:t>
            </a:r>
            <a:r>
              <a:rPr lang="en-US" altLang="en-US" i="1" dirty="0"/>
              <a:t>xor1</a:t>
            </a:r>
            <a:r>
              <a:rPr lang="en-US" altLang="en-US" dirty="0"/>
              <a:t> }</a:t>
            </a:r>
          </a:p>
        </p:txBody>
      </p:sp>
      <p:graphicFrame>
        <p:nvGraphicFramePr>
          <p:cNvPr id="266244" name="Group 4">
            <a:extLst>
              <a:ext uri="{FF2B5EF4-FFF2-40B4-BE49-F238E27FC236}">
                <a16:creationId xmlns:a16="http://schemas.microsoft.com/office/drawing/2014/main" id="{A8A9AFC6-A549-214E-A6D3-86153AD94C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574524"/>
              </p:ext>
            </p:extLst>
          </p:nvPr>
        </p:nvGraphicFramePr>
        <p:xfrm>
          <a:off x="2590800" y="3962401"/>
          <a:ext cx="6858000" cy="2108518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5614009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17152325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00203981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74967065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383970192"/>
                    </a:ext>
                  </a:extLst>
                </a:gridCol>
              </a:tblGrid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Input States (</a:t>
                      </a:r>
                      <a:r>
                        <a:rPr kumimoji="0" lang="en-US" alt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kumimoji="0" lang="en-US" alt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2983"/>
                  </a:ext>
                </a:extLst>
              </a:tr>
              <a:tr h="488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(0,0)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(0,1)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(1,0)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(1,1)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698311"/>
                  </a:ext>
                </a:extLst>
              </a:tr>
              <a:tr h="488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xor0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(0,0)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(0,1)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(1,0)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(1,1)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130803"/>
                  </a:ext>
                </a:extLst>
              </a:tr>
              <a:tr h="554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xor1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(1,1)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(1,0)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(0,1)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(0,0)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6860807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248185-F6C3-444E-B631-BDAC0F628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6CDDEF-9759-B840-8F71-898A5FAE7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4016BA-7A59-6148-A25D-A03F28478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6428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>
            <a:extLst>
              <a:ext uri="{FF2B5EF4-FFF2-40B4-BE49-F238E27FC236}">
                <a16:creationId xmlns:a16="http://schemas.microsoft.com/office/drawing/2014/main" id="{5C28E346-E287-7A4B-BDA5-50B3FD6F3B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Outputs and States</a:t>
            </a:r>
          </a:p>
        </p:txBody>
      </p:sp>
      <p:sp>
        <p:nvSpPr>
          <p:cNvPr id="267267" name="Rectangle 3">
            <a:extLst>
              <a:ext uri="{FF2B5EF4-FFF2-40B4-BE49-F238E27FC236}">
                <a16:creationId xmlns:a16="http://schemas.microsoft.com/office/drawing/2014/main" id="{E35F0F99-BEFD-5440-953A-2FF08CB056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 dirty="0"/>
              <a:t>T</a:t>
            </a:r>
            <a:r>
              <a:rPr lang="en-US" altLang="en-US" dirty="0"/>
              <a:t> is inductive in first argument, as</a:t>
            </a:r>
          </a:p>
          <a:p>
            <a:pPr lvl="1">
              <a:buFontTx/>
              <a:buNone/>
            </a:pPr>
            <a:r>
              <a:rPr lang="en-US" altLang="en-US" i="1" dirty="0"/>
              <a:t>T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baseline="-25000" dirty="0"/>
              <a:t>0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0</a:t>
            </a:r>
            <a:r>
              <a:rPr lang="en-US" altLang="en-US" dirty="0"/>
              <a:t>) =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1</a:t>
            </a:r>
            <a:r>
              <a:rPr lang="en-US" altLang="en-US" dirty="0"/>
              <a:t>; </a:t>
            </a:r>
            <a:r>
              <a:rPr lang="en-US" altLang="en-US" i="1" dirty="0"/>
              <a:t>T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i="1" baseline="-25000" dirty="0"/>
              <a:t>i</a:t>
            </a:r>
            <a:r>
              <a:rPr lang="en-US" altLang="en-US" baseline="-25000" dirty="0"/>
              <a:t>+1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i</a:t>
            </a:r>
            <a:r>
              <a:rPr lang="en-US" altLang="en-US" baseline="-25000" dirty="0"/>
              <a:t>+1</a:t>
            </a:r>
            <a:r>
              <a:rPr lang="en-US" altLang="en-US" dirty="0"/>
              <a:t>) = </a:t>
            </a:r>
            <a:r>
              <a:rPr lang="en-US" altLang="en-US" i="1" dirty="0"/>
              <a:t>T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i="1" baseline="-25000" dirty="0"/>
              <a:t>i</a:t>
            </a:r>
            <a:r>
              <a:rPr lang="en-US" altLang="en-US" baseline="-25000" dirty="0"/>
              <a:t>+1</a:t>
            </a:r>
            <a:r>
              <a:rPr lang="en-US" altLang="en-US" dirty="0"/>
              <a:t>,T(</a:t>
            </a:r>
            <a:r>
              <a:rPr lang="en-US" altLang="en-US" i="1" dirty="0"/>
              <a:t>c</a:t>
            </a:r>
            <a:r>
              <a:rPr lang="en-US" altLang="en-US" i="1" baseline="-25000" dirty="0"/>
              <a:t>i</a:t>
            </a:r>
            <a:r>
              <a:rPr lang="en-US" altLang="en-US" dirty="0"/>
              <a:t>,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 err="1"/>
              <a:t>i</a:t>
            </a:r>
            <a:r>
              <a:rPr lang="en-US" altLang="en-US" dirty="0"/>
              <a:t>))</a:t>
            </a:r>
          </a:p>
          <a:p>
            <a:r>
              <a:rPr lang="en-US" altLang="en-US" dirty="0"/>
              <a:t>Let </a:t>
            </a:r>
            <a:r>
              <a:rPr lang="en-US" altLang="en-US" i="1" dirty="0"/>
              <a:t>C</a:t>
            </a:r>
            <a:r>
              <a:rPr lang="en-US" altLang="en-US" dirty="0"/>
              <a:t>* be set of possible sequences of commands in </a:t>
            </a:r>
            <a:r>
              <a:rPr lang="en-US" altLang="en-US" i="1" dirty="0"/>
              <a:t>C</a:t>
            </a:r>
            <a:endParaRPr lang="en-US" altLang="en-US" dirty="0"/>
          </a:p>
          <a:p>
            <a:r>
              <a:rPr lang="en-US" altLang="en-US" i="1" dirty="0"/>
              <a:t>T</a:t>
            </a:r>
            <a:r>
              <a:rPr lang="en-US" altLang="en-US" dirty="0"/>
              <a:t>*: </a:t>
            </a:r>
            <a:r>
              <a:rPr lang="en-US" altLang="en-US" i="1" dirty="0"/>
              <a:t>C</a:t>
            </a:r>
            <a:r>
              <a:rPr lang="en-US" altLang="en-US" dirty="0"/>
              <a:t>* </a:t>
            </a:r>
            <a:r>
              <a:rPr lang="en-US" altLang="en-US" dirty="0">
                <a:sym typeface="Symbol" pitchFamily="2" charset="2"/>
              </a:rPr>
              <a:t>   </a:t>
            </a:r>
            <a:r>
              <a:rPr lang="en-US" altLang="en-US" dirty="0"/>
              <a:t> and</a:t>
            </a:r>
          </a:p>
          <a:p>
            <a:pPr lvl="1">
              <a:buFontTx/>
              <a:buNone/>
            </a:pP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 = </a:t>
            </a:r>
            <a:r>
              <a:rPr lang="en-US" altLang="en-US" i="1" dirty="0"/>
              <a:t>c</a:t>
            </a:r>
            <a:r>
              <a:rPr lang="en-US" altLang="en-US" baseline="-25000" dirty="0"/>
              <a:t>0</a:t>
            </a:r>
            <a:r>
              <a:rPr lang="en-US" altLang="en-US" dirty="0"/>
              <a:t>…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n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</a:t>
            </a:r>
            <a:r>
              <a:rPr lang="en-US" altLang="en-US" dirty="0"/>
              <a:t> </a:t>
            </a:r>
            <a:r>
              <a:rPr lang="en-US" altLang="en-US" i="1" dirty="0"/>
              <a:t>T</a:t>
            </a:r>
            <a:r>
              <a:rPr lang="en-US" altLang="en-US" dirty="0"/>
              <a:t>*(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,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 err="1"/>
              <a:t>i</a:t>
            </a:r>
            <a:r>
              <a:rPr lang="en-US" altLang="en-US" dirty="0"/>
              <a:t>) = </a:t>
            </a:r>
            <a:r>
              <a:rPr lang="en-US" altLang="en-US" i="1" dirty="0"/>
              <a:t>T</a:t>
            </a:r>
            <a:r>
              <a:rPr lang="en-US" altLang="en-US" dirty="0"/>
              <a:t>(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n</a:t>
            </a:r>
            <a:r>
              <a:rPr lang="en-US" altLang="en-US" dirty="0"/>
              <a:t>,…,</a:t>
            </a:r>
            <a:r>
              <a:rPr lang="en-US" altLang="en-US" i="1" dirty="0"/>
              <a:t>T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baseline="-25000" dirty="0"/>
              <a:t>0</a:t>
            </a:r>
            <a:r>
              <a:rPr lang="en-US" altLang="en-US" dirty="0"/>
              <a:t>,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i</a:t>
            </a:r>
            <a:r>
              <a:rPr lang="en-US" altLang="en-US" dirty="0"/>
              <a:t>)…)</a:t>
            </a:r>
          </a:p>
          <a:p>
            <a:r>
              <a:rPr lang="en-US" altLang="en-US" i="1" dirty="0"/>
              <a:t>P</a:t>
            </a:r>
            <a:r>
              <a:rPr lang="en-US" altLang="en-US" dirty="0"/>
              <a:t> similar; define </a:t>
            </a:r>
            <a:r>
              <a:rPr lang="en-US" altLang="en-US" i="1" dirty="0"/>
              <a:t>P</a:t>
            </a:r>
            <a:r>
              <a:rPr lang="en-US" altLang="en-US" dirty="0"/>
              <a:t> *: </a:t>
            </a:r>
            <a:r>
              <a:rPr lang="en-US" altLang="en-US" i="1" dirty="0"/>
              <a:t>C</a:t>
            </a:r>
            <a:r>
              <a:rPr lang="en-US" altLang="en-US" dirty="0"/>
              <a:t>* </a:t>
            </a:r>
            <a:r>
              <a:rPr lang="en-US" altLang="en-US" dirty="0">
                <a:sym typeface="Symbol" pitchFamily="2" charset="2"/>
              </a:rPr>
              <a:t>   </a:t>
            </a:r>
            <a:r>
              <a:rPr lang="en-US" altLang="en-US" i="1" dirty="0">
                <a:sym typeface="Symbol" pitchFamily="2" charset="2"/>
              </a:rPr>
              <a:t>O</a:t>
            </a:r>
            <a:r>
              <a:rPr lang="en-US" altLang="en-US" dirty="0"/>
              <a:t> similarly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6CC9A4-ED8D-7A4A-9294-C3BB3E560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2D3F8D-B11F-2D4E-B255-4AF2E8531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49A84F-AAC0-DE4C-B1D0-6F0DA572B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8047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>
            <a:extLst>
              <a:ext uri="{FF2B5EF4-FFF2-40B4-BE49-F238E27FC236}">
                <a16:creationId xmlns:a16="http://schemas.microsoft.com/office/drawing/2014/main" id="{B1238A5F-7857-3E4C-B347-2D205DB66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Projection</a:t>
            </a:r>
          </a:p>
        </p:txBody>
      </p:sp>
      <p:sp>
        <p:nvSpPr>
          <p:cNvPr id="268291" name="Rectangle 3">
            <a:extLst>
              <a:ext uri="{FF2B5EF4-FFF2-40B4-BE49-F238E27FC236}">
                <a16:creationId xmlns:a16="http://schemas.microsoft.com/office/drawing/2014/main" id="{02A3EA83-219A-D94B-AD8F-FA309709CD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i="1"/>
              <a:t>T</a:t>
            </a:r>
            <a:r>
              <a:rPr lang="en-US" altLang="en-US"/>
              <a:t>*(</a:t>
            </a:r>
            <a:r>
              <a:rPr lang="en-US" altLang="en-US" i="1"/>
              <a:t>c</a:t>
            </a:r>
            <a:r>
              <a:rPr lang="en-US" altLang="en-US" i="1" baseline="-25000"/>
              <a:t>s</a:t>
            </a:r>
            <a:r>
              <a:rPr lang="en-US" altLang="en-US"/>
              <a:t>,</a:t>
            </a:r>
            <a:r>
              <a:rPr lang="en-US" altLang="en-US">
                <a:sym typeface="Symbol" pitchFamily="2" charset="2"/>
              </a:rPr>
              <a:t></a:t>
            </a:r>
            <a:r>
              <a:rPr lang="en-US" altLang="en-US" i="1" baseline="-25000"/>
              <a:t>i</a:t>
            </a:r>
            <a:r>
              <a:rPr lang="en-US" altLang="en-US"/>
              <a:t>) sequence of state transitions</a:t>
            </a:r>
          </a:p>
          <a:p>
            <a:pPr>
              <a:lnSpc>
                <a:spcPct val="90000"/>
              </a:lnSpc>
            </a:pPr>
            <a:r>
              <a:rPr lang="en-US" altLang="en-US" i="1"/>
              <a:t>P</a:t>
            </a:r>
            <a:r>
              <a:rPr lang="en-US" altLang="en-US"/>
              <a:t>*(</a:t>
            </a:r>
            <a:r>
              <a:rPr lang="en-US" altLang="en-US" i="1"/>
              <a:t>c</a:t>
            </a:r>
            <a:r>
              <a:rPr lang="en-US" altLang="en-US" i="1" baseline="-25000"/>
              <a:t>s</a:t>
            </a:r>
            <a:r>
              <a:rPr lang="en-US" altLang="en-US"/>
              <a:t>,</a:t>
            </a:r>
            <a:r>
              <a:rPr lang="en-US" altLang="en-US">
                <a:sym typeface="Symbol" pitchFamily="2" charset="2"/>
              </a:rPr>
              <a:t></a:t>
            </a:r>
            <a:r>
              <a:rPr lang="en-US" altLang="en-US" i="1" baseline="-25000"/>
              <a:t>i</a:t>
            </a:r>
            <a:r>
              <a:rPr lang="en-US" altLang="en-US"/>
              <a:t>) corresponding outputs</a:t>
            </a:r>
          </a:p>
          <a:p>
            <a:pPr>
              <a:lnSpc>
                <a:spcPct val="90000"/>
              </a:lnSpc>
            </a:pPr>
            <a:r>
              <a:rPr lang="en-US" altLang="en-US" i="1"/>
              <a:t>proj</a:t>
            </a:r>
            <a:r>
              <a:rPr lang="en-US" altLang="en-US"/>
              <a:t>(</a:t>
            </a:r>
            <a:r>
              <a:rPr lang="en-US" altLang="en-US" i="1"/>
              <a:t>s</a:t>
            </a:r>
            <a:r>
              <a:rPr lang="en-US" altLang="en-US"/>
              <a:t>, </a:t>
            </a:r>
            <a:r>
              <a:rPr lang="en-US" altLang="en-US" i="1"/>
              <a:t>c</a:t>
            </a:r>
            <a:r>
              <a:rPr lang="en-US" altLang="en-US" i="1" baseline="-25000"/>
              <a:t>s</a:t>
            </a:r>
            <a:r>
              <a:rPr lang="en-US" altLang="en-US"/>
              <a:t>, </a:t>
            </a:r>
            <a:r>
              <a:rPr lang="en-US" altLang="en-US">
                <a:sym typeface="Symbol" pitchFamily="2" charset="2"/>
              </a:rPr>
              <a:t></a:t>
            </a:r>
            <a:r>
              <a:rPr lang="en-US" altLang="en-US" i="1" baseline="-25000"/>
              <a:t>i</a:t>
            </a:r>
            <a:r>
              <a:rPr lang="en-US" altLang="en-US"/>
              <a:t>) set of outputs in </a:t>
            </a:r>
            <a:r>
              <a:rPr lang="en-US" altLang="en-US" i="1"/>
              <a:t>P</a:t>
            </a:r>
            <a:r>
              <a:rPr lang="en-US" altLang="en-US"/>
              <a:t>*(</a:t>
            </a:r>
            <a:r>
              <a:rPr lang="en-US" altLang="en-US" i="1"/>
              <a:t>c</a:t>
            </a:r>
            <a:r>
              <a:rPr lang="en-US" altLang="en-US" i="1" baseline="-25000"/>
              <a:t>s</a:t>
            </a:r>
            <a:r>
              <a:rPr lang="en-US" altLang="en-US"/>
              <a:t>,</a:t>
            </a:r>
            <a:r>
              <a:rPr lang="en-US" altLang="en-US">
                <a:sym typeface="Symbol" pitchFamily="2" charset="2"/>
              </a:rPr>
              <a:t></a:t>
            </a:r>
            <a:r>
              <a:rPr lang="en-US" altLang="en-US" i="1" baseline="-25000"/>
              <a:t>i</a:t>
            </a:r>
            <a:r>
              <a:rPr lang="en-US" altLang="en-US"/>
              <a:t>) that subject </a:t>
            </a:r>
            <a:r>
              <a:rPr lang="en-US" altLang="en-US" i="1"/>
              <a:t>s</a:t>
            </a:r>
            <a:r>
              <a:rPr lang="en-US" altLang="en-US"/>
              <a:t> authorized to see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In same order as they occur in </a:t>
            </a:r>
            <a:r>
              <a:rPr lang="en-US" altLang="en-US" i="1"/>
              <a:t>P</a:t>
            </a:r>
            <a:r>
              <a:rPr lang="en-US" altLang="en-US"/>
              <a:t>*(</a:t>
            </a:r>
            <a:r>
              <a:rPr lang="en-US" altLang="en-US" i="1"/>
              <a:t>c</a:t>
            </a:r>
            <a:r>
              <a:rPr lang="en-US" altLang="en-US" i="1" baseline="-25000"/>
              <a:t>s</a:t>
            </a:r>
            <a:r>
              <a:rPr lang="en-US" altLang="en-US"/>
              <a:t>,</a:t>
            </a:r>
            <a:r>
              <a:rPr lang="en-US" altLang="en-US">
                <a:sym typeface="Symbol" pitchFamily="2" charset="2"/>
              </a:rPr>
              <a:t></a:t>
            </a:r>
            <a:r>
              <a:rPr lang="en-US" altLang="en-US" i="1" baseline="-25000"/>
              <a:t>i</a:t>
            </a:r>
            <a:r>
              <a:rPr lang="en-US" altLang="en-US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Projection of outputs for </a:t>
            </a:r>
            <a:r>
              <a:rPr lang="en-US" altLang="en-US" i="1"/>
              <a:t>s</a:t>
            </a: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Intuition: list of outputs after removing outputs that </a:t>
            </a:r>
            <a:r>
              <a:rPr lang="en-US" altLang="en-US" i="1"/>
              <a:t>s</a:t>
            </a:r>
            <a:r>
              <a:rPr lang="en-US" altLang="en-US"/>
              <a:t> cannot see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0D46D9-B39C-1A45-A304-9B079BB9E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208B1B-1EA3-7143-AD72-D18CB17B4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D5E036-BCE7-4D4B-8231-78DF029C1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4217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>
            <a:extLst>
              <a:ext uri="{FF2B5EF4-FFF2-40B4-BE49-F238E27FC236}">
                <a16:creationId xmlns:a16="http://schemas.microsoft.com/office/drawing/2014/main" id="{D329D484-6CF8-114F-902C-A3362372F5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Purge</a:t>
            </a:r>
          </a:p>
        </p:txBody>
      </p:sp>
      <p:sp>
        <p:nvSpPr>
          <p:cNvPr id="269315" name="Rectangle 3">
            <a:extLst>
              <a:ext uri="{FF2B5EF4-FFF2-40B4-BE49-F238E27FC236}">
                <a16:creationId xmlns:a16="http://schemas.microsoft.com/office/drawing/2014/main" id="{05B45CA3-0BF0-0B4D-9DD5-825398F7EC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i="1" dirty="0"/>
              <a:t>G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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G</a:t>
            </a:r>
            <a:r>
              <a:rPr lang="en-US" altLang="en-US" dirty="0"/>
              <a:t> a group of subjects</a:t>
            </a:r>
          </a:p>
          <a:p>
            <a:pPr>
              <a:lnSpc>
                <a:spcPct val="90000"/>
              </a:lnSpc>
            </a:pPr>
            <a:r>
              <a:rPr lang="en-US" altLang="en-US" i="1" dirty="0"/>
              <a:t>A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</a:t>
            </a:r>
            <a:r>
              <a:rPr lang="en-US" altLang="en-US" dirty="0"/>
              <a:t> Z, </a:t>
            </a:r>
            <a:r>
              <a:rPr lang="en-US" altLang="en-US" i="1" dirty="0"/>
              <a:t>A</a:t>
            </a:r>
            <a:r>
              <a:rPr lang="en-US" altLang="en-US" dirty="0"/>
              <a:t> a set of commands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ym typeface="Symbol" pitchFamily="2" charset="2"/>
              </a:rPr>
              <a:t></a:t>
            </a:r>
            <a:r>
              <a:rPr lang="en-US" altLang="en-US" i="1" baseline="-25000" dirty="0"/>
              <a:t>G</a:t>
            </a:r>
            <a:r>
              <a:rPr lang="en-US" altLang="en-US" dirty="0"/>
              <a:t>(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) subsequence of 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 with all elements (</a:t>
            </a:r>
            <a:r>
              <a:rPr lang="en-US" altLang="en-US" i="1" dirty="0" err="1"/>
              <a:t>s</a:t>
            </a:r>
            <a:r>
              <a:rPr lang="en-US" altLang="en-US" dirty="0" err="1"/>
              <a:t>,</a:t>
            </a:r>
            <a:r>
              <a:rPr lang="en-US" altLang="en-US" i="1" dirty="0" err="1"/>
              <a:t>z</a:t>
            </a:r>
            <a:r>
              <a:rPr lang="en-US" altLang="en-US" dirty="0"/>
              <a:t>), </a:t>
            </a:r>
            <a:r>
              <a:rPr lang="en-US" altLang="en-US" i="1" dirty="0"/>
              <a:t>s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G</a:t>
            </a:r>
            <a:r>
              <a:rPr lang="en-US" altLang="en-US" dirty="0"/>
              <a:t> deleted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ym typeface="Symbol" pitchFamily="2" charset="2"/>
              </a:rPr>
              <a:t></a:t>
            </a:r>
            <a:r>
              <a:rPr lang="en-US" altLang="en-US" i="1" baseline="-25000" dirty="0"/>
              <a:t>A</a:t>
            </a:r>
            <a:r>
              <a:rPr lang="en-US" altLang="en-US" dirty="0"/>
              <a:t>(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) subsequence of 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 with all elements (</a:t>
            </a:r>
            <a:r>
              <a:rPr lang="en-US" altLang="en-US" i="1" dirty="0" err="1"/>
              <a:t>s</a:t>
            </a:r>
            <a:r>
              <a:rPr lang="en-US" altLang="en-US" dirty="0" err="1"/>
              <a:t>,</a:t>
            </a:r>
            <a:r>
              <a:rPr lang="en-US" altLang="en-US" i="1" dirty="0" err="1"/>
              <a:t>z</a:t>
            </a:r>
            <a:r>
              <a:rPr lang="en-US" altLang="en-US" dirty="0"/>
              <a:t>), </a:t>
            </a:r>
            <a:r>
              <a:rPr lang="en-US" altLang="en-US" i="1" dirty="0"/>
              <a:t>z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A</a:t>
            </a:r>
            <a:r>
              <a:rPr lang="en-US" altLang="en-US" dirty="0"/>
              <a:t> deleted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ym typeface="Symbol" pitchFamily="2" charset="2"/>
              </a:rPr>
              <a:t></a:t>
            </a:r>
            <a:r>
              <a:rPr lang="en-US" altLang="en-US" i="1" baseline="-25000" dirty="0"/>
              <a:t>G,A</a:t>
            </a:r>
            <a:r>
              <a:rPr lang="en-US" altLang="en-US" dirty="0"/>
              <a:t>(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) subsequence of 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 with all elements (</a:t>
            </a:r>
            <a:r>
              <a:rPr lang="en-US" altLang="en-US" i="1" dirty="0" err="1"/>
              <a:t>s</a:t>
            </a:r>
            <a:r>
              <a:rPr lang="en-US" altLang="en-US" dirty="0" err="1"/>
              <a:t>,</a:t>
            </a:r>
            <a:r>
              <a:rPr lang="en-US" altLang="en-US" i="1" dirty="0" err="1"/>
              <a:t>z</a:t>
            </a:r>
            <a:r>
              <a:rPr lang="en-US" altLang="en-US" dirty="0"/>
              <a:t>), </a:t>
            </a:r>
            <a:r>
              <a:rPr lang="en-US" altLang="en-US" i="1" dirty="0"/>
              <a:t>s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G</a:t>
            </a:r>
            <a:r>
              <a:rPr lang="en-US" altLang="en-US" dirty="0"/>
              <a:t> and z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A</a:t>
            </a:r>
            <a:r>
              <a:rPr lang="en-US" altLang="en-US" dirty="0"/>
              <a:t> deleted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0E2B85-66B4-074A-9093-35BB7F0CF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1ABD73-141D-AF41-9CF0-20DCE3A55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5EF01D-2645-5440-A4B6-272258DA3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1436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>
            <a:extLst>
              <a:ext uri="{FF2B5EF4-FFF2-40B4-BE49-F238E27FC236}">
                <a16:creationId xmlns:a16="http://schemas.microsoft.com/office/drawing/2014/main" id="{90BAF7E6-FA3A-214C-BC3B-55188948C0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2-bit Machine</a:t>
            </a:r>
          </a:p>
        </p:txBody>
      </p:sp>
      <p:sp>
        <p:nvSpPr>
          <p:cNvPr id="270339" name="Rectangle 3">
            <a:extLst>
              <a:ext uri="{FF2B5EF4-FFF2-40B4-BE49-F238E27FC236}">
                <a16:creationId xmlns:a16="http://schemas.microsoft.com/office/drawing/2014/main" id="{48621943-4588-A040-AAA9-5FB40BD46B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Let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0</a:t>
            </a:r>
            <a:r>
              <a:rPr lang="en-US" altLang="en-US" dirty="0"/>
              <a:t> = (0,1)</a:t>
            </a:r>
          </a:p>
          <a:p>
            <a:r>
              <a:rPr lang="en-US" altLang="en-US" dirty="0"/>
              <a:t>3 commands applied:</a:t>
            </a:r>
          </a:p>
          <a:p>
            <a:pPr lvl="1"/>
            <a:r>
              <a:rPr lang="en-US" altLang="en-US" dirty="0"/>
              <a:t>Heidi applies </a:t>
            </a:r>
            <a:r>
              <a:rPr lang="en-US" altLang="en-US" i="1" dirty="0"/>
              <a:t>xor0</a:t>
            </a:r>
            <a:endParaRPr lang="en-US" altLang="en-US" dirty="0"/>
          </a:p>
          <a:p>
            <a:pPr lvl="1"/>
            <a:r>
              <a:rPr lang="en-US" altLang="en-US" dirty="0"/>
              <a:t>Lucy applies </a:t>
            </a:r>
            <a:r>
              <a:rPr lang="en-US" altLang="en-US" i="1" dirty="0"/>
              <a:t>xor1</a:t>
            </a:r>
            <a:endParaRPr lang="en-US" altLang="en-US" dirty="0"/>
          </a:p>
          <a:p>
            <a:pPr lvl="1"/>
            <a:r>
              <a:rPr lang="en-US" altLang="en-US" dirty="0"/>
              <a:t>Heidi applies </a:t>
            </a:r>
            <a:r>
              <a:rPr lang="en-US" altLang="en-US" i="1" dirty="0"/>
              <a:t>xor1</a:t>
            </a:r>
            <a:endParaRPr lang="en-US" altLang="en-US" dirty="0"/>
          </a:p>
          <a:p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 = ( (Heidi, </a:t>
            </a:r>
            <a:r>
              <a:rPr lang="en-US" altLang="en-US" i="1" dirty="0"/>
              <a:t>xor0</a:t>
            </a:r>
            <a:r>
              <a:rPr lang="en-US" altLang="en-US" dirty="0"/>
              <a:t>), (Lucy, </a:t>
            </a:r>
            <a:r>
              <a:rPr lang="en-US" altLang="en-US" i="1" dirty="0"/>
              <a:t>xor1</a:t>
            </a:r>
            <a:r>
              <a:rPr lang="en-US" altLang="en-US" dirty="0"/>
              <a:t>), (Heidi</a:t>
            </a:r>
            <a:r>
              <a:rPr lang="en-US" altLang="en-US"/>
              <a:t>, </a:t>
            </a:r>
            <a:r>
              <a:rPr lang="en-US" altLang="en-US" i="1"/>
              <a:t>xor1</a:t>
            </a:r>
            <a:r>
              <a:rPr lang="en-US" altLang="en-US"/>
              <a:t>) 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Output is 011001</a:t>
            </a:r>
          </a:p>
          <a:p>
            <a:pPr lvl="1"/>
            <a:r>
              <a:rPr lang="en-US" altLang="en-US" sz="2800" dirty="0"/>
              <a:t>Shorthand for sequence (0,1) (1,0) (0,1)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035570-1345-1141-917C-7864EE6BE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E8ABCD-1BE2-2940-BA73-4EE5FCEC1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617E2F-DBFE-CE46-BCA2-F438AD6AB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2616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>
            <a:extLst>
              <a:ext uri="{FF2B5EF4-FFF2-40B4-BE49-F238E27FC236}">
                <a16:creationId xmlns:a16="http://schemas.microsoft.com/office/drawing/2014/main" id="{ED5264B7-EBDD-6B44-B79C-28F40009EC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271363" name="Rectangle 3">
            <a:extLst>
              <a:ext uri="{FF2B5EF4-FFF2-40B4-BE49-F238E27FC236}">
                <a16:creationId xmlns:a16="http://schemas.microsoft.com/office/drawing/2014/main" id="{DAE2A8BC-09FA-B140-806C-2D77AD981F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i="1" dirty="0" err="1"/>
              <a:t>proj</a:t>
            </a:r>
            <a:r>
              <a:rPr lang="en-US" altLang="en-US" dirty="0"/>
              <a:t>(Heidi, 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0</a:t>
            </a:r>
            <a:r>
              <a:rPr lang="en-US" altLang="en-US" dirty="0"/>
              <a:t>) = 011001</a:t>
            </a:r>
          </a:p>
          <a:p>
            <a:r>
              <a:rPr lang="en-US" altLang="en-US" i="1" dirty="0" err="1"/>
              <a:t>proj</a:t>
            </a:r>
            <a:r>
              <a:rPr lang="en-US" altLang="en-US" dirty="0"/>
              <a:t>(Lucy, 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0</a:t>
            </a:r>
            <a:r>
              <a:rPr lang="en-US" altLang="en-US" dirty="0"/>
              <a:t>) = 101</a:t>
            </a:r>
          </a:p>
          <a:p>
            <a:r>
              <a:rPr lang="en-US" altLang="en-US" dirty="0">
                <a:sym typeface="Symbol" pitchFamily="2" charset="2"/>
              </a:rPr>
              <a:t></a:t>
            </a:r>
            <a:r>
              <a:rPr lang="en-US" altLang="en-US" baseline="-25000" dirty="0"/>
              <a:t>Lucy</a:t>
            </a:r>
            <a:r>
              <a:rPr lang="en-US" altLang="en-US" dirty="0"/>
              <a:t>(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) = (Heidi, </a:t>
            </a:r>
            <a:r>
              <a:rPr lang="en-US" altLang="en-US" i="1" dirty="0"/>
              <a:t>xor0</a:t>
            </a:r>
            <a:r>
              <a:rPr lang="en-US" altLang="en-US" dirty="0"/>
              <a:t>), (Heidi, </a:t>
            </a:r>
            <a:r>
              <a:rPr lang="en-US" altLang="en-US" i="1" dirty="0"/>
              <a:t>xor1</a:t>
            </a:r>
            <a:r>
              <a:rPr lang="en-US" altLang="en-US" dirty="0"/>
              <a:t>)</a:t>
            </a:r>
          </a:p>
          <a:p>
            <a:r>
              <a:rPr lang="en-US" altLang="en-US" dirty="0">
                <a:sym typeface="Symbol" pitchFamily="2" charset="2"/>
              </a:rPr>
              <a:t></a:t>
            </a:r>
            <a:r>
              <a:rPr lang="en-US" altLang="en-US" baseline="-25000" dirty="0"/>
              <a:t>Lucy,</a:t>
            </a:r>
            <a:r>
              <a:rPr lang="en-US" altLang="en-US" i="1" baseline="-25000" dirty="0"/>
              <a:t>xor1</a:t>
            </a:r>
            <a:r>
              <a:rPr lang="en-US" altLang="en-US" dirty="0"/>
              <a:t>(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) = (Heidi, </a:t>
            </a:r>
            <a:r>
              <a:rPr lang="en-US" altLang="en-US" i="1" dirty="0"/>
              <a:t>xor0</a:t>
            </a:r>
            <a:r>
              <a:rPr lang="en-US" altLang="en-US" dirty="0"/>
              <a:t>), (Heidi, </a:t>
            </a:r>
            <a:r>
              <a:rPr lang="en-US" altLang="en-US" i="1" dirty="0"/>
              <a:t>xor1</a:t>
            </a:r>
            <a:r>
              <a:rPr lang="en-US" altLang="en-US" dirty="0"/>
              <a:t>)</a:t>
            </a:r>
          </a:p>
          <a:p>
            <a:r>
              <a:rPr lang="en-US" altLang="en-US" dirty="0">
                <a:sym typeface="Symbol" pitchFamily="2" charset="2"/>
              </a:rPr>
              <a:t></a:t>
            </a:r>
            <a:r>
              <a:rPr lang="en-US" altLang="en-US" baseline="-25000" dirty="0"/>
              <a:t>Heidi </a:t>
            </a:r>
            <a:r>
              <a:rPr lang="en-US" altLang="en-US" dirty="0"/>
              <a:t>(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) = (Lucy, </a:t>
            </a:r>
            <a:r>
              <a:rPr lang="en-US" altLang="en-US" i="1" dirty="0"/>
              <a:t>xor1</a:t>
            </a:r>
            <a:r>
              <a:rPr lang="en-US" altLang="en-US" dirty="0"/>
              <a:t>)</a:t>
            </a:r>
          </a:p>
          <a:p>
            <a:r>
              <a:rPr lang="en-US" altLang="en-US" dirty="0">
                <a:sym typeface="Symbol" pitchFamily="2" charset="2"/>
              </a:rPr>
              <a:t></a:t>
            </a:r>
            <a:r>
              <a:rPr lang="en-US" altLang="en-US" baseline="-25000" dirty="0"/>
              <a:t>Lucy,</a:t>
            </a:r>
            <a:r>
              <a:rPr lang="en-US" altLang="en-US" i="1" baseline="-25000" dirty="0"/>
              <a:t>xor0</a:t>
            </a:r>
            <a:r>
              <a:rPr lang="en-US" altLang="en-US" dirty="0"/>
              <a:t>(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) = (Heidi, </a:t>
            </a:r>
            <a:r>
              <a:rPr lang="en-US" altLang="en-US" i="1" dirty="0"/>
              <a:t>xor0</a:t>
            </a:r>
            <a:r>
              <a:rPr lang="en-US" altLang="en-US" dirty="0"/>
              <a:t>), (Lucy, </a:t>
            </a:r>
            <a:r>
              <a:rPr lang="en-US" altLang="en-US" i="1" dirty="0"/>
              <a:t>xor1</a:t>
            </a:r>
            <a:r>
              <a:rPr lang="en-US" altLang="en-US" dirty="0"/>
              <a:t>), (Heidi, </a:t>
            </a:r>
            <a:r>
              <a:rPr lang="en-US" altLang="en-US" i="1" dirty="0"/>
              <a:t>xor1</a:t>
            </a:r>
            <a:r>
              <a:rPr lang="en-US" altLang="en-US" dirty="0"/>
              <a:t>)</a:t>
            </a:r>
          </a:p>
          <a:p>
            <a:r>
              <a:rPr lang="en-US" altLang="en-US" dirty="0">
                <a:sym typeface="Symbol" pitchFamily="2" charset="2"/>
              </a:rPr>
              <a:t></a:t>
            </a:r>
            <a:r>
              <a:rPr lang="en-US" altLang="en-US" baseline="-25000" dirty="0"/>
              <a:t>Heidi,</a:t>
            </a:r>
            <a:r>
              <a:rPr lang="en-US" altLang="en-US" i="1" baseline="-25000" dirty="0"/>
              <a:t>xor0</a:t>
            </a:r>
            <a:r>
              <a:rPr lang="en-US" altLang="en-US" dirty="0"/>
              <a:t>(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) = </a:t>
            </a:r>
            <a:r>
              <a:rPr lang="en-US" altLang="en-US" dirty="0">
                <a:sym typeface="Symbol" pitchFamily="2" charset="2"/>
              </a:rPr>
              <a:t></a:t>
            </a:r>
            <a:r>
              <a:rPr lang="en-US" altLang="en-US" i="1" baseline="-25000" dirty="0"/>
              <a:t>xor0</a:t>
            </a:r>
            <a:r>
              <a:rPr lang="en-US" altLang="en-US" dirty="0"/>
              <a:t>(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) = (Lucy, </a:t>
            </a:r>
            <a:r>
              <a:rPr lang="en-US" altLang="en-US" i="1" dirty="0"/>
              <a:t>xor1</a:t>
            </a:r>
            <a:r>
              <a:rPr lang="en-US" altLang="en-US" dirty="0"/>
              <a:t>), (Heidi, </a:t>
            </a:r>
            <a:r>
              <a:rPr lang="en-US" altLang="en-US" i="1" dirty="0"/>
              <a:t>xor1</a:t>
            </a:r>
            <a:r>
              <a:rPr lang="en-US" altLang="en-US" dirty="0"/>
              <a:t>)</a:t>
            </a:r>
          </a:p>
          <a:p>
            <a:r>
              <a:rPr lang="en-US" altLang="en-US" dirty="0">
                <a:sym typeface="Symbol" pitchFamily="2" charset="2"/>
              </a:rPr>
              <a:t></a:t>
            </a:r>
            <a:r>
              <a:rPr lang="en-US" altLang="en-US" baseline="-25000" dirty="0"/>
              <a:t>Heidi,</a:t>
            </a:r>
            <a:r>
              <a:rPr lang="en-US" altLang="en-US" i="1" baseline="-25000" dirty="0"/>
              <a:t>xor1</a:t>
            </a:r>
            <a:r>
              <a:rPr lang="en-US" altLang="en-US" dirty="0"/>
              <a:t>(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) = (Heidi, </a:t>
            </a:r>
            <a:r>
              <a:rPr lang="en-US" altLang="en-US" i="1" dirty="0"/>
              <a:t>xor0</a:t>
            </a:r>
            <a:r>
              <a:rPr lang="en-US" altLang="en-US" dirty="0"/>
              <a:t>), (Lucy, </a:t>
            </a:r>
            <a:r>
              <a:rPr lang="en-US" altLang="en-US" i="1" dirty="0"/>
              <a:t>xor1</a:t>
            </a:r>
            <a:r>
              <a:rPr lang="en-US" altLang="en-US" dirty="0"/>
              <a:t>)</a:t>
            </a:r>
          </a:p>
          <a:p>
            <a:r>
              <a:rPr lang="en-US" altLang="en-US" dirty="0">
                <a:sym typeface="Symbol" pitchFamily="2" charset="2"/>
              </a:rPr>
              <a:t></a:t>
            </a:r>
            <a:r>
              <a:rPr lang="en-US" altLang="en-US" i="1" baseline="-25000" dirty="0"/>
              <a:t>xor1</a:t>
            </a:r>
            <a:r>
              <a:rPr lang="en-US" altLang="en-US" dirty="0"/>
              <a:t>(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) = (Heidi, </a:t>
            </a:r>
            <a:r>
              <a:rPr lang="en-US" altLang="en-US" i="1" dirty="0"/>
              <a:t>xor0</a:t>
            </a:r>
            <a:r>
              <a:rPr lang="en-US" altLang="en-US" dirty="0"/>
              <a:t>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7B55DC-DD7D-5C48-AFD6-77631961E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EDEB08-E578-C94A-AEF9-1EC51E3D5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232956-BDBD-ED45-A554-085F428EE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0244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>
            <a:extLst>
              <a:ext uri="{FF2B5EF4-FFF2-40B4-BE49-F238E27FC236}">
                <a16:creationId xmlns:a16="http://schemas.microsoft.com/office/drawing/2014/main" id="{DADAB51A-5B8B-DF47-BBBC-C27DEE0451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Noninterference</a:t>
            </a:r>
          </a:p>
        </p:txBody>
      </p:sp>
      <p:sp>
        <p:nvSpPr>
          <p:cNvPr id="273411" name="Rectangle 3">
            <a:extLst>
              <a:ext uri="{FF2B5EF4-FFF2-40B4-BE49-F238E27FC236}">
                <a16:creationId xmlns:a16="http://schemas.microsoft.com/office/drawing/2014/main" id="{379D5D16-9C72-9A48-ADA3-C321D6A86A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Intuition: If set of outputs Lucy can see corresponds to set of inputs she can see, there is no interference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Formally: </a:t>
            </a:r>
            <a:r>
              <a:rPr lang="en-US" altLang="en-US" i="1" dirty="0"/>
              <a:t>G</a:t>
            </a:r>
            <a:r>
              <a:rPr lang="en-US" altLang="en-US" dirty="0"/>
              <a:t>, </a:t>
            </a:r>
            <a:r>
              <a:rPr lang="en-US" altLang="en-US" i="1" dirty="0"/>
              <a:t>G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</a:t>
            </a:r>
            <a:r>
              <a:rPr lang="en-US" altLang="en-US" dirty="0"/>
              <a:t> S, </a:t>
            </a:r>
            <a:r>
              <a:rPr lang="en-US" altLang="en-US" i="1" dirty="0"/>
              <a:t>G</a:t>
            </a:r>
            <a:r>
              <a:rPr lang="en-US" altLang="en-US" dirty="0"/>
              <a:t> ≠ </a:t>
            </a:r>
            <a:r>
              <a:rPr lang="en-US" altLang="en-US" i="1" dirty="0"/>
              <a:t>G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; </a:t>
            </a:r>
            <a:r>
              <a:rPr lang="en-US" altLang="en-US" i="1" dirty="0"/>
              <a:t>A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</a:t>
            </a:r>
            <a:r>
              <a:rPr lang="en-US" altLang="en-US" dirty="0"/>
              <a:t> </a:t>
            </a:r>
            <a:r>
              <a:rPr lang="en-US" altLang="en-US" i="1" dirty="0"/>
              <a:t>Z</a:t>
            </a:r>
            <a:r>
              <a:rPr lang="en-US" altLang="en-US" dirty="0"/>
              <a:t>; users in </a:t>
            </a:r>
            <a:r>
              <a:rPr lang="en-US" altLang="en-US" i="1" dirty="0"/>
              <a:t>G</a:t>
            </a:r>
            <a:r>
              <a:rPr lang="en-US" altLang="en-US" dirty="0"/>
              <a:t> executing commands in </a:t>
            </a:r>
            <a:r>
              <a:rPr lang="en-US" altLang="en-US" i="1" dirty="0"/>
              <a:t>A</a:t>
            </a:r>
            <a:r>
              <a:rPr lang="en-US" altLang="en-US" dirty="0"/>
              <a:t> are </a:t>
            </a:r>
            <a:r>
              <a:rPr lang="en-US" altLang="en-US" i="1" dirty="0"/>
              <a:t>noninterfering</a:t>
            </a:r>
            <a:r>
              <a:rPr lang="en-US" altLang="en-US" dirty="0"/>
              <a:t> with users in </a:t>
            </a:r>
            <a:r>
              <a:rPr lang="en-US" altLang="en-US" i="1" dirty="0"/>
              <a:t>G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</a:t>
            </a:r>
            <a:r>
              <a:rPr lang="en-US" altLang="en-US" dirty="0" err="1"/>
              <a:t>iff</a:t>
            </a:r>
            <a:r>
              <a:rPr lang="en-US" altLang="en-US" dirty="0"/>
              <a:t> for all 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C</a:t>
            </a:r>
            <a:r>
              <a:rPr lang="en-US" altLang="en-US" dirty="0"/>
              <a:t>*, and for all </a:t>
            </a:r>
            <a:r>
              <a:rPr lang="en-US" altLang="en-US" i="1" dirty="0"/>
              <a:t>s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G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i="1" dirty="0" err="1"/>
              <a:t>proj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 err="1"/>
              <a:t>i</a:t>
            </a:r>
            <a:r>
              <a:rPr lang="en-US" altLang="en-US" dirty="0"/>
              <a:t>) = </a:t>
            </a:r>
            <a:r>
              <a:rPr lang="en-US" altLang="en-US" i="1" dirty="0" err="1"/>
              <a:t>proj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</a:t>
            </a:r>
            <a:r>
              <a:rPr lang="en-US" altLang="en-US" i="1" baseline="-25000" dirty="0"/>
              <a:t>G</a:t>
            </a:r>
            <a:r>
              <a:rPr lang="en-US" altLang="en-US" baseline="-25000" dirty="0"/>
              <a:t>,</a:t>
            </a:r>
            <a:r>
              <a:rPr lang="en-US" altLang="en-US" i="1" baseline="-25000" dirty="0"/>
              <a:t>A</a:t>
            </a:r>
            <a:r>
              <a:rPr lang="en-US" altLang="en-US" dirty="0"/>
              <a:t>(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),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 err="1"/>
              <a:t>i</a:t>
            </a:r>
            <a:r>
              <a:rPr lang="en-US" alt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Written </a:t>
            </a:r>
            <a:r>
              <a:rPr lang="en-US" altLang="en-US" i="1" dirty="0"/>
              <a:t>A</a:t>
            </a:r>
            <a:r>
              <a:rPr lang="en-US" altLang="en-US" dirty="0"/>
              <a:t>,</a:t>
            </a:r>
            <a:r>
              <a:rPr lang="en-US" altLang="en-US" i="1" dirty="0"/>
              <a:t>G</a:t>
            </a:r>
            <a:r>
              <a:rPr lang="en-US" altLang="en-US" dirty="0"/>
              <a:t> :| </a:t>
            </a:r>
            <a:r>
              <a:rPr lang="en-US" altLang="en-US" i="1" dirty="0"/>
              <a:t>G</a:t>
            </a:r>
            <a:r>
              <a:rPr lang="en-US" altLang="en-US" dirty="0">
                <a:sym typeface="Symbol" pitchFamily="2" charset="2"/>
              </a:rPr>
              <a:t>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EE5482-59F8-DB4B-8797-7D22A4103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2B2299-3F07-DC4E-93E5-904C6E109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43B538-CB66-7642-A285-F3CCC254B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8841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>
            <a:extLst>
              <a:ext uri="{FF2B5EF4-FFF2-40B4-BE49-F238E27FC236}">
                <a16:creationId xmlns:a16="http://schemas.microsoft.com/office/drawing/2014/main" id="{2DE255C3-F41D-CB47-B2BC-1606927C5E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ym typeface="Symbol" pitchFamily="2" charset="2"/>
              </a:rPr>
              <a:t>Example: 2-Bit Machine</a:t>
            </a:r>
          </a:p>
        </p:txBody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B2168B12-44C0-B14F-85E2-DE48993386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sym typeface="Symbol" pitchFamily="2" charset="2"/>
              </a:rPr>
              <a:t>Let </a:t>
            </a:r>
            <a:r>
              <a:rPr lang="en-US" altLang="en-US" i="1" dirty="0" err="1">
                <a:sym typeface="Symbol" pitchFamily="2" charset="2"/>
              </a:rPr>
              <a:t>c</a:t>
            </a:r>
            <a:r>
              <a:rPr lang="en-US" altLang="en-US" i="1" baseline="-25000" dirty="0" err="1">
                <a:sym typeface="Symbol" pitchFamily="2" charset="2"/>
              </a:rPr>
              <a:t>s</a:t>
            </a:r>
            <a:r>
              <a:rPr lang="en-US" altLang="en-US" dirty="0">
                <a:sym typeface="Symbol" pitchFamily="2" charset="2"/>
              </a:rPr>
              <a:t> = ( (Heidi, </a:t>
            </a:r>
            <a:r>
              <a:rPr lang="en-US" altLang="en-US" i="1" dirty="0">
                <a:sym typeface="Symbol" pitchFamily="2" charset="2"/>
              </a:rPr>
              <a:t>xor0</a:t>
            </a:r>
            <a:r>
              <a:rPr lang="en-US" altLang="en-US" dirty="0">
                <a:sym typeface="Symbol" pitchFamily="2" charset="2"/>
              </a:rPr>
              <a:t>), (Lucy, </a:t>
            </a:r>
            <a:r>
              <a:rPr lang="en-US" altLang="en-US" i="1" dirty="0">
                <a:sym typeface="Symbol" pitchFamily="2" charset="2"/>
              </a:rPr>
              <a:t>xor1</a:t>
            </a:r>
            <a:r>
              <a:rPr lang="en-US" altLang="en-US" dirty="0">
                <a:sym typeface="Symbol" pitchFamily="2" charset="2"/>
              </a:rPr>
              <a:t>), (Heidi, </a:t>
            </a:r>
            <a:r>
              <a:rPr lang="en-US" altLang="en-US" i="1" dirty="0">
                <a:sym typeface="Symbol" pitchFamily="2" charset="2"/>
              </a:rPr>
              <a:t>xor1</a:t>
            </a:r>
            <a:r>
              <a:rPr lang="en-US" altLang="en-US" dirty="0">
                <a:sym typeface="Symbol" pitchFamily="2" charset="2"/>
              </a:rPr>
              <a:t>) ) and </a:t>
            </a:r>
            <a:r>
              <a:rPr lang="en-US" altLang="en-US" baseline="-25000" dirty="0">
                <a:sym typeface="Symbol" pitchFamily="2" charset="2"/>
              </a:rPr>
              <a:t>0</a:t>
            </a:r>
            <a:r>
              <a:rPr lang="en-US" altLang="en-US" dirty="0">
                <a:sym typeface="Symbol" pitchFamily="2" charset="2"/>
              </a:rPr>
              <a:t> = (0, 1)</a:t>
            </a:r>
          </a:p>
          <a:p>
            <a:pPr lvl="1"/>
            <a:r>
              <a:rPr lang="en-US" altLang="en-US" dirty="0">
                <a:sym typeface="Symbol" pitchFamily="2" charset="2"/>
              </a:rPr>
              <a:t>As before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ym typeface="Symbol" pitchFamily="2" charset="2"/>
              </a:rPr>
              <a:t>Take </a:t>
            </a:r>
            <a:r>
              <a:rPr lang="en-US" altLang="en-US" i="1" dirty="0">
                <a:sym typeface="Symbol" pitchFamily="2" charset="2"/>
              </a:rPr>
              <a:t>G</a:t>
            </a:r>
            <a:r>
              <a:rPr lang="en-US" altLang="en-US" dirty="0">
                <a:sym typeface="Symbol" pitchFamily="2" charset="2"/>
              </a:rPr>
              <a:t> = { Heidi }, </a:t>
            </a:r>
            <a:r>
              <a:rPr lang="en-US" altLang="en-US" i="1" dirty="0">
                <a:sym typeface="Symbol" pitchFamily="2" charset="2"/>
              </a:rPr>
              <a:t>G</a:t>
            </a:r>
            <a:r>
              <a:rPr lang="en-US" altLang="en-US" dirty="0">
                <a:sym typeface="Symbol" pitchFamily="2" charset="2"/>
              </a:rPr>
              <a:t> = { Lucy }, </a:t>
            </a:r>
            <a:r>
              <a:rPr lang="en-US" altLang="en-US" i="1" dirty="0">
                <a:sym typeface="Symbol" pitchFamily="2" charset="2"/>
              </a:rPr>
              <a:t>A</a:t>
            </a:r>
            <a:r>
              <a:rPr lang="en-US" altLang="en-US" dirty="0">
                <a:sym typeface="Symbol" pitchFamily="2" charset="2"/>
              </a:rPr>
              <a:t> = 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ym typeface="Symbol" pitchFamily="2" charset="2"/>
              </a:rPr>
              <a:t></a:t>
            </a:r>
            <a:r>
              <a:rPr lang="en-US" altLang="en-US" baseline="-25000" dirty="0">
                <a:sym typeface="Symbol" pitchFamily="2" charset="2"/>
              </a:rPr>
              <a:t>Heidi</a:t>
            </a:r>
            <a:r>
              <a:rPr lang="en-US" altLang="en-US" dirty="0">
                <a:sym typeface="Symbol" pitchFamily="2" charset="2"/>
              </a:rPr>
              <a:t>(</a:t>
            </a:r>
            <a:r>
              <a:rPr lang="en-US" altLang="en-US" i="1" dirty="0" err="1">
                <a:sym typeface="Symbol" pitchFamily="2" charset="2"/>
              </a:rPr>
              <a:t>c</a:t>
            </a:r>
            <a:r>
              <a:rPr lang="en-US" altLang="en-US" i="1" baseline="-25000" dirty="0" err="1">
                <a:sym typeface="Symbol" pitchFamily="2" charset="2"/>
              </a:rPr>
              <a:t>s</a:t>
            </a:r>
            <a:r>
              <a:rPr lang="en-US" altLang="en-US" dirty="0">
                <a:sym typeface="Symbol" pitchFamily="2" charset="2"/>
              </a:rPr>
              <a:t>) = (Lucy, </a:t>
            </a:r>
            <a:r>
              <a:rPr lang="en-US" altLang="en-US" i="1" dirty="0">
                <a:sym typeface="Symbol" pitchFamily="2" charset="2"/>
              </a:rPr>
              <a:t>xor1</a:t>
            </a:r>
            <a:r>
              <a:rPr lang="en-US" altLang="en-US" dirty="0">
                <a:sym typeface="Symbol" pitchFamily="2" charset="2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ym typeface="Symbol" pitchFamily="2" charset="2"/>
              </a:rPr>
              <a:t>So </a:t>
            </a:r>
            <a:r>
              <a:rPr lang="en-US" altLang="en-US" i="1" dirty="0" err="1">
                <a:sym typeface="Symbol" pitchFamily="2" charset="2"/>
              </a:rPr>
              <a:t>proj</a:t>
            </a:r>
            <a:r>
              <a:rPr lang="en-US" altLang="en-US" dirty="0">
                <a:sym typeface="Symbol" pitchFamily="2" charset="2"/>
              </a:rPr>
              <a:t>(Lucy, </a:t>
            </a:r>
            <a:r>
              <a:rPr lang="en-US" altLang="en-US" baseline="-25000" dirty="0">
                <a:sym typeface="Symbol" pitchFamily="2" charset="2"/>
              </a:rPr>
              <a:t>Heidi</a:t>
            </a:r>
            <a:r>
              <a:rPr lang="en-US" altLang="en-US" dirty="0">
                <a:sym typeface="Symbol" pitchFamily="2" charset="2"/>
              </a:rPr>
              <a:t>(</a:t>
            </a:r>
            <a:r>
              <a:rPr lang="en-US" altLang="en-US" i="1" dirty="0" err="1">
                <a:sym typeface="Symbol" pitchFamily="2" charset="2"/>
              </a:rPr>
              <a:t>c</a:t>
            </a:r>
            <a:r>
              <a:rPr lang="en-US" altLang="en-US" i="1" baseline="-25000" dirty="0" err="1">
                <a:sym typeface="Symbol" pitchFamily="2" charset="2"/>
              </a:rPr>
              <a:t>s</a:t>
            </a:r>
            <a:r>
              <a:rPr lang="en-US" altLang="en-US" dirty="0">
                <a:sym typeface="Symbol" pitchFamily="2" charset="2"/>
              </a:rPr>
              <a:t>), </a:t>
            </a:r>
            <a:r>
              <a:rPr lang="en-US" altLang="en-US" baseline="-25000" dirty="0">
                <a:sym typeface="Symbol" pitchFamily="2" charset="2"/>
              </a:rPr>
              <a:t>0</a:t>
            </a:r>
            <a:r>
              <a:rPr lang="en-US" altLang="en-US" dirty="0">
                <a:sym typeface="Symbol" pitchFamily="2" charset="2"/>
              </a:rPr>
              <a:t>) = 0</a:t>
            </a:r>
          </a:p>
          <a:p>
            <a:pPr>
              <a:lnSpc>
                <a:spcPct val="90000"/>
              </a:lnSpc>
            </a:pPr>
            <a:r>
              <a:rPr lang="en-US" altLang="en-US" i="1" dirty="0" err="1">
                <a:sym typeface="Symbol" pitchFamily="2" charset="2"/>
              </a:rPr>
              <a:t>proj</a:t>
            </a:r>
            <a:r>
              <a:rPr lang="en-US" altLang="en-US" dirty="0">
                <a:sym typeface="Symbol" pitchFamily="2" charset="2"/>
              </a:rPr>
              <a:t>(Lucy, </a:t>
            </a:r>
            <a:r>
              <a:rPr lang="en-US" altLang="en-US" i="1" dirty="0" err="1">
                <a:sym typeface="Symbol" pitchFamily="2" charset="2"/>
              </a:rPr>
              <a:t>c</a:t>
            </a:r>
            <a:r>
              <a:rPr lang="en-US" altLang="en-US" i="1" baseline="-25000" dirty="0" err="1">
                <a:sym typeface="Symbol" pitchFamily="2" charset="2"/>
              </a:rPr>
              <a:t>s</a:t>
            </a:r>
            <a:r>
              <a:rPr lang="en-US" altLang="en-US" dirty="0">
                <a:sym typeface="Symbol" pitchFamily="2" charset="2"/>
              </a:rPr>
              <a:t>, </a:t>
            </a:r>
            <a:r>
              <a:rPr lang="en-US" altLang="en-US" baseline="-25000" dirty="0">
                <a:sym typeface="Symbol" pitchFamily="2" charset="2"/>
              </a:rPr>
              <a:t>0</a:t>
            </a:r>
            <a:r>
              <a:rPr lang="en-US" altLang="en-US" dirty="0">
                <a:sym typeface="Symbol" pitchFamily="2" charset="2"/>
              </a:rPr>
              <a:t>) = 101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ym typeface="Symbol" pitchFamily="2" charset="2"/>
              </a:rPr>
              <a:t>So { Heidi } :| { Lucy } is false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ym typeface="Symbol" pitchFamily="2" charset="2"/>
              </a:rPr>
              <a:t>Makes sense; commands issued to change </a:t>
            </a:r>
            <a:r>
              <a:rPr lang="en-US" altLang="en-US" i="1" dirty="0">
                <a:sym typeface="Symbol" pitchFamily="2" charset="2"/>
              </a:rPr>
              <a:t>H</a:t>
            </a:r>
            <a:r>
              <a:rPr lang="en-US" altLang="en-US" dirty="0">
                <a:sym typeface="Symbol" pitchFamily="2" charset="2"/>
              </a:rPr>
              <a:t> bit also affect </a:t>
            </a:r>
            <a:r>
              <a:rPr lang="en-US" altLang="en-US" i="1" dirty="0">
                <a:sym typeface="Symbol" pitchFamily="2" charset="2"/>
              </a:rPr>
              <a:t>L</a:t>
            </a:r>
            <a:r>
              <a:rPr lang="en-US" altLang="en-US" dirty="0">
                <a:sym typeface="Symbol" pitchFamily="2" charset="2"/>
              </a:rPr>
              <a:t> bit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6F6229-649E-E244-8523-7D4A58582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D1DE63-B6CB-0A4E-821A-6B6C39F87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4341A7-80F7-4B45-9C40-12B68BD90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186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>
            <a:extLst>
              <a:ext uri="{FF2B5EF4-FFF2-40B4-BE49-F238E27FC236}">
                <a16:creationId xmlns:a16="http://schemas.microsoft.com/office/drawing/2014/main" id="{F8CDCB72-838F-C744-8FEB-BB2C77B453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Composition of Policies</a:t>
            </a:r>
          </a:p>
        </p:txBody>
      </p:sp>
      <p:sp>
        <p:nvSpPr>
          <p:cNvPr id="246787" name="Rectangle 3">
            <a:extLst>
              <a:ext uri="{FF2B5EF4-FFF2-40B4-BE49-F238E27FC236}">
                <a16:creationId xmlns:a16="http://schemas.microsoft.com/office/drawing/2014/main" id="{135881C3-F8C2-ED4E-B0A4-465D7E8767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Two organizations have two security policies</a:t>
            </a:r>
          </a:p>
          <a:p>
            <a:r>
              <a:rPr lang="en-US" altLang="en-US" dirty="0"/>
              <a:t>They merge</a:t>
            </a:r>
          </a:p>
          <a:p>
            <a:pPr lvl="1"/>
            <a:r>
              <a:rPr lang="en-US" altLang="en-US" dirty="0"/>
              <a:t>How do they combine security policies to create one security policy?</a:t>
            </a:r>
          </a:p>
          <a:p>
            <a:pPr lvl="1"/>
            <a:r>
              <a:rPr lang="en-US" altLang="en-US" dirty="0"/>
              <a:t>Can they create a coherent, consistent security policy?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8D1B78-99D4-1E46-B78D-25CD91CF7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E81D49-C61F-AA42-93A3-8B8C84FB2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ADB39E-FBC4-4046-B482-622EEC684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4700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>
            <a:extLst>
              <a:ext uri="{FF2B5EF4-FFF2-40B4-BE49-F238E27FC236}">
                <a16:creationId xmlns:a16="http://schemas.microsoft.com/office/drawing/2014/main" id="{94BD126C-8BE7-3A41-8E58-00F047EA01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ym typeface="Symbol" pitchFamily="2" charset="2"/>
              </a:rPr>
              <a:t>Example</a:t>
            </a:r>
          </a:p>
        </p:txBody>
      </p:sp>
      <p:sp>
        <p:nvSpPr>
          <p:cNvPr id="275459" name="Rectangle 3">
            <a:extLst>
              <a:ext uri="{FF2B5EF4-FFF2-40B4-BE49-F238E27FC236}">
                <a16:creationId xmlns:a16="http://schemas.microsoft.com/office/drawing/2014/main" id="{5E294B68-C64F-2B4C-AF05-8F78783E8C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sym typeface="Symbol" pitchFamily="2" charset="2"/>
              </a:rPr>
              <a:t>Same as before, but Heidi’s commands affect </a:t>
            </a:r>
            <a:r>
              <a:rPr lang="en-US" altLang="en-US" i="1" dirty="0">
                <a:sym typeface="Symbol" pitchFamily="2" charset="2"/>
              </a:rPr>
              <a:t>H</a:t>
            </a:r>
            <a:r>
              <a:rPr lang="en-US" altLang="en-US" dirty="0">
                <a:sym typeface="Symbol" pitchFamily="2" charset="2"/>
              </a:rPr>
              <a:t> bit only, Lucy’s the </a:t>
            </a:r>
            <a:r>
              <a:rPr lang="en-US" altLang="en-US" i="1" dirty="0">
                <a:sym typeface="Symbol" pitchFamily="2" charset="2"/>
              </a:rPr>
              <a:t>L</a:t>
            </a:r>
            <a:r>
              <a:rPr lang="en-US" altLang="en-US" dirty="0">
                <a:sym typeface="Symbol" pitchFamily="2" charset="2"/>
              </a:rPr>
              <a:t> bit only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ym typeface="Symbol" pitchFamily="2" charset="2"/>
              </a:rPr>
              <a:t>Output is 0</a:t>
            </a:r>
            <a:r>
              <a:rPr lang="en-US" altLang="en-US" i="1" baseline="-25000" dirty="0">
                <a:sym typeface="Symbol" pitchFamily="2" charset="2"/>
              </a:rPr>
              <a:t>H</a:t>
            </a:r>
            <a:r>
              <a:rPr lang="en-US" altLang="en-US" dirty="0">
                <a:sym typeface="Symbol" pitchFamily="2" charset="2"/>
              </a:rPr>
              <a:t>0</a:t>
            </a:r>
            <a:r>
              <a:rPr lang="en-US" altLang="en-US" i="1" baseline="-25000" dirty="0">
                <a:sym typeface="Symbol" pitchFamily="2" charset="2"/>
              </a:rPr>
              <a:t>L</a:t>
            </a:r>
            <a:r>
              <a:rPr lang="en-US" altLang="en-US" dirty="0">
                <a:sym typeface="Symbol" pitchFamily="2" charset="2"/>
              </a:rPr>
              <a:t>1</a:t>
            </a:r>
            <a:r>
              <a:rPr lang="en-US" altLang="en-US" i="1" baseline="-25000" dirty="0">
                <a:sym typeface="Symbol" pitchFamily="2" charset="2"/>
              </a:rPr>
              <a:t>H</a:t>
            </a:r>
            <a:endParaRPr lang="en-US" altLang="en-US" dirty="0">
              <a:sym typeface="Symbol" pitchFamily="2" charset="2"/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sym typeface="Symbol" pitchFamily="2" charset="2"/>
              </a:rPr>
              <a:t></a:t>
            </a:r>
            <a:r>
              <a:rPr lang="en-US" altLang="en-US" baseline="-25000" dirty="0">
                <a:sym typeface="Symbol" pitchFamily="2" charset="2"/>
              </a:rPr>
              <a:t>Heidi</a:t>
            </a:r>
            <a:r>
              <a:rPr lang="en-US" altLang="en-US" dirty="0">
                <a:sym typeface="Symbol" pitchFamily="2" charset="2"/>
              </a:rPr>
              <a:t>(</a:t>
            </a:r>
            <a:r>
              <a:rPr lang="en-US" altLang="en-US" i="1" dirty="0" err="1">
                <a:sym typeface="Symbol" pitchFamily="2" charset="2"/>
              </a:rPr>
              <a:t>c</a:t>
            </a:r>
            <a:r>
              <a:rPr lang="en-US" altLang="en-US" i="1" baseline="-25000" dirty="0" err="1">
                <a:sym typeface="Symbol" pitchFamily="2" charset="2"/>
              </a:rPr>
              <a:t>s</a:t>
            </a:r>
            <a:r>
              <a:rPr lang="en-US" altLang="en-US" dirty="0">
                <a:sym typeface="Symbol" pitchFamily="2" charset="2"/>
              </a:rPr>
              <a:t>) = (Lucy, </a:t>
            </a:r>
            <a:r>
              <a:rPr lang="en-US" altLang="en-US" i="1" dirty="0">
                <a:sym typeface="Symbol" pitchFamily="2" charset="2"/>
              </a:rPr>
              <a:t>xor1</a:t>
            </a:r>
            <a:r>
              <a:rPr lang="en-US" altLang="en-US" dirty="0">
                <a:sym typeface="Symbol" pitchFamily="2" charset="2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ym typeface="Symbol" pitchFamily="2" charset="2"/>
              </a:rPr>
              <a:t>So </a:t>
            </a:r>
            <a:r>
              <a:rPr lang="en-US" altLang="en-US" i="1" dirty="0" err="1">
                <a:sym typeface="Symbol" pitchFamily="2" charset="2"/>
              </a:rPr>
              <a:t>proj</a:t>
            </a:r>
            <a:r>
              <a:rPr lang="en-US" altLang="en-US" dirty="0">
                <a:sym typeface="Symbol" pitchFamily="2" charset="2"/>
              </a:rPr>
              <a:t>(Lucy, </a:t>
            </a:r>
            <a:r>
              <a:rPr lang="en-US" altLang="en-US" baseline="-25000" dirty="0">
                <a:sym typeface="Symbol" pitchFamily="2" charset="2"/>
              </a:rPr>
              <a:t>Heidi</a:t>
            </a:r>
            <a:r>
              <a:rPr lang="en-US" altLang="en-US" dirty="0">
                <a:sym typeface="Symbol" pitchFamily="2" charset="2"/>
              </a:rPr>
              <a:t>(</a:t>
            </a:r>
            <a:r>
              <a:rPr lang="en-US" altLang="en-US" i="1" dirty="0" err="1">
                <a:sym typeface="Symbol" pitchFamily="2" charset="2"/>
              </a:rPr>
              <a:t>c</a:t>
            </a:r>
            <a:r>
              <a:rPr lang="en-US" altLang="en-US" i="1" baseline="-25000" dirty="0" err="1">
                <a:sym typeface="Symbol" pitchFamily="2" charset="2"/>
              </a:rPr>
              <a:t>s</a:t>
            </a:r>
            <a:r>
              <a:rPr lang="en-US" altLang="en-US" dirty="0">
                <a:sym typeface="Symbol" pitchFamily="2" charset="2"/>
              </a:rPr>
              <a:t>), </a:t>
            </a:r>
            <a:r>
              <a:rPr lang="en-US" altLang="en-US" baseline="-25000" dirty="0">
                <a:sym typeface="Symbol" pitchFamily="2" charset="2"/>
              </a:rPr>
              <a:t>0</a:t>
            </a:r>
            <a:r>
              <a:rPr lang="en-US" altLang="en-US" dirty="0">
                <a:sym typeface="Symbol" pitchFamily="2" charset="2"/>
              </a:rPr>
              <a:t>) = 0</a:t>
            </a:r>
          </a:p>
          <a:p>
            <a:pPr>
              <a:lnSpc>
                <a:spcPct val="90000"/>
              </a:lnSpc>
            </a:pPr>
            <a:r>
              <a:rPr lang="en-US" altLang="en-US" i="1" dirty="0" err="1">
                <a:sym typeface="Symbol" pitchFamily="2" charset="2"/>
              </a:rPr>
              <a:t>proj</a:t>
            </a:r>
            <a:r>
              <a:rPr lang="en-US" altLang="en-US" dirty="0">
                <a:sym typeface="Symbol" pitchFamily="2" charset="2"/>
              </a:rPr>
              <a:t>(Lucy, </a:t>
            </a:r>
            <a:r>
              <a:rPr lang="en-US" altLang="en-US" i="1" dirty="0" err="1">
                <a:sym typeface="Symbol" pitchFamily="2" charset="2"/>
              </a:rPr>
              <a:t>c</a:t>
            </a:r>
            <a:r>
              <a:rPr lang="en-US" altLang="en-US" i="1" baseline="-25000" dirty="0" err="1">
                <a:sym typeface="Symbol" pitchFamily="2" charset="2"/>
              </a:rPr>
              <a:t>s</a:t>
            </a:r>
            <a:r>
              <a:rPr lang="en-US" altLang="en-US" dirty="0">
                <a:sym typeface="Symbol" pitchFamily="2" charset="2"/>
              </a:rPr>
              <a:t>, </a:t>
            </a:r>
            <a:r>
              <a:rPr lang="en-US" altLang="en-US" baseline="-25000" dirty="0">
                <a:sym typeface="Symbol" pitchFamily="2" charset="2"/>
              </a:rPr>
              <a:t>0</a:t>
            </a:r>
            <a:r>
              <a:rPr lang="en-US" altLang="en-US" dirty="0">
                <a:sym typeface="Symbol" pitchFamily="2" charset="2"/>
              </a:rPr>
              <a:t>) = 0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ym typeface="Symbol" pitchFamily="2" charset="2"/>
              </a:rPr>
              <a:t>So { Heidi } :| { Lucy } is true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ym typeface="Symbol" pitchFamily="2" charset="2"/>
              </a:rPr>
              <a:t>Makes sense; commands issued to change </a:t>
            </a:r>
            <a:r>
              <a:rPr lang="en-US" altLang="en-US" i="1" dirty="0">
                <a:sym typeface="Symbol" pitchFamily="2" charset="2"/>
              </a:rPr>
              <a:t>H</a:t>
            </a:r>
            <a:r>
              <a:rPr lang="en-US" altLang="en-US" dirty="0">
                <a:sym typeface="Symbol" pitchFamily="2" charset="2"/>
              </a:rPr>
              <a:t> bit now do not affect </a:t>
            </a:r>
            <a:r>
              <a:rPr lang="en-US" altLang="en-US" i="1" dirty="0">
                <a:sym typeface="Symbol" pitchFamily="2" charset="2"/>
              </a:rPr>
              <a:t>L</a:t>
            </a:r>
            <a:r>
              <a:rPr lang="en-US" altLang="en-US" dirty="0">
                <a:sym typeface="Symbol" pitchFamily="2" charset="2"/>
              </a:rPr>
              <a:t> bit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BE3A43-E560-AB45-AB56-5E528FF6E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A74F5-8632-2649-999B-45255E9AE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C58077-274F-414D-BA48-3CA9DE7AA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0102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>
            <a:extLst>
              <a:ext uri="{FF2B5EF4-FFF2-40B4-BE49-F238E27FC236}">
                <a16:creationId xmlns:a16="http://schemas.microsoft.com/office/drawing/2014/main" id="{B1C0BDCC-28AE-304C-A6FF-B7D3BEACB7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ym typeface="Symbol" pitchFamily="2" charset="2"/>
              </a:rPr>
              <a:t>Security Policy</a:t>
            </a:r>
          </a:p>
        </p:txBody>
      </p:sp>
      <p:sp>
        <p:nvSpPr>
          <p:cNvPr id="276483" name="Rectangle 3">
            <a:extLst>
              <a:ext uri="{FF2B5EF4-FFF2-40B4-BE49-F238E27FC236}">
                <a16:creationId xmlns:a16="http://schemas.microsoft.com/office/drawing/2014/main" id="{5FF6F63A-AFE5-E14E-84A5-1F8FB21E89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ym typeface="Symbol" pitchFamily="2" charset="2"/>
              </a:rPr>
              <a:t>Partitions systems into authorized, unauthorized states</a:t>
            </a:r>
          </a:p>
          <a:p>
            <a:r>
              <a:rPr lang="en-US" altLang="en-US">
                <a:sym typeface="Symbol" pitchFamily="2" charset="2"/>
              </a:rPr>
              <a:t>Authorized states have no forbidden interferences</a:t>
            </a:r>
          </a:p>
          <a:p>
            <a:r>
              <a:rPr lang="en-US" altLang="en-US">
                <a:sym typeface="Symbol" pitchFamily="2" charset="2"/>
              </a:rPr>
              <a:t>Hence a </a:t>
            </a:r>
            <a:r>
              <a:rPr lang="en-US" altLang="en-US" i="1">
                <a:sym typeface="Symbol" pitchFamily="2" charset="2"/>
              </a:rPr>
              <a:t>security policy</a:t>
            </a:r>
            <a:r>
              <a:rPr lang="en-US" altLang="en-US">
                <a:sym typeface="Symbol" pitchFamily="2" charset="2"/>
              </a:rPr>
              <a:t> is a set of noninterference assertions</a:t>
            </a:r>
          </a:p>
          <a:p>
            <a:pPr lvl="1"/>
            <a:r>
              <a:rPr lang="en-US" altLang="en-US">
                <a:sym typeface="Symbol" pitchFamily="2" charset="2"/>
              </a:rPr>
              <a:t>See previous definition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ECDDE5-8FA8-AE41-AC87-6C8D4F5D0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818CB4-803A-4649-97E2-F30DE8303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528202-3283-1B48-9014-DB9EF9A41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1482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>
            <a:extLst>
              <a:ext uri="{FF2B5EF4-FFF2-40B4-BE49-F238E27FC236}">
                <a16:creationId xmlns:a16="http://schemas.microsoft.com/office/drawing/2014/main" id="{743A1493-691B-224B-BFF7-141B08D48E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ym typeface="Symbol" pitchFamily="2" charset="2"/>
              </a:rPr>
              <a:t>Alternative Development</a:t>
            </a:r>
          </a:p>
        </p:txBody>
      </p:sp>
      <p:sp>
        <p:nvSpPr>
          <p:cNvPr id="277507" name="Rectangle 3">
            <a:extLst>
              <a:ext uri="{FF2B5EF4-FFF2-40B4-BE49-F238E27FC236}">
                <a16:creationId xmlns:a16="http://schemas.microsoft.com/office/drawing/2014/main" id="{3D7A390E-1C4A-F84B-BED0-9085822555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ym typeface="Symbol" pitchFamily="2" charset="2"/>
              </a:rPr>
              <a:t>System </a:t>
            </a:r>
            <a:r>
              <a:rPr lang="en-US" altLang="en-US" i="1">
                <a:sym typeface="Symbol" pitchFamily="2" charset="2"/>
              </a:rPr>
              <a:t>X</a:t>
            </a:r>
            <a:r>
              <a:rPr lang="en-US" altLang="en-US">
                <a:sym typeface="Symbol" pitchFamily="2" charset="2"/>
              </a:rPr>
              <a:t> is a set of protection domains </a:t>
            </a:r>
            <a:r>
              <a:rPr lang="en-US" altLang="en-US" i="1">
                <a:sym typeface="Symbol" pitchFamily="2" charset="2"/>
              </a:rPr>
              <a:t>D</a:t>
            </a:r>
            <a:r>
              <a:rPr lang="en-US" altLang="en-US">
                <a:sym typeface="Symbol" pitchFamily="2" charset="2"/>
              </a:rPr>
              <a:t> = { </a:t>
            </a:r>
            <a:r>
              <a:rPr lang="en-US" altLang="en-US" i="1">
                <a:sym typeface="Symbol" pitchFamily="2" charset="2"/>
              </a:rPr>
              <a:t>d</a:t>
            </a:r>
            <a:r>
              <a:rPr lang="en-US" altLang="en-US" baseline="-25000">
                <a:sym typeface="Symbol" pitchFamily="2" charset="2"/>
              </a:rPr>
              <a:t>1</a:t>
            </a:r>
            <a:r>
              <a:rPr lang="en-US" altLang="en-US">
                <a:sym typeface="Symbol" pitchFamily="2" charset="2"/>
              </a:rPr>
              <a:t>, …, </a:t>
            </a:r>
            <a:r>
              <a:rPr lang="en-US" altLang="en-US" i="1">
                <a:sym typeface="Symbol" pitchFamily="2" charset="2"/>
              </a:rPr>
              <a:t>d</a:t>
            </a:r>
            <a:r>
              <a:rPr lang="en-US" altLang="en-US" i="1" baseline="-25000">
                <a:sym typeface="Symbol" pitchFamily="2" charset="2"/>
              </a:rPr>
              <a:t>n</a:t>
            </a:r>
            <a:r>
              <a:rPr lang="en-US" altLang="en-US">
                <a:sym typeface="Symbol" pitchFamily="2" charset="2"/>
              </a:rPr>
              <a:t> }</a:t>
            </a:r>
          </a:p>
          <a:p>
            <a:r>
              <a:rPr lang="en-US" altLang="en-US">
                <a:sym typeface="Symbol" pitchFamily="2" charset="2"/>
              </a:rPr>
              <a:t>When command </a:t>
            </a:r>
            <a:r>
              <a:rPr lang="en-US" altLang="en-US" i="1">
                <a:sym typeface="Symbol" pitchFamily="2" charset="2"/>
              </a:rPr>
              <a:t>c</a:t>
            </a:r>
            <a:r>
              <a:rPr lang="en-US" altLang="en-US">
                <a:sym typeface="Symbol" pitchFamily="2" charset="2"/>
              </a:rPr>
              <a:t> executed, it is executed in protection domain </a:t>
            </a:r>
            <a:r>
              <a:rPr lang="en-US" altLang="en-US" i="1">
                <a:sym typeface="Symbol" pitchFamily="2" charset="2"/>
              </a:rPr>
              <a:t>dom</a:t>
            </a:r>
            <a:r>
              <a:rPr lang="en-US" altLang="en-US">
                <a:sym typeface="Symbol" pitchFamily="2" charset="2"/>
              </a:rPr>
              <a:t>(</a:t>
            </a:r>
            <a:r>
              <a:rPr lang="en-US" altLang="en-US" i="1">
                <a:sym typeface="Symbol" pitchFamily="2" charset="2"/>
              </a:rPr>
              <a:t>c</a:t>
            </a:r>
            <a:r>
              <a:rPr lang="en-US" altLang="en-US">
                <a:sym typeface="Symbol" pitchFamily="2" charset="2"/>
              </a:rPr>
              <a:t>)</a:t>
            </a:r>
          </a:p>
          <a:p>
            <a:r>
              <a:rPr lang="en-US" altLang="en-US">
                <a:sym typeface="Symbol" pitchFamily="2" charset="2"/>
              </a:rPr>
              <a:t>Give alternate versions of definitions shown previously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D9E3E5-0A11-6847-A51F-E674F9F20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6B920F-B596-4C4A-A76D-DC17F7162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B66868-2D43-4242-A83A-D587C067A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209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>
            <a:extLst>
              <a:ext uri="{FF2B5EF4-FFF2-40B4-BE49-F238E27FC236}">
                <a16:creationId xmlns:a16="http://schemas.microsoft.com/office/drawing/2014/main" id="{D64C041D-E98A-574C-86B1-F6F8E6108C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ym typeface="Symbol" pitchFamily="2" charset="2"/>
              </a:rPr>
              <a:t>Security Policy</a:t>
            </a:r>
          </a:p>
        </p:txBody>
      </p:sp>
      <p:sp>
        <p:nvSpPr>
          <p:cNvPr id="279555" name="Rectangle 3">
            <a:extLst>
              <a:ext uri="{FF2B5EF4-FFF2-40B4-BE49-F238E27FC236}">
                <a16:creationId xmlns:a16="http://schemas.microsoft.com/office/drawing/2014/main" id="{2BCB6B3F-8C92-CA4E-B461-F172C15104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 dirty="0">
                <a:sym typeface="Symbol" pitchFamily="2" charset="2"/>
              </a:rPr>
              <a:t>D</a:t>
            </a:r>
            <a:r>
              <a:rPr lang="en-US" altLang="en-US" dirty="0">
                <a:sym typeface="Symbol" pitchFamily="2" charset="2"/>
              </a:rPr>
              <a:t> = { </a:t>
            </a:r>
            <a:r>
              <a:rPr lang="en-US" altLang="en-US" i="1" dirty="0">
                <a:sym typeface="Symbol" pitchFamily="2" charset="2"/>
              </a:rPr>
              <a:t>d</a:t>
            </a:r>
            <a:r>
              <a:rPr lang="en-US" altLang="en-US" baseline="-25000" dirty="0">
                <a:sym typeface="Symbol" pitchFamily="2" charset="2"/>
              </a:rPr>
              <a:t>1</a:t>
            </a:r>
            <a:r>
              <a:rPr lang="en-US" altLang="en-US" dirty="0">
                <a:sym typeface="Symbol" pitchFamily="2" charset="2"/>
              </a:rPr>
              <a:t>, …, </a:t>
            </a:r>
            <a:r>
              <a:rPr lang="en-US" altLang="en-US" i="1" dirty="0" err="1">
                <a:sym typeface="Symbol" pitchFamily="2" charset="2"/>
              </a:rPr>
              <a:t>d</a:t>
            </a:r>
            <a:r>
              <a:rPr lang="en-US" altLang="en-US" i="1" baseline="-25000" dirty="0" err="1">
                <a:sym typeface="Symbol" pitchFamily="2" charset="2"/>
              </a:rPr>
              <a:t>n</a:t>
            </a:r>
            <a:r>
              <a:rPr lang="en-US" altLang="en-US" dirty="0">
                <a:sym typeface="Symbol" pitchFamily="2" charset="2"/>
              </a:rPr>
              <a:t> }, </a:t>
            </a:r>
            <a:r>
              <a:rPr lang="en-US" altLang="en-US" i="1" dirty="0">
                <a:sym typeface="Symbol" pitchFamily="2" charset="2"/>
              </a:rPr>
              <a:t>d</a:t>
            </a:r>
            <a:r>
              <a:rPr lang="en-US" altLang="en-US" i="1" baseline="-25000" dirty="0">
                <a:sym typeface="Symbol" pitchFamily="2" charset="2"/>
              </a:rPr>
              <a:t>i</a:t>
            </a:r>
            <a:r>
              <a:rPr lang="en-US" altLang="en-US" dirty="0">
                <a:sym typeface="Symbol" pitchFamily="2" charset="2"/>
              </a:rPr>
              <a:t> a protection domain</a:t>
            </a:r>
          </a:p>
          <a:p>
            <a:r>
              <a:rPr lang="en-US" altLang="en-US" i="1" dirty="0">
                <a:sym typeface="Symbol" pitchFamily="2" charset="2"/>
              </a:rPr>
              <a:t>r</a:t>
            </a:r>
            <a:r>
              <a:rPr lang="en-US" altLang="en-US" dirty="0">
                <a:sym typeface="Symbol" pitchFamily="2" charset="2"/>
              </a:rPr>
              <a:t>: </a:t>
            </a:r>
            <a:r>
              <a:rPr lang="en-US" altLang="en-US" i="1" dirty="0">
                <a:sym typeface="Symbol" pitchFamily="2" charset="2"/>
              </a:rPr>
              <a:t>D </a:t>
            </a:r>
            <a:r>
              <a:rPr lang="en-US" altLang="en-US" dirty="0">
                <a:sym typeface="Symbol" pitchFamily="2" charset="2"/>
              </a:rPr>
              <a:t> </a:t>
            </a:r>
            <a:r>
              <a:rPr lang="en-US" altLang="en-US" i="1" dirty="0">
                <a:sym typeface="Symbol" pitchFamily="2" charset="2"/>
              </a:rPr>
              <a:t>D</a:t>
            </a:r>
            <a:r>
              <a:rPr lang="en-US" altLang="en-US" dirty="0">
                <a:sym typeface="Symbol" pitchFamily="2" charset="2"/>
              </a:rPr>
              <a:t> a reflexive relation</a:t>
            </a:r>
          </a:p>
          <a:p>
            <a:r>
              <a:rPr lang="en-US" altLang="en-US" dirty="0">
                <a:sym typeface="Symbol" pitchFamily="2" charset="2"/>
              </a:rPr>
              <a:t>Then </a:t>
            </a:r>
            <a:r>
              <a:rPr lang="en-US" altLang="en-US" i="1" dirty="0">
                <a:sym typeface="Symbol" pitchFamily="2" charset="2"/>
              </a:rPr>
              <a:t>r</a:t>
            </a:r>
            <a:r>
              <a:rPr lang="en-US" altLang="en-US" dirty="0">
                <a:sym typeface="Symbol" pitchFamily="2" charset="2"/>
              </a:rPr>
              <a:t> defines a security policy</a:t>
            </a:r>
          </a:p>
          <a:p>
            <a:r>
              <a:rPr lang="en-US" altLang="en-US" dirty="0">
                <a:sym typeface="Symbol" pitchFamily="2" charset="2"/>
              </a:rPr>
              <a:t>Intuition: defines how information can flow around a system</a:t>
            </a:r>
          </a:p>
          <a:p>
            <a:pPr lvl="1"/>
            <a:r>
              <a:rPr lang="en-US" altLang="en-US" i="1" dirty="0" err="1">
                <a:sym typeface="Symbol" pitchFamily="2" charset="2"/>
              </a:rPr>
              <a:t>d</a:t>
            </a:r>
            <a:r>
              <a:rPr lang="en-US" altLang="en-US" i="1" baseline="-25000" dirty="0" err="1">
                <a:sym typeface="Symbol" pitchFamily="2" charset="2"/>
              </a:rPr>
              <a:t>i</a:t>
            </a:r>
            <a:r>
              <a:rPr lang="en-US" altLang="en-US" i="1" dirty="0" err="1">
                <a:sym typeface="Symbol" pitchFamily="2" charset="2"/>
              </a:rPr>
              <a:t>rd</a:t>
            </a:r>
            <a:r>
              <a:rPr lang="en-US" altLang="en-US" i="1" baseline="-25000" dirty="0" err="1">
                <a:sym typeface="Symbol" pitchFamily="2" charset="2"/>
              </a:rPr>
              <a:t>j</a:t>
            </a:r>
            <a:r>
              <a:rPr lang="en-US" altLang="en-US" dirty="0">
                <a:sym typeface="Symbol" pitchFamily="2" charset="2"/>
              </a:rPr>
              <a:t> means info can flow from </a:t>
            </a:r>
            <a:r>
              <a:rPr lang="en-US" altLang="en-US" i="1" dirty="0">
                <a:sym typeface="Symbol" pitchFamily="2" charset="2"/>
              </a:rPr>
              <a:t>d</a:t>
            </a:r>
            <a:r>
              <a:rPr lang="en-US" altLang="en-US" i="1" baseline="-25000" dirty="0">
                <a:sym typeface="Symbol" pitchFamily="2" charset="2"/>
              </a:rPr>
              <a:t>i</a:t>
            </a:r>
            <a:r>
              <a:rPr lang="en-US" altLang="en-US" dirty="0">
                <a:sym typeface="Symbol" pitchFamily="2" charset="2"/>
              </a:rPr>
              <a:t> to </a:t>
            </a:r>
            <a:r>
              <a:rPr lang="en-US" altLang="en-US" i="1" dirty="0" err="1">
                <a:sym typeface="Symbol" pitchFamily="2" charset="2"/>
              </a:rPr>
              <a:t>d</a:t>
            </a:r>
            <a:r>
              <a:rPr lang="en-US" altLang="en-US" i="1" baseline="-25000" dirty="0" err="1">
                <a:sym typeface="Symbol" pitchFamily="2" charset="2"/>
              </a:rPr>
              <a:t>j</a:t>
            </a:r>
            <a:endParaRPr lang="en-US" altLang="en-US" dirty="0">
              <a:sym typeface="Symbol" pitchFamily="2" charset="2"/>
            </a:endParaRPr>
          </a:p>
          <a:p>
            <a:pPr lvl="1"/>
            <a:r>
              <a:rPr lang="en-US" altLang="en-US" i="1" dirty="0" err="1">
                <a:sym typeface="Symbol" pitchFamily="2" charset="2"/>
              </a:rPr>
              <a:t>d</a:t>
            </a:r>
            <a:r>
              <a:rPr lang="en-US" altLang="en-US" i="1" baseline="-25000" dirty="0" err="1">
                <a:sym typeface="Symbol" pitchFamily="2" charset="2"/>
              </a:rPr>
              <a:t>i</a:t>
            </a:r>
            <a:r>
              <a:rPr lang="en-US" altLang="en-US" i="1" dirty="0" err="1">
                <a:sym typeface="Symbol" pitchFamily="2" charset="2"/>
              </a:rPr>
              <a:t>rd</a:t>
            </a:r>
            <a:r>
              <a:rPr lang="en-US" altLang="en-US" i="1" baseline="-25000" dirty="0" err="1">
                <a:sym typeface="Symbol" pitchFamily="2" charset="2"/>
              </a:rPr>
              <a:t>i</a:t>
            </a:r>
            <a:r>
              <a:rPr lang="en-US" altLang="en-US" dirty="0">
                <a:sym typeface="Symbol" pitchFamily="2" charset="2"/>
              </a:rPr>
              <a:t> as info can flow within a domain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25236F-6938-CC44-A893-A97D8540E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D16F2C-37B2-C34A-8ED3-B6DCA3A9D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5EC712-7815-894F-BEA8-A361B73B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8442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>
            <a:extLst>
              <a:ext uri="{FF2B5EF4-FFF2-40B4-BE49-F238E27FC236}">
                <a16:creationId xmlns:a16="http://schemas.microsoft.com/office/drawing/2014/main" id="{6F61EE98-ABFE-4942-B118-2F3BE1AE54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ym typeface="Symbol" pitchFamily="2" charset="2"/>
              </a:rPr>
              <a:t>Projection Function</a:t>
            </a:r>
          </a:p>
        </p:txBody>
      </p:sp>
      <p:sp>
        <p:nvSpPr>
          <p:cNvPr id="280579" name="Rectangle 3">
            <a:extLst>
              <a:ext uri="{FF2B5EF4-FFF2-40B4-BE49-F238E27FC236}">
                <a16:creationId xmlns:a16="http://schemas.microsoft.com/office/drawing/2014/main" id="{A28C5A88-3716-DB42-9AD1-C403BBC6E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sym typeface="Symbol" pitchFamily="2" charset="2"/>
              </a:rPr>
              <a:t></a:t>
            </a:r>
            <a:r>
              <a:rPr lang="en-US" altLang="en-US"/>
              <a:t> analogue of </a:t>
            </a:r>
            <a:r>
              <a:rPr lang="en-US" altLang="en-US">
                <a:sym typeface="Symbol" pitchFamily="2" charset="2"/>
              </a:rPr>
              <a:t></a:t>
            </a:r>
            <a:r>
              <a:rPr lang="en-US" altLang="en-US"/>
              <a:t>, earlier</a:t>
            </a:r>
          </a:p>
          <a:p>
            <a:pPr>
              <a:lnSpc>
                <a:spcPct val="90000"/>
              </a:lnSpc>
            </a:pPr>
            <a:r>
              <a:rPr lang="en-US" altLang="en-US"/>
              <a:t>Commands, subjects absorbed into protection domains</a:t>
            </a:r>
          </a:p>
          <a:p>
            <a:pPr>
              <a:lnSpc>
                <a:spcPct val="90000"/>
              </a:lnSpc>
            </a:pPr>
            <a:r>
              <a:rPr lang="en-US" altLang="en-US" i="1"/>
              <a:t>d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</a:t>
            </a:r>
            <a:r>
              <a:rPr lang="en-US" altLang="en-US"/>
              <a:t> </a:t>
            </a:r>
            <a:r>
              <a:rPr lang="en-US" altLang="en-US" i="1"/>
              <a:t>D</a:t>
            </a:r>
            <a:r>
              <a:rPr lang="en-US" altLang="en-US"/>
              <a:t>, </a:t>
            </a:r>
            <a:r>
              <a:rPr lang="en-US" altLang="en-US" i="1"/>
              <a:t>c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</a:t>
            </a:r>
            <a:r>
              <a:rPr lang="en-US" altLang="en-US"/>
              <a:t> </a:t>
            </a:r>
            <a:r>
              <a:rPr lang="en-US" altLang="en-US" i="1"/>
              <a:t>C</a:t>
            </a:r>
            <a:r>
              <a:rPr lang="en-US" altLang="en-US"/>
              <a:t>, </a:t>
            </a:r>
            <a:r>
              <a:rPr lang="en-US" altLang="en-US" i="1"/>
              <a:t>c</a:t>
            </a:r>
            <a:r>
              <a:rPr lang="en-US" altLang="en-US" i="1" baseline="-25000"/>
              <a:t>s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</a:t>
            </a:r>
            <a:r>
              <a:rPr lang="en-US" altLang="en-US"/>
              <a:t> </a:t>
            </a:r>
            <a:r>
              <a:rPr lang="en-US" altLang="en-US" i="1"/>
              <a:t>C</a:t>
            </a:r>
            <a:r>
              <a:rPr lang="en-US" altLang="en-US"/>
              <a:t>*</a:t>
            </a:r>
          </a:p>
          <a:p>
            <a:pPr>
              <a:lnSpc>
                <a:spcPct val="90000"/>
              </a:lnSpc>
            </a:pPr>
            <a:r>
              <a:rPr lang="en-US" altLang="en-US">
                <a:sym typeface="Symbol" pitchFamily="2" charset="2"/>
              </a:rPr>
              <a:t></a:t>
            </a:r>
            <a:r>
              <a:rPr lang="en-US" altLang="en-US" i="1" baseline="-25000"/>
              <a:t>d</a:t>
            </a:r>
            <a:r>
              <a:rPr lang="en-US" altLang="en-US"/>
              <a:t>(</a:t>
            </a:r>
            <a:r>
              <a:rPr lang="en-US" altLang="en-US">
                <a:sym typeface="Symbol" pitchFamily="2" charset="2"/>
              </a:rPr>
              <a:t></a:t>
            </a:r>
            <a:r>
              <a:rPr lang="en-US" altLang="en-US"/>
              <a:t>) = </a:t>
            </a:r>
            <a:r>
              <a:rPr lang="en-US" altLang="en-US">
                <a:sym typeface="Symbol" pitchFamily="2" charset="2"/>
              </a:rPr>
              <a:t></a:t>
            </a: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>
                <a:sym typeface="Symbol" pitchFamily="2" charset="2"/>
              </a:rPr>
              <a:t></a:t>
            </a:r>
            <a:r>
              <a:rPr lang="en-US" altLang="en-US" i="1" baseline="-25000"/>
              <a:t>d</a:t>
            </a:r>
            <a:r>
              <a:rPr lang="en-US" altLang="en-US"/>
              <a:t>(</a:t>
            </a:r>
            <a:r>
              <a:rPr lang="en-US" altLang="en-US" i="1"/>
              <a:t>c</a:t>
            </a:r>
            <a:r>
              <a:rPr lang="en-US" altLang="en-US" i="1" baseline="-25000"/>
              <a:t>s</a:t>
            </a:r>
            <a:r>
              <a:rPr lang="en-US" altLang="en-US" i="1"/>
              <a:t>c</a:t>
            </a:r>
            <a:r>
              <a:rPr lang="en-US" altLang="en-US"/>
              <a:t>) = </a:t>
            </a:r>
            <a:r>
              <a:rPr lang="en-US" altLang="en-US">
                <a:sym typeface="Symbol" pitchFamily="2" charset="2"/>
              </a:rPr>
              <a:t></a:t>
            </a:r>
            <a:r>
              <a:rPr lang="en-US" altLang="en-US" i="1" baseline="-25000"/>
              <a:t>d</a:t>
            </a:r>
            <a:r>
              <a:rPr lang="en-US" altLang="en-US"/>
              <a:t>(</a:t>
            </a:r>
            <a:r>
              <a:rPr lang="en-US" altLang="en-US" i="1"/>
              <a:t>c</a:t>
            </a:r>
            <a:r>
              <a:rPr lang="en-US" altLang="en-US" i="1" baseline="-25000"/>
              <a:t>s</a:t>
            </a:r>
            <a:r>
              <a:rPr lang="en-US" altLang="en-US"/>
              <a:t>)</a:t>
            </a:r>
            <a:r>
              <a:rPr lang="en-US" altLang="en-US" i="1"/>
              <a:t>c</a:t>
            </a:r>
            <a:r>
              <a:rPr lang="en-US" altLang="en-US"/>
              <a:t>	if </a:t>
            </a:r>
            <a:r>
              <a:rPr lang="en-US" altLang="en-US" i="1"/>
              <a:t>dom</a:t>
            </a:r>
            <a:r>
              <a:rPr lang="en-US" altLang="en-US"/>
              <a:t>(</a:t>
            </a:r>
            <a:r>
              <a:rPr lang="en-US" altLang="en-US" i="1"/>
              <a:t>c</a:t>
            </a:r>
            <a:r>
              <a:rPr lang="en-US" altLang="en-US"/>
              <a:t>)</a:t>
            </a:r>
            <a:r>
              <a:rPr lang="en-US" altLang="en-US" i="1"/>
              <a:t>rd</a:t>
            </a: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>
                <a:sym typeface="Symbol" pitchFamily="2" charset="2"/>
              </a:rPr>
              <a:t></a:t>
            </a:r>
            <a:r>
              <a:rPr lang="en-US" altLang="en-US" i="1" baseline="-25000"/>
              <a:t>d</a:t>
            </a:r>
            <a:r>
              <a:rPr lang="en-US" altLang="en-US"/>
              <a:t>(</a:t>
            </a:r>
            <a:r>
              <a:rPr lang="en-US" altLang="en-US" i="1"/>
              <a:t>c</a:t>
            </a:r>
            <a:r>
              <a:rPr lang="en-US" altLang="en-US" i="1" baseline="-25000"/>
              <a:t>s</a:t>
            </a:r>
            <a:r>
              <a:rPr lang="en-US" altLang="en-US" i="1"/>
              <a:t>c</a:t>
            </a:r>
            <a:r>
              <a:rPr lang="en-US" altLang="en-US"/>
              <a:t>) = </a:t>
            </a:r>
            <a:r>
              <a:rPr lang="en-US" altLang="en-US">
                <a:sym typeface="Symbol" pitchFamily="2" charset="2"/>
              </a:rPr>
              <a:t></a:t>
            </a:r>
            <a:r>
              <a:rPr lang="en-US" altLang="en-US" i="1" baseline="-25000"/>
              <a:t>d</a:t>
            </a:r>
            <a:r>
              <a:rPr lang="en-US" altLang="en-US"/>
              <a:t>(</a:t>
            </a:r>
            <a:r>
              <a:rPr lang="en-US" altLang="en-US" i="1"/>
              <a:t>c</a:t>
            </a:r>
            <a:r>
              <a:rPr lang="en-US" altLang="en-US" i="1" baseline="-25000"/>
              <a:t>s</a:t>
            </a:r>
            <a:r>
              <a:rPr lang="en-US" altLang="en-US"/>
              <a:t>)	otherwise</a:t>
            </a:r>
          </a:p>
          <a:p>
            <a:pPr>
              <a:lnSpc>
                <a:spcPct val="90000"/>
              </a:lnSpc>
            </a:pPr>
            <a:r>
              <a:rPr lang="en-US" altLang="en-US"/>
              <a:t>Intuition: if executing </a:t>
            </a:r>
            <a:r>
              <a:rPr lang="en-US" altLang="en-US" i="1"/>
              <a:t>c</a:t>
            </a:r>
            <a:r>
              <a:rPr lang="en-US" altLang="en-US"/>
              <a:t> interferes with </a:t>
            </a:r>
            <a:r>
              <a:rPr lang="en-US" altLang="en-US" i="1"/>
              <a:t>d</a:t>
            </a:r>
            <a:r>
              <a:rPr lang="en-US" altLang="en-US"/>
              <a:t>, then </a:t>
            </a:r>
            <a:r>
              <a:rPr lang="en-US" altLang="en-US" i="1"/>
              <a:t>c</a:t>
            </a:r>
            <a:r>
              <a:rPr lang="en-US" altLang="en-US"/>
              <a:t> is visible; otherwise, as if </a:t>
            </a:r>
            <a:r>
              <a:rPr lang="en-US" altLang="en-US" i="1"/>
              <a:t>c</a:t>
            </a:r>
            <a:r>
              <a:rPr lang="en-US" altLang="en-US"/>
              <a:t> never executed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538911-E20F-C54B-813B-50401EA39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9249C8-4AC6-5143-AB3D-74534F9B2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F67922-9AAE-514D-B179-9A9360046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7977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>
            <a:extLst>
              <a:ext uri="{FF2B5EF4-FFF2-40B4-BE49-F238E27FC236}">
                <a16:creationId xmlns:a16="http://schemas.microsoft.com/office/drawing/2014/main" id="{7CD3031C-8533-6045-BCE3-31D4C87D35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Noninterference-Secure</a:t>
            </a:r>
          </a:p>
        </p:txBody>
      </p:sp>
      <p:sp>
        <p:nvSpPr>
          <p:cNvPr id="281603" name="Rectangle 3">
            <a:extLst>
              <a:ext uri="{FF2B5EF4-FFF2-40B4-BE49-F238E27FC236}">
                <a16:creationId xmlns:a16="http://schemas.microsoft.com/office/drawing/2014/main" id="{2A885B50-CCB9-2444-8ECA-09994539FF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System has set of protection domains </a:t>
            </a:r>
            <a:r>
              <a:rPr lang="en-US" altLang="en-US" i="1" dirty="0"/>
              <a:t>D</a:t>
            </a:r>
            <a:endParaRPr lang="en-US" altLang="en-US" dirty="0"/>
          </a:p>
          <a:p>
            <a:r>
              <a:rPr lang="en-US" altLang="en-US" dirty="0"/>
              <a:t>System is </a:t>
            </a:r>
            <a:r>
              <a:rPr lang="en-US" altLang="en-US" i="1" dirty="0"/>
              <a:t>noninterference-secure with respect to policy r</a:t>
            </a:r>
            <a:r>
              <a:rPr lang="en-US" altLang="en-US" dirty="0"/>
              <a:t> if</a:t>
            </a:r>
          </a:p>
          <a:p>
            <a:pPr algn="ctr">
              <a:buFontTx/>
              <a:buNone/>
            </a:pPr>
            <a:r>
              <a:rPr lang="en-US" altLang="en-US" i="1" dirty="0"/>
              <a:t>P</a:t>
            </a:r>
            <a:r>
              <a:rPr lang="en-US" altLang="en-US" dirty="0"/>
              <a:t>*(</a:t>
            </a:r>
            <a:r>
              <a:rPr lang="en-US" altLang="en-US" i="1" dirty="0"/>
              <a:t>c</a:t>
            </a:r>
            <a:r>
              <a:rPr lang="en-US" altLang="en-US" dirty="0"/>
              <a:t>, </a:t>
            </a:r>
            <a:r>
              <a:rPr lang="en-US" altLang="en-US" i="1" dirty="0"/>
              <a:t>T</a:t>
            </a:r>
            <a:r>
              <a:rPr lang="en-US" altLang="en-US" dirty="0"/>
              <a:t>*(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0</a:t>
            </a:r>
            <a:r>
              <a:rPr lang="en-US" altLang="en-US" dirty="0"/>
              <a:t>)) = </a:t>
            </a:r>
            <a:r>
              <a:rPr lang="en-US" altLang="en-US" i="1" dirty="0"/>
              <a:t>P</a:t>
            </a:r>
            <a:r>
              <a:rPr lang="en-US" altLang="en-US" dirty="0"/>
              <a:t>*(</a:t>
            </a:r>
            <a:r>
              <a:rPr lang="en-US" altLang="en-US" i="1" dirty="0"/>
              <a:t>c</a:t>
            </a:r>
            <a:r>
              <a:rPr lang="en-US" altLang="en-US" dirty="0"/>
              <a:t>, </a:t>
            </a:r>
            <a:r>
              <a:rPr lang="en-US" altLang="en-US" i="1" dirty="0"/>
              <a:t>T</a:t>
            </a:r>
            <a:r>
              <a:rPr lang="en-US" altLang="en-US" dirty="0"/>
              <a:t>*(</a:t>
            </a:r>
            <a:r>
              <a:rPr lang="en-US" altLang="en-US" dirty="0">
                <a:sym typeface="Symbol" pitchFamily="2" charset="2"/>
              </a:rPr>
              <a:t></a:t>
            </a:r>
            <a:r>
              <a:rPr lang="en-US" altLang="en-US" i="1" baseline="-25000" dirty="0"/>
              <a:t>d</a:t>
            </a:r>
            <a:r>
              <a:rPr lang="en-US" altLang="en-US" dirty="0"/>
              <a:t>(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),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0</a:t>
            </a:r>
            <a:r>
              <a:rPr lang="en-US" altLang="en-US" dirty="0"/>
              <a:t>))</a:t>
            </a:r>
          </a:p>
          <a:p>
            <a:r>
              <a:rPr lang="en-US" altLang="en-US" dirty="0"/>
              <a:t>Intuition: if executing 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 causes the same transitions for subjects in domain </a:t>
            </a:r>
            <a:r>
              <a:rPr lang="en-US" altLang="en-US" i="1" dirty="0"/>
              <a:t>d</a:t>
            </a:r>
            <a:r>
              <a:rPr lang="en-US" altLang="en-US" dirty="0"/>
              <a:t> as does its projection with respect to domain </a:t>
            </a:r>
            <a:r>
              <a:rPr lang="en-US" altLang="en-US" i="1" dirty="0"/>
              <a:t>d</a:t>
            </a:r>
            <a:r>
              <a:rPr lang="en-US" altLang="en-US" dirty="0"/>
              <a:t>, then no information flows in violation of the policy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ACD034-730E-2747-A1E0-CA5A77BBC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62BCBB-7828-8B4F-A72D-21F147D47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208624-D368-264B-9398-313A7307A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4911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>
            <a:extLst>
              <a:ext uri="{FF2B5EF4-FFF2-40B4-BE49-F238E27FC236}">
                <a16:creationId xmlns:a16="http://schemas.microsoft.com/office/drawing/2014/main" id="{89A4BA52-B3B1-7B4F-A183-EE3BABA765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ym typeface="Symbol" pitchFamily="2" charset="2"/>
              </a:rPr>
              <a:t>Output-Consistency</a:t>
            </a:r>
          </a:p>
        </p:txBody>
      </p:sp>
      <p:sp>
        <p:nvSpPr>
          <p:cNvPr id="278531" name="Rectangle 3">
            <a:extLst>
              <a:ext uri="{FF2B5EF4-FFF2-40B4-BE49-F238E27FC236}">
                <a16:creationId xmlns:a16="http://schemas.microsoft.com/office/drawing/2014/main" id="{5976B766-4F6D-FD42-B4A5-A7507684CC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i="1" dirty="0">
                <a:sym typeface="Symbol" pitchFamily="2" charset="2"/>
              </a:rPr>
              <a:t>c</a:t>
            </a:r>
            <a:r>
              <a:rPr lang="en-US" altLang="en-US" dirty="0">
                <a:sym typeface="Symbol" pitchFamily="2" charset="2"/>
              </a:rPr>
              <a:t>  </a:t>
            </a:r>
            <a:r>
              <a:rPr lang="en-US" altLang="en-US" i="1" dirty="0">
                <a:sym typeface="Symbol" pitchFamily="2" charset="2"/>
              </a:rPr>
              <a:t>C</a:t>
            </a:r>
            <a:r>
              <a:rPr lang="en-US" altLang="en-US" dirty="0">
                <a:sym typeface="Symbol" pitchFamily="2" charset="2"/>
              </a:rPr>
              <a:t>, </a:t>
            </a:r>
            <a:r>
              <a:rPr lang="en-US" altLang="en-US" i="1" dirty="0" err="1">
                <a:sym typeface="Symbol" pitchFamily="2" charset="2"/>
              </a:rPr>
              <a:t>dom</a:t>
            </a:r>
            <a:r>
              <a:rPr lang="en-US" altLang="en-US" dirty="0">
                <a:sym typeface="Symbol" pitchFamily="2" charset="2"/>
              </a:rPr>
              <a:t>(</a:t>
            </a:r>
            <a:r>
              <a:rPr lang="en-US" altLang="en-US" i="1" dirty="0">
                <a:sym typeface="Symbol" pitchFamily="2" charset="2"/>
              </a:rPr>
              <a:t>c</a:t>
            </a:r>
            <a:r>
              <a:rPr lang="en-US" altLang="en-US" dirty="0">
                <a:sym typeface="Symbol" pitchFamily="2" charset="2"/>
              </a:rPr>
              <a:t>)  </a:t>
            </a:r>
            <a:r>
              <a:rPr lang="en-US" altLang="en-US" i="1" dirty="0">
                <a:sym typeface="Symbol" pitchFamily="2" charset="2"/>
              </a:rPr>
              <a:t>D</a:t>
            </a:r>
            <a:endParaRPr lang="en-US" altLang="en-US" dirty="0">
              <a:sym typeface="Symbol" pitchFamily="2" charset="2"/>
            </a:endParaRPr>
          </a:p>
          <a:p>
            <a:r>
              <a:rPr lang="en-US" altLang="en-US" dirty="0">
                <a:sym typeface="Symbol" pitchFamily="2" charset="2"/>
              </a:rPr>
              <a:t>~</a:t>
            </a:r>
            <a:r>
              <a:rPr lang="en-US" altLang="en-US" i="1" baseline="30000" dirty="0" err="1">
                <a:sym typeface="Symbol" pitchFamily="2" charset="2"/>
              </a:rPr>
              <a:t>dom</a:t>
            </a:r>
            <a:r>
              <a:rPr lang="en-US" altLang="en-US" baseline="30000" dirty="0">
                <a:sym typeface="Symbol" pitchFamily="2" charset="2"/>
              </a:rPr>
              <a:t>(</a:t>
            </a:r>
            <a:r>
              <a:rPr lang="en-US" altLang="en-US" i="1" baseline="30000" dirty="0">
                <a:sym typeface="Symbol" pitchFamily="2" charset="2"/>
              </a:rPr>
              <a:t>c</a:t>
            </a:r>
            <a:r>
              <a:rPr lang="en-US" altLang="en-US" baseline="30000" dirty="0">
                <a:sym typeface="Symbol" pitchFamily="2" charset="2"/>
              </a:rPr>
              <a:t>)</a:t>
            </a:r>
            <a:r>
              <a:rPr lang="en-US" altLang="en-US" dirty="0">
                <a:sym typeface="Symbol" pitchFamily="2" charset="2"/>
              </a:rPr>
              <a:t> equivalence relation on states of system </a:t>
            </a:r>
            <a:r>
              <a:rPr lang="en-US" altLang="en-US" i="1" dirty="0">
                <a:sym typeface="Symbol" pitchFamily="2" charset="2"/>
              </a:rPr>
              <a:t>X</a:t>
            </a:r>
            <a:endParaRPr lang="en-US" altLang="en-US" dirty="0">
              <a:sym typeface="Symbol" pitchFamily="2" charset="2"/>
            </a:endParaRPr>
          </a:p>
          <a:p>
            <a:r>
              <a:rPr lang="en-US" altLang="en-US" dirty="0">
                <a:sym typeface="Symbol" pitchFamily="2" charset="2"/>
              </a:rPr>
              <a:t>~</a:t>
            </a:r>
            <a:r>
              <a:rPr lang="en-US" altLang="en-US" i="1" baseline="30000" dirty="0" err="1">
                <a:sym typeface="Symbol" pitchFamily="2" charset="2"/>
              </a:rPr>
              <a:t>dom</a:t>
            </a:r>
            <a:r>
              <a:rPr lang="en-US" altLang="en-US" baseline="30000" dirty="0">
                <a:sym typeface="Symbol" pitchFamily="2" charset="2"/>
              </a:rPr>
              <a:t>(</a:t>
            </a:r>
            <a:r>
              <a:rPr lang="en-US" altLang="en-US" i="1" baseline="30000" dirty="0">
                <a:sym typeface="Symbol" pitchFamily="2" charset="2"/>
              </a:rPr>
              <a:t>c</a:t>
            </a:r>
            <a:r>
              <a:rPr lang="en-US" altLang="en-US" baseline="30000" dirty="0">
                <a:sym typeface="Symbol" pitchFamily="2" charset="2"/>
              </a:rPr>
              <a:t>)</a:t>
            </a:r>
            <a:r>
              <a:rPr lang="en-US" altLang="en-US" dirty="0">
                <a:sym typeface="Symbol" pitchFamily="2" charset="2"/>
              </a:rPr>
              <a:t> </a:t>
            </a:r>
            <a:r>
              <a:rPr lang="en-US" altLang="en-US" i="1" dirty="0">
                <a:sym typeface="Symbol" pitchFamily="2" charset="2"/>
              </a:rPr>
              <a:t>output-consistent</a:t>
            </a:r>
            <a:r>
              <a:rPr lang="en-US" altLang="en-US" dirty="0">
                <a:sym typeface="Symbol" pitchFamily="2" charset="2"/>
              </a:rPr>
              <a:t> if</a:t>
            </a:r>
          </a:p>
          <a:p>
            <a:pPr algn="ctr">
              <a:buFontTx/>
              <a:buNone/>
            </a:pPr>
            <a:r>
              <a:rPr lang="en-US" altLang="en-US" dirty="0">
                <a:sym typeface="Symbol" pitchFamily="2" charset="2"/>
              </a:rPr>
              <a:t>	</a:t>
            </a:r>
            <a:r>
              <a:rPr lang="en-US" altLang="en-US" i="1" baseline="-25000" dirty="0">
                <a:sym typeface="Symbol" pitchFamily="2" charset="2"/>
              </a:rPr>
              <a:t>a</a:t>
            </a:r>
            <a:r>
              <a:rPr lang="en-US" altLang="en-US" dirty="0">
                <a:sym typeface="Symbol" pitchFamily="2" charset="2"/>
              </a:rPr>
              <a:t> ~</a:t>
            </a:r>
            <a:r>
              <a:rPr lang="en-US" altLang="en-US" i="1" baseline="30000" dirty="0" err="1">
                <a:sym typeface="Symbol" pitchFamily="2" charset="2"/>
              </a:rPr>
              <a:t>dom</a:t>
            </a:r>
            <a:r>
              <a:rPr lang="en-US" altLang="en-US" baseline="30000" dirty="0">
                <a:sym typeface="Symbol" pitchFamily="2" charset="2"/>
              </a:rPr>
              <a:t>(</a:t>
            </a:r>
            <a:r>
              <a:rPr lang="en-US" altLang="en-US" i="1" baseline="30000" dirty="0">
                <a:sym typeface="Symbol" pitchFamily="2" charset="2"/>
              </a:rPr>
              <a:t>c</a:t>
            </a:r>
            <a:r>
              <a:rPr lang="en-US" altLang="en-US" baseline="30000" dirty="0">
                <a:sym typeface="Symbol" pitchFamily="2" charset="2"/>
              </a:rPr>
              <a:t>)</a:t>
            </a:r>
            <a:r>
              <a:rPr lang="en-US" altLang="en-US" dirty="0">
                <a:sym typeface="Symbol" pitchFamily="2" charset="2"/>
              </a:rPr>
              <a:t> </a:t>
            </a:r>
            <a:r>
              <a:rPr lang="en-US" altLang="en-US" i="1" baseline="-25000" dirty="0">
                <a:sym typeface="Symbol" pitchFamily="2" charset="2"/>
              </a:rPr>
              <a:t>b</a:t>
            </a:r>
            <a:r>
              <a:rPr lang="en-US" altLang="en-US" dirty="0">
                <a:sym typeface="Symbol" pitchFamily="2" charset="2"/>
              </a:rPr>
              <a:t>  </a:t>
            </a:r>
            <a:r>
              <a:rPr lang="en-US" altLang="en-US" i="1" dirty="0">
                <a:sym typeface="Symbol" pitchFamily="2" charset="2"/>
              </a:rPr>
              <a:t>P</a:t>
            </a:r>
            <a:r>
              <a:rPr lang="en-US" altLang="en-US" dirty="0">
                <a:sym typeface="Symbol" pitchFamily="2" charset="2"/>
              </a:rPr>
              <a:t>(</a:t>
            </a:r>
            <a:r>
              <a:rPr lang="en-US" altLang="en-US" i="1" dirty="0">
                <a:sym typeface="Symbol" pitchFamily="2" charset="2"/>
              </a:rPr>
              <a:t>c</a:t>
            </a:r>
            <a:r>
              <a:rPr lang="en-US" altLang="en-US" dirty="0">
                <a:sym typeface="Symbol" pitchFamily="2" charset="2"/>
              </a:rPr>
              <a:t>, </a:t>
            </a:r>
            <a:r>
              <a:rPr lang="en-US" altLang="en-US" i="1" baseline="-25000" dirty="0">
                <a:sym typeface="Symbol" pitchFamily="2" charset="2"/>
              </a:rPr>
              <a:t>a</a:t>
            </a:r>
            <a:r>
              <a:rPr lang="en-US" altLang="en-US" dirty="0">
                <a:sym typeface="Symbol" pitchFamily="2" charset="2"/>
              </a:rPr>
              <a:t>) = </a:t>
            </a:r>
            <a:r>
              <a:rPr lang="en-US" altLang="en-US" i="1" dirty="0">
                <a:sym typeface="Symbol" pitchFamily="2" charset="2"/>
              </a:rPr>
              <a:t>P</a:t>
            </a:r>
            <a:r>
              <a:rPr lang="en-US" altLang="en-US" dirty="0">
                <a:sym typeface="Symbol" pitchFamily="2" charset="2"/>
              </a:rPr>
              <a:t>(</a:t>
            </a:r>
            <a:r>
              <a:rPr lang="en-US" altLang="en-US" i="1" dirty="0">
                <a:sym typeface="Symbol" pitchFamily="2" charset="2"/>
              </a:rPr>
              <a:t>c</a:t>
            </a:r>
            <a:r>
              <a:rPr lang="en-US" altLang="en-US" dirty="0">
                <a:sym typeface="Symbol" pitchFamily="2" charset="2"/>
              </a:rPr>
              <a:t>, </a:t>
            </a:r>
            <a:r>
              <a:rPr lang="en-US" altLang="en-US" i="1" baseline="-25000" dirty="0">
                <a:sym typeface="Symbol" pitchFamily="2" charset="2"/>
              </a:rPr>
              <a:t>b</a:t>
            </a:r>
            <a:r>
              <a:rPr lang="en-US" altLang="en-US" dirty="0">
                <a:sym typeface="Symbol" pitchFamily="2" charset="2"/>
              </a:rPr>
              <a:t>)</a:t>
            </a:r>
          </a:p>
          <a:p>
            <a:r>
              <a:rPr lang="en-US" altLang="en-US" dirty="0">
                <a:sym typeface="Symbol" pitchFamily="2" charset="2"/>
              </a:rPr>
              <a:t>Intuition: states are output-consistent if for subjects in </a:t>
            </a:r>
            <a:r>
              <a:rPr lang="en-US" altLang="en-US" i="1" dirty="0" err="1">
                <a:sym typeface="Symbol" pitchFamily="2" charset="2"/>
              </a:rPr>
              <a:t>dom</a:t>
            </a:r>
            <a:r>
              <a:rPr lang="en-US" altLang="en-US" dirty="0">
                <a:sym typeface="Symbol" pitchFamily="2" charset="2"/>
              </a:rPr>
              <a:t>(</a:t>
            </a:r>
            <a:r>
              <a:rPr lang="en-US" altLang="en-US" i="1" dirty="0">
                <a:sym typeface="Symbol" pitchFamily="2" charset="2"/>
              </a:rPr>
              <a:t>c</a:t>
            </a:r>
            <a:r>
              <a:rPr lang="en-US" altLang="en-US" dirty="0">
                <a:sym typeface="Symbol" pitchFamily="2" charset="2"/>
              </a:rPr>
              <a:t>), projections of outputs for both states after </a:t>
            </a:r>
            <a:r>
              <a:rPr lang="en-US" altLang="en-US" i="1" dirty="0">
                <a:sym typeface="Symbol" pitchFamily="2" charset="2"/>
              </a:rPr>
              <a:t>c</a:t>
            </a:r>
            <a:r>
              <a:rPr lang="en-US" altLang="en-US" dirty="0">
                <a:sym typeface="Symbol" pitchFamily="2" charset="2"/>
              </a:rPr>
              <a:t> are the same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622DBA-D045-5E42-AD92-BE0034A2C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C266F7-20F8-3349-9C48-E87F68CFC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AD1671-5579-864D-B08A-D4928FD76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3506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>
            <a:extLst>
              <a:ext uri="{FF2B5EF4-FFF2-40B4-BE49-F238E27FC236}">
                <a16:creationId xmlns:a16="http://schemas.microsoft.com/office/drawing/2014/main" id="{F250E708-3CA7-9E4C-9E4B-F4195C345B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Lemma</a:t>
            </a:r>
          </a:p>
        </p:txBody>
      </p:sp>
      <p:sp>
        <p:nvSpPr>
          <p:cNvPr id="282627" name="Rectangle 3">
            <a:extLst>
              <a:ext uri="{FF2B5EF4-FFF2-40B4-BE49-F238E27FC236}">
                <a16:creationId xmlns:a16="http://schemas.microsoft.com/office/drawing/2014/main" id="{BE158C6C-A032-6544-8B14-77627D58B5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Let </a:t>
            </a:r>
            <a:r>
              <a:rPr lang="en-US" altLang="en-US" i="1" dirty="0"/>
              <a:t>T</a:t>
            </a:r>
            <a:r>
              <a:rPr lang="en-US" altLang="en-US" dirty="0"/>
              <a:t>*(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0</a:t>
            </a:r>
            <a:r>
              <a:rPr lang="en-US" altLang="en-US" dirty="0"/>
              <a:t>) ~</a:t>
            </a:r>
            <a:r>
              <a:rPr lang="en-US" altLang="en-US" i="1" baseline="30000" dirty="0"/>
              <a:t>d</a:t>
            </a:r>
            <a:r>
              <a:rPr lang="en-US" altLang="en-US" dirty="0"/>
              <a:t> </a:t>
            </a:r>
            <a:r>
              <a:rPr lang="en-US" altLang="en-US" i="1" dirty="0"/>
              <a:t>T</a:t>
            </a:r>
            <a:r>
              <a:rPr lang="en-US" altLang="en-US" dirty="0"/>
              <a:t>*(</a:t>
            </a:r>
            <a:r>
              <a:rPr lang="en-US" altLang="en-US" dirty="0">
                <a:sym typeface="Symbol" pitchFamily="2" charset="2"/>
              </a:rPr>
              <a:t></a:t>
            </a:r>
            <a:r>
              <a:rPr lang="en-US" altLang="en-US" i="1" baseline="-25000" dirty="0"/>
              <a:t>d</a:t>
            </a:r>
            <a:r>
              <a:rPr lang="en-US" altLang="en-US" dirty="0"/>
              <a:t>(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),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0</a:t>
            </a:r>
            <a:r>
              <a:rPr lang="en-US" altLang="en-US" dirty="0"/>
              <a:t>) for </a:t>
            </a:r>
            <a:r>
              <a:rPr lang="en-US" altLang="en-US" i="1" dirty="0"/>
              <a:t>c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C</a:t>
            </a:r>
            <a:endParaRPr lang="en-US" altLang="en-US" dirty="0"/>
          </a:p>
          <a:p>
            <a:r>
              <a:rPr lang="en-US" altLang="en-US" dirty="0"/>
              <a:t>If ~</a:t>
            </a:r>
            <a:r>
              <a:rPr lang="en-US" altLang="en-US" baseline="30000" dirty="0"/>
              <a:t>d</a:t>
            </a:r>
            <a:r>
              <a:rPr lang="en-US" altLang="en-US" dirty="0"/>
              <a:t> output-consistent, then system is noninterference-secure with respect to policy </a:t>
            </a:r>
            <a:r>
              <a:rPr lang="en-US" altLang="en-US" i="1" dirty="0"/>
              <a:t>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6F7BB3-0CCA-A640-B717-5EFAA2DC3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A2D34B-D781-3048-B3D0-2BBB3392B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24D37-1B45-C448-99A6-785BBB5E6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4016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>
            <a:extLst>
              <a:ext uri="{FF2B5EF4-FFF2-40B4-BE49-F238E27FC236}">
                <a16:creationId xmlns:a16="http://schemas.microsoft.com/office/drawing/2014/main" id="{ECF622DF-7244-5741-B04F-9B0A526061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Proof</a:t>
            </a:r>
          </a:p>
        </p:txBody>
      </p:sp>
      <p:sp>
        <p:nvSpPr>
          <p:cNvPr id="283651" name="Rectangle 3">
            <a:extLst>
              <a:ext uri="{FF2B5EF4-FFF2-40B4-BE49-F238E27FC236}">
                <a16:creationId xmlns:a16="http://schemas.microsoft.com/office/drawing/2014/main" id="{39710483-BC5F-0541-AE70-F49EF6E570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 dirty="0"/>
              <a:t>d</a:t>
            </a:r>
            <a:r>
              <a:rPr lang="en-US" altLang="en-US" dirty="0"/>
              <a:t> = </a:t>
            </a:r>
            <a:r>
              <a:rPr lang="en-US" altLang="en-US" i="1" dirty="0" err="1"/>
              <a:t>dom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dirty="0"/>
              <a:t>) for </a:t>
            </a:r>
            <a:r>
              <a:rPr lang="en-US" altLang="en-US" i="1" dirty="0"/>
              <a:t>c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C</a:t>
            </a:r>
            <a:endParaRPr lang="en-US" altLang="en-US" dirty="0"/>
          </a:p>
          <a:p>
            <a:r>
              <a:rPr lang="en-US" altLang="en-US" dirty="0"/>
              <a:t>By definition of output-consistent,</a:t>
            </a:r>
          </a:p>
          <a:p>
            <a:pPr algn="ctr">
              <a:buFontTx/>
              <a:buNone/>
            </a:pPr>
            <a:r>
              <a:rPr lang="en-US" altLang="en-US" i="1" dirty="0"/>
              <a:t>T</a:t>
            </a:r>
            <a:r>
              <a:rPr lang="en-US" altLang="en-US" dirty="0"/>
              <a:t>*(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0</a:t>
            </a:r>
            <a:r>
              <a:rPr lang="en-US" altLang="en-US" dirty="0"/>
              <a:t>) ~</a:t>
            </a:r>
            <a:r>
              <a:rPr lang="en-US" altLang="en-US" i="1" baseline="30000" dirty="0"/>
              <a:t>d</a:t>
            </a:r>
            <a:r>
              <a:rPr lang="en-US" altLang="en-US" dirty="0"/>
              <a:t> </a:t>
            </a:r>
            <a:r>
              <a:rPr lang="en-US" altLang="en-US" i="1" dirty="0"/>
              <a:t>T</a:t>
            </a:r>
            <a:r>
              <a:rPr lang="en-US" altLang="en-US" dirty="0"/>
              <a:t>*(</a:t>
            </a:r>
            <a:r>
              <a:rPr lang="en-US" altLang="en-US" dirty="0">
                <a:sym typeface="Symbol" pitchFamily="2" charset="2"/>
              </a:rPr>
              <a:t></a:t>
            </a:r>
            <a:r>
              <a:rPr lang="en-US" altLang="en-US" i="1" baseline="-25000" dirty="0"/>
              <a:t>d</a:t>
            </a:r>
            <a:r>
              <a:rPr lang="en-US" altLang="en-US" dirty="0"/>
              <a:t>(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),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0</a:t>
            </a:r>
            <a:r>
              <a:rPr lang="en-US" altLang="en-US" dirty="0"/>
              <a:t>)</a:t>
            </a:r>
          </a:p>
          <a:p>
            <a:pPr>
              <a:buFontTx/>
              <a:buNone/>
            </a:pPr>
            <a:r>
              <a:rPr lang="en-US" altLang="en-US" dirty="0"/>
              <a:t>	implies</a:t>
            </a:r>
          </a:p>
          <a:p>
            <a:pPr algn="ctr">
              <a:buFontTx/>
              <a:buNone/>
            </a:pPr>
            <a:r>
              <a:rPr lang="en-US" altLang="en-US" i="1" dirty="0"/>
              <a:t>P</a:t>
            </a:r>
            <a:r>
              <a:rPr lang="en-US" altLang="en-US" dirty="0"/>
              <a:t>*(</a:t>
            </a:r>
            <a:r>
              <a:rPr lang="en-US" altLang="en-US" i="1" dirty="0"/>
              <a:t>c</a:t>
            </a:r>
            <a:r>
              <a:rPr lang="en-US" altLang="en-US" dirty="0"/>
              <a:t>, </a:t>
            </a:r>
            <a:r>
              <a:rPr lang="en-US" altLang="en-US" i="1" dirty="0"/>
              <a:t>T</a:t>
            </a:r>
            <a:r>
              <a:rPr lang="en-US" altLang="en-US" dirty="0"/>
              <a:t>*(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0</a:t>
            </a:r>
            <a:r>
              <a:rPr lang="en-US" altLang="en-US" dirty="0"/>
              <a:t>)) = </a:t>
            </a:r>
            <a:r>
              <a:rPr lang="en-US" altLang="en-US" i="1" dirty="0"/>
              <a:t>P</a:t>
            </a:r>
            <a:r>
              <a:rPr lang="en-US" altLang="en-US" dirty="0"/>
              <a:t>*(</a:t>
            </a:r>
            <a:r>
              <a:rPr lang="en-US" altLang="en-US" i="1" dirty="0"/>
              <a:t>c</a:t>
            </a:r>
            <a:r>
              <a:rPr lang="en-US" altLang="en-US" dirty="0"/>
              <a:t>, </a:t>
            </a:r>
            <a:r>
              <a:rPr lang="en-US" altLang="en-US" i="1" dirty="0"/>
              <a:t>T</a:t>
            </a:r>
            <a:r>
              <a:rPr lang="en-US" altLang="en-US" dirty="0"/>
              <a:t>*(</a:t>
            </a:r>
            <a:r>
              <a:rPr lang="en-US" altLang="en-US" dirty="0">
                <a:sym typeface="Symbol" pitchFamily="2" charset="2"/>
              </a:rPr>
              <a:t></a:t>
            </a:r>
            <a:r>
              <a:rPr lang="en-US" altLang="en-US" i="1" baseline="-25000" dirty="0"/>
              <a:t>d</a:t>
            </a:r>
            <a:r>
              <a:rPr lang="en-US" altLang="en-US" dirty="0"/>
              <a:t>(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),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0</a:t>
            </a:r>
            <a:r>
              <a:rPr lang="en-US" altLang="en-US" dirty="0"/>
              <a:t>))</a:t>
            </a:r>
          </a:p>
          <a:p>
            <a:r>
              <a:rPr lang="en-US" altLang="en-US" dirty="0"/>
              <a:t>This is definition of noninterference-secure with respect to policy </a:t>
            </a:r>
            <a:r>
              <a:rPr lang="en-US" altLang="en-US" i="1" dirty="0"/>
              <a:t>r</a:t>
            </a:r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62462C-F71E-4E41-9544-A6D356455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EF15DB-98D7-B645-A042-33304E6BE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12EE2C-462F-124A-8B97-E0B35E8C1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3367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7D69A05A-1FB8-6C41-8C91-32F57CF51C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Unwinding Theorem</a:t>
            </a:r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D16C9ECD-8074-7641-A238-C123752B5D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Links security of sequences of state transition commands to security of individual state transition commands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Allows you to show a system design is multilevel-secure by showing it matches specs from which certain </a:t>
            </a:r>
            <a:r>
              <a:rPr lang="en-US" altLang="en-US" dirty="0" err="1"/>
              <a:t>lemmata</a:t>
            </a:r>
            <a:r>
              <a:rPr lang="en-US" altLang="en-US" dirty="0"/>
              <a:t> derived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Says </a:t>
            </a:r>
            <a:r>
              <a:rPr lang="en-US" altLang="en-US" i="1" dirty="0"/>
              <a:t>nothing</a:t>
            </a:r>
            <a:r>
              <a:rPr lang="en-US" altLang="en-US" dirty="0"/>
              <a:t> about security of system, because of implementation, operation, </a:t>
            </a:r>
            <a:r>
              <a:rPr lang="en-US" altLang="en-US" i="1" dirty="0"/>
              <a:t>etc</a:t>
            </a:r>
            <a:r>
              <a:rPr lang="en-US" altLang="en-US" dirty="0"/>
              <a:t>. issues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5C255A-4145-7F41-9991-842EAF071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88C36D-8FF7-0E4A-A5AE-70A57463F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BD4F2E-9068-F04F-AC23-0FFB2953B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664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>
            <a:extLst>
              <a:ext uri="{FF2B5EF4-FFF2-40B4-BE49-F238E27FC236}">
                <a16:creationId xmlns:a16="http://schemas.microsoft.com/office/drawing/2014/main" id="{71F79842-3C4E-5445-9AF8-1AB4EC679A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Problem</a:t>
            </a:r>
          </a:p>
        </p:txBody>
      </p:sp>
      <p:sp>
        <p:nvSpPr>
          <p:cNvPr id="247811" name="Rectangle 3">
            <a:extLst>
              <a:ext uri="{FF2B5EF4-FFF2-40B4-BE49-F238E27FC236}">
                <a16:creationId xmlns:a16="http://schemas.microsoft.com/office/drawing/2014/main" id="{1729AE8E-BC30-4440-B373-A199DA4DC9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Single system with 2 users</a:t>
            </a:r>
          </a:p>
          <a:p>
            <a:pPr lvl="1"/>
            <a:r>
              <a:rPr lang="en-US" altLang="en-US" dirty="0"/>
              <a:t>Each has own virtual machine</a:t>
            </a:r>
          </a:p>
          <a:p>
            <a:pPr lvl="1"/>
            <a:r>
              <a:rPr lang="en-US" altLang="en-US" dirty="0"/>
              <a:t>Holly at system high, Lara at system low so they cannot communicate directly</a:t>
            </a:r>
          </a:p>
          <a:p>
            <a:r>
              <a:rPr lang="en-US" altLang="en-US" dirty="0"/>
              <a:t>CPU shared between VMs based on load</a:t>
            </a:r>
          </a:p>
          <a:p>
            <a:pPr lvl="1"/>
            <a:r>
              <a:rPr lang="en-US" altLang="en-US" dirty="0"/>
              <a:t>Forms a </a:t>
            </a:r>
            <a:r>
              <a:rPr lang="en-US" altLang="en-US" i="1" dirty="0"/>
              <a:t>covert channel</a:t>
            </a:r>
            <a:r>
              <a:rPr lang="en-US" altLang="en-US" dirty="0"/>
              <a:t> through which Holly, Lara can communicate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CBB74C-FB2E-D943-B63F-3F1BEB5CD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D971FF-034C-A64A-A319-1D12F4CAB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F6AB36-0503-0244-A42E-F5E99A5F3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2534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>
            <a:extLst>
              <a:ext uri="{FF2B5EF4-FFF2-40B4-BE49-F238E27FC236}">
                <a16:creationId xmlns:a16="http://schemas.microsoft.com/office/drawing/2014/main" id="{A1BA0DE3-3289-3B4A-91B4-0D47128FA9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Locally Respects</a:t>
            </a:r>
          </a:p>
        </p:txBody>
      </p:sp>
      <p:sp>
        <p:nvSpPr>
          <p:cNvPr id="285699" name="Rectangle 3">
            <a:extLst>
              <a:ext uri="{FF2B5EF4-FFF2-40B4-BE49-F238E27FC236}">
                <a16:creationId xmlns:a16="http://schemas.microsoft.com/office/drawing/2014/main" id="{3CE564F5-F2E7-024F-939C-4C45B5B8F5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 dirty="0"/>
              <a:t>r</a:t>
            </a:r>
            <a:r>
              <a:rPr lang="en-US" altLang="en-US" dirty="0"/>
              <a:t> is a policy</a:t>
            </a:r>
          </a:p>
          <a:p>
            <a:r>
              <a:rPr lang="en-US" altLang="en-US" dirty="0"/>
              <a:t>System </a:t>
            </a:r>
            <a:r>
              <a:rPr lang="en-US" altLang="en-US" i="1" dirty="0"/>
              <a:t>X</a:t>
            </a:r>
            <a:r>
              <a:rPr lang="en-US" altLang="en-US" dirty="0"/>
              <a:t> </a:t>
            </a:r>
            <a:r>
              <a:rPr lang="en-US" altLang="en-US" i="1" dirty="0"/>
              <a:t>locally respects r</a:t>
            </a:r>
            <a:r>
              <a:rPr lang="en-US" altLang="en-US" dirty="0"/>
              <a:t> if </a:t>
            </a:r>
            <a:r>
              <a:rPr lang="en-US" altLang="en-US" i="1" dirty="0" err="1"/>
              <a:t>dom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dirty="0"/>
              <a:t>) being noninterfering with </a:t>
            </a:r>
            <a:r>
              <a:rPr lang="en-US" altLang="en-US" i="1" dirty="0"/>
              <a:t>d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D</a:t>
            </a:r>
            <a:r>
              <a:rPr lang="en-US" altLang="en-US" dirty="0"/>
              <a:t> implies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a</a:t>
            </a:r>
            <a:r>
              <a:rPr lang="en-US" altLang="en-US" dirty="0"/>
              <a:t> ~</a:t>
            </a:r>
            <a:r>
              <a:rPr lang="en-US" altLang="en-US" i="1" baseline="30000" dirty="0"/>
              <a:t>d</a:t>
            </a:r>
            <a:r>
              <a:rPr lang="en-US" altLang="en-US" dirty="0"/>
              <a:t> </a:t>
            </a:r>
            <a:r>
              <a:rPr lang="en-US" altLang="en-US" i="1" dirty="0"/>
              <a:t>T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a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Intuition: when </a:t>
            </a:r>
            <a:r>
              <a:rPr lang="en-US" altLang="en-US" i="1" dirty="0"/>
              <a:t>X</a:t>
            </a:r>
            <a:r>
              <a:rPr lang="en-US" altLang="en-US" dirty="0"/>
              <a:t> locally respects </a:t>
            </a:r>
            <a:r>
              <a:rPr lang="en-US" altLang="en-US" i="1" dirty="0"/>
              <a:t>r</a:t>
            </a:r>
            <a:r>
              <a:rPr lang="en-US" altLang="en-US" dirty="0"/>
              <a:t>,</a:t>
            </a:r>
            <a:r>
              <a:rPr lang="en-US" altLang="en-US" i="1" dirty="0"/>
              <a:t> </a:t>
            </a:r>
            <a:r>
              <a:rPr lang="en-US" altLang="en-US" dirty="0"/>
              <a:t>applying </a:t>
            </a:r>
            <a:r>
              <a:rPr lang="en-US" altLang="en-US" i="1" dirty="0"/>
              <a:t>c</a:t>
            </a:r>
            <a:r>
              <a:rPr lang="en-US" altLang="en-US" dirty="0"/>
              <a:t> under policy </a:t>
            </a:r>
            <a:r>
              <a:rPr lang="en-US" altLang="en-US" i="1" dirty="0"/>
              <a:t>r</a:t>
            </a:r>
            <a:r>
              <a:rPr lang="en-US" altLang="en-US" dirty="0"/>
              <a:t> to system </a:t>
            </a:r>
            <a:r>
              <a:rPr lang="en-US" altLang="en-US" i="1" dirty="0"/>
              <a:t>X</a:t>
            </a:r>
            <a:r>
              <a:rPr lang="en-US" altLang="en-US" dirty="0"/>
              <a:t>  has no effect on domain </a:t>
            </a:r>
            <a:r>
              <a:rPr lang="en-US" altLang="en-US" i="1" dirty="0"/>
              <a:t>d</a:t>
            </a:r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936158-A7FD-F84B-B272-92B576699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37A292-A743-0D41-A1EC-8B26D7D83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3ECE46-0F71-8D4A-93E1-015742A3C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2104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>
            <a:extLst>
              <a:ext uri="{FF2B5EF4-FFF2-40B4-BE49-F238E27FC236}">
                <a16:creationId xmlns:a16="http://schemas.microsoft.com/office/drawing/2014/main" id="{3E9EDB6C-B497-4C4D-8874-CFE8AE2400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Transition-Consistent</a:t>
            </a:r>
          </a:p>
        </p:txBody>
      </p:sp>
      <p:sp>
        <p:nvSpPr>
          <p:cNvPr id="286723" name="Rectangle 3">
            <a:extLst>
              <a:ext uri="{FF2B5EF4-FFF2-40B4-BE49-F238E27FC236}">
                <a16:creationId xmlns:a16="http://schemas.microsoft.com/office/drawing/2014/main" id="{3F09EF4F-4D48-0D47-9854-83A36DC4DD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 dirty="0"/>
              <a:t>r</a:t>
            </a:r>
            <a:r>
              <a:rPr lang="en-US" altLang="en-US" dirty="0"/>
              <a:t> policy, </a:t>
            </a:r>
            <a:r>
              <a:rPr lang="en-US" altLang="en-US" i="1" dirty="0"/>
              <a:t>d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D</a:t>
            </a:r>
            <a:endParaRPr lang="en-US" altLang="en-US" dirty="0"/>
          </a:p>
          <a:p>
            <a:r>
              <a:rPr lang="en-US" altLang="en-US" dirty="0"/>
              <a:t>If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a</a:t>
            </a:r>
            <a:r>
              <a:rPr lang="en-US" altLang="en-US" dirty="0"/>
              <a:t> ~</a:t>
            </a:r>
            <a:r>
              <a:rPr lang="en-US" altLang="en-US" i="1" baseline="30000" dirty="0"/>
              <a:t>d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b</a:t>
            </a:r>
            <a:r>
              <a:rPr lang="en-US" altLang="en-US" dirty="0"/>
              <a:t> implies </a:t>
            </a:r>
            <a:r>
              <a:rPr lang="en-US" altLang="en-US" i="1" dirty="0"/>
              <a:t>T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a</a:t>
            </a:r>
            <a:r>
              <a:rPr lang="en-US" altLang="en-US" dirty="0"/>
              <a:t>) ~</a:t>
            </a:r>
            <a:r>
              <a:rPr lang="en-US" altLang="en-US" i="1" baseline="30000" dirty="0"/>
              <a:t>d</a:t>
            </a:r>
            <a:r>
              <a:rPr lang="en-US" altLang="en-US" dirty="0"/>
              <a:t> </a:t>
            </a:r>
            <a:r>
              <a:rPr lang="en-US" altLang="en-US" i="1" dirty="0"/>
              <a:t>T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b</a:t>
            </a:r>
            <a:r>
              <a:rPr lang="en-US" altLang="en-US" dirty="0"/>
              <a:t>), system </a:t>
            </a:r>
            <a:r>
              <a:rPr lang="en-US" altLang="en-US" i="1" dirty="0"/>
              <a:t>X</a:t>
            </a:r>
            <a:r>
              <a:rPr lang="en-US" altLang="en-US" dirty="0"/>
              <a:t> is </a:t>
            </a:r>
            <a:r>
              <a:rPr lang="en-US" altLang="en-US" i="1" dirty="0"/>
              <a:t>transition-consistent</a:t>
            </a:r>
            <a:r>
              <a:rPr lang="en-US" altLang="en-US" dirty="0"/>
              <a:t> under </a:t>
            </a:r>
            <a:r>
              <a:rPr lang="en-US" altLang="en-US" i="1" dirty="0"/>
              <a:t>r</a:t>
            </a:r>
            <a:endParaRPr lang="en-US" altLang="en-US" dirty="0"/>
          </a:p>
          <a:p>
            <a:r>
              <a:rPr lang="en-US" altLang="en-US" dirty="0"/>
              <a:t>Intuition: command </a:t>
            </a:r>
            <a:r>
              <a:rPr lang="en-US" altLang="en-US" i="1" dirty="0"/>
              <a:t>c</a:t>
            </a:r>
            <a:r>
              <a:rPr lang="en-US" altLang="en-US" dirty="0"/>
              <a:t> does not affect equivalence of states under policy </a:t>
            </a:r>
            <a:r>
              <a:rPr lang="en-US" altLang="en-US" i="1" dirty="0"/>
              <a:t>r</a:t>
            </a:r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0559D3-5230-794B-9193-CE237966E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1FD186-61DD-4941-A41E-23A3EB3B9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0D6CED-C11D-6548-BD4C-D3EA9A335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4559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>
            <a:extLst>
              <a:ext uri="{FF2B5EF4-FFF2-40B4-BE49-F238E27FC236}">
                <a16:creationId xmlns:a16="http://schemas.microsoft.com/office/drawing/2014/main" id="{4C0C350F-74C2-CA48-BE4C-C1242DF0BB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Unwinding Theorem</a:t>
            </a:r>
          </a:p>
        </p:txBody>
      </p:sp>
      <p:sp>
        <p:nvSpPr>
          <p:cNvPr id="288771" name="Rectangle 3">
            <a:extLst>
              <a:ext uri="{FF2B5EF4-FFF2-40B4-BE49-F238E27FC236}">
                <a16:creationId xmlns:a16="http://schemas.microsoft.com/office/drawing/2014/main" id="{5060EECE-D470-E443-AF30-A6EB63FDC1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Links security of sequences of state transition commands to security of individual state transition commands</a:t>
            </a:r>
          </a:p>
          <a:p>
            <a:pPr>
              <a:lnSpc>
                <a:spcPct val="90000"/>
              </a:lnSpc>
            </a:pPr>
            <a:r>
              <a:rPr lang="en-US" altLang="en-US"/>
              <a:t>Allows you to show a system design is ML secure by showing it matches specs from which certain lemmata derived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Says </a:t>
            </a:r>
            <a:r>
              <a:rPr lang="en-US" altLang="en-US" i="1"/>
              <a:t>nothing</a:t>
            </a:r>
            <a:r>
              <a:rPr lang="en-US" altLang="en-US"/>
              <a:t> about security of system, because of implementation, operation, </a:t>
            </a:r>
            <a:r>
              <a:rPr lang="en-US" altLang="en-US" i="1"/>
              <a:t>etc</a:t>
            </a:r>
            <a:r>
              <a:rPr lang="en-US" altLang="en-US"/>
              <a:t>. issues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8655D3-2AFD-744E-83DE-318061591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5096BE-FF5B-2745-98B9-4CE52E8E3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DE8680-4A15-6E4C-9A4C-4AB534FD8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708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>
            <a:extLst>
              <a:ext uri="{FF2B5EF4-FFF2-40B4-BE49-F238E27FC236}">
                <a16:creationId xmlns:a16="http://schemas.microsoft.com/office/drawing/2014/main" id="{FB56E156-8DE3-6943-B679-B3D13CD142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Locally Respects</a:t>
            </a:r>
          </a:p>
        </p:txBody>
      </p:sp>
      <p:sp>
        <p:nvSpPr>
          <p:cNvPr id="289795" name="Rectangle 3">
            <a:extLst>
              <a:ext uri="{FF2B5EF4-FFF2-40B4-BE49-F238E27FC236}">
                <a16:creationId xmlns:a16="http://schemas.microsoft.com/office/drawing/2014/main" id="{AD29CB7F-14C5-A047-A053-815D115262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/>
              <a:t>r</a:t>
            </a:r>
            <a:r>
              <a:rPr lang="en-US" altLang="en-US"/>
              <a:t> is a policy</a:t>
            </a:r>
          </a:p>
          <a:p>
            <a:r>
              <a:rPr lang="en-US" altLang="en-US"/>
              <a:t>System </a:t>
            </a:r>
            <a:r>
              <a:rPr lang="en-US" altLang="en-US" i="1"/>
              <a:t>X</a:t>
            </a:r>
            <a:r>
              <a:rPr lang="en-US" altLang="en-US"/>
              <a:t> locally respects </a:t>
            </a:r>
            <a:r>
              <a:rPr lang="en-US" altLang="en-US" i="1"/>
              <a:t>r</a:t>
            </a:r>
            <a:r>
              <a:rPr lang="en-US" altLang="en-US"/>
              <a:t> if </a:t>
            </a:r>
            <a:r>
              <a:rPr lang="en-US" altLang="en-US" i="1"/>
              <a:t>dom</a:t>
            </a:r>
            <a:r>
              <a:rPr lang="en-US" altLang="en-US"/>
              <a:t>(</a:t>
            </a:r>
            <a:r>
              <a:rPr lang="en-US" altLang="en-US" i="1"/>
              <a:t>c</a:t>
            </a:r>
            <a:r>
              <a:rPr lang="en-US" altLang="en-US"/>
              <a:t>) being noninterfering with </a:t>
            </a:r>
            <a:r>
              <a:rPr lang="en-US" altLang="en-US" i="1"/>
              <a:t>d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</a:t>
            </a:r>
            <a:r>
              <a:rPr lang="en-US" altLang="en-US"/>
              <a:t> </a:t>
            </a:r>
            <a:r>
              <a:rPr lang="en-US" altLang="en-US" i="1"/>
              <a:t>D</a:t>
            </a:r>
            <a:r>
              <a:rPr lang="en-US" altLang="en-US"/>
              <a:t> implies </a:t>
            </a:r>
            <a:r>
              <a:rPr lang="en-US" altLang="en-US">
                <a:sym typeface="Symbol" pitchFamily="2" charset="2"/>
              </a:rPr>
              <a:t></a:t>
            </a:r>
            <a:r>
              <a:rPr lang="en-US" altLang="en-US" i="1" baseline="-25000"/>
              <a:t>a</a:t>
            </a:r>
            <a:r>
              <a:rPr lang="en-US" altLang="en-US"/>
              <a:t> ~</a:t>
            </a:r>
            <a:r>
              <a:rPr lang="en-US" altLang="en-US" i="1" baseline="30000"/>
              <a:t>d</a:t>
            </a:r>
            <a:r>
              <a:rPr lang="en-US" altLang="en-US"/>
              <a:t> </a:t>
            </a:r>
            <a:r>
              <a:rPr lang="en-US" altLang="en-US" i="1"/>
              <a:t>T</a:t>
            </a:r>
            <a:r>
              <a:rPr lang="en-US" altLang="en-US"/>
              <a:t>(</a:t>
            </a:r>
            <a:r>
              <a:rPr lang="en-US" altLang="en-US" i="1"/>
              <a:t>c</a:t>
            </a:r>
            <a:r>
              <a:rPr lang="en-US" altLang="en-US"/>
              <a:t>, </a:t>
            </a:r>
            <a:r>
              <a:rPr lang="en-US" altLang="en-US">
                <a:sym typeface="Symbol" pitchFamily="2" charset="2"/>
              </a:rPr>
              <a:t></a:t>
            </a:r>
            <a:r>
              <a:rPr lang="en-US" altLang="en-US" i="1" baseline="-25000"/>
              <a:t>a</a:t>
            </a:r>
            <a:r>
              <a:rPr lang="en-US" altLang="en-US"/>
              <a:t>)</a:t>
            </a:r>
          </a:p>
          <a:p>
            <a:r>
              <a:rPr lang="en-US" altLang="en-US"/>
              <a:t>Intuition: applying </a:t>
            </a:r>
            <a:r>
              <a:rPr lang="en-US" altLang="en-US" i="1"/>
              <a:t>c</a:t>
            </a:r>
            <a:r>
              <a:rPr lang="en-US" altLang="en-US"/>
              <a:t> under policy </a:t>
            </a:r>
            <a:r>
              <a:rPr lang="en-US" altLang="en-US" i="1"/>
              <a:t>r</a:t>
            </a:r>
            <a:r>
              <a:rPr lang="en-US" altLang="en-US"/>
              <a:t> to system </a:t>
            </a:r>
            <a:r>
              <a:rPr lang="en-US" altLang="en-US" i="1"/>
              <a:t>X</a:t>
            </a:r>
            <a:r>
              <a:rPr lang="en-US" altLang="en-US"/>
              <a:t>  has no effect on domain </a:t>
            </a:r>
            <a:r>
              <a:rPr lang="en-US" altLang="en-US" i="1"/>
              <a:t>d</a:t>
            </a:r>
            <a:r>
              <a:rPr lang="en-US" altLang="en-US"/>
              <a:t> when </a:t>
            </a:r>
            <a:r>
              <a:rPr lang="en-US" altLang="en-US" i="1"/>
              <a:t>X</a:t>
            </a:r>
            <a:r>
              <a:rPr lang="en-US" altLang="en-US"/>
              <a:t> locally respects </a:t>
            </a:r>
            <a:r>
              <a:rPr lang="en-US" altLang="en-US" i="1"/>
              <a:t>r</a:t>
            </a:r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20954B-02F9-304C-B5FC-B9BAB3880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A8F6AB-0928-084D-917B-D66985411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B14127-B947-6741-A3D3-925115601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7259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>
            <a:extLst>
              <a:ext uri="{FF2B5EF4-FFF2-40B4-BE49-F238E27FC236}">
                <a16:creationId xmlns:a16="http://schemas.microsoft.com/office/drawing/2014/main" id="{F3A37CEF-CFE0-2C49-915B-BE0B7679DF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Transition-Consistent</a:t>
            </a:r>
          </a:p>
        </p:txBody>
      </p:sp>
      <p:sp>
        <p:nvSpPr>
          <p:cNvPr id="290819" name="Rectangle 3">
            <a:extLst>
              <a:ext uri="{FF2B5EF4-FFF2-40B4-BE49-F238E27FC236}">
                <a16:creationId xmlns:a16="http://schemas.microsoft.com/office/drawing/2014/main" id="{539C648C-A30E-1F44-8815-03ED580A1E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/>
              <a:t>r</a:t>
            </a:r>
            <a:r>
              <a:rPr lang="en-US" altLang="en-US"/>
              <a:t> policy, d </a:t>
            </a:r>
            <a:r>
              <a:rPr lang="en-US" altLang="en-US">
                <a:sym typeface="Symbol" pitchFamily="2" charset="2"/>
              </a:rPr>
              <a:t></a:t>
            </a:r>
            <a:r>
              <a:rPr lang="en-US" altLang="en-US"/>
              <a:t> </a:t>
            </a:r>
            <a:r>
              <a:rPr lang="en-US" altLang="en-US" i="1"/>
              <a:t>D</a:t>
            </a:r>
            <a:endParaRPr lang="en-US" altLang="en-US"/>
          </a:p>
          <a:p>
            <a:r>
              <a:rPr lang="en-US" altLang="en-US"/>
              <a:t>If </a:t>
            </a:r>
            <a:r>
              <a:rPr lang="en-US" altLang="en-US">
                <a:sym typeface="Symbol" pitchFamily="2" charset="2"/>
              </a:rPr>
              <a:t></a:t>
            </a:r>
            <a:r>
              <a:rPr lang="en-US" altLang="en-US" i="1" baseline="-25000"/>
              <a:t>a</a:t>
            </a:r>
            <a:r>
              <a:rPr lang="en-US" altLang="en-US"/>
              <a:t> ~</a:t>
            </a:r>
            <a:r>
              <a:rPr lang="en-US" altLang="en-US" i="1" baseline="30000"/>
              <a:t>d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</a:t>
            </a:r>
            <a:r>
              <a:rPr lang="en-US" altLang="en-US" i="1" baseline="-25000"/>
              <a:t>b</a:t>
            </a:r>
            <a:r>
              <a:rPr lang="en-US" altLang="en-US"/>
              <a:t> implies </a:t>
            </a:r>
            <a:r>
              <a:rPr lang="en-US" altLang="en-US" i="1"/>
              <a:t>T</a:t>
            </a:r>
            <a:r>
              <a:rPr lang="en-US" altLang="en-US"/>
              <a:t>(</a:t>
            </a:r>
            <a:r>
              <a:rPr lang="en-US" altLang="en-US" i="1"/>
              <a:t>c</a:t>
            </a:r>
            <a:r>
              <a:rPr lang="en-US" altLang="en-US"/>
              <a:t>, </a:t>
            </a:r>
            <a:r>
              <a:rPr lang="en-US" altLang="en-US">
                <a:sym typeface="Symbol" pitchFamily="2" charset="2"/>
              </a:rPr>
              <a:t></a:t>
            </a:r>
            <a:r>
              <a:rPr lang="en-US" altLang="en-US" i="1" baseline="-25000"/>
              <a:t>a</a:t>
            </a:r>
            <a:r>
              <a:rPr lang="en-US" altLang="en-US"/>
              <a:t>) ~</a:t>
            </a:r>
            <a:r>
              <a:rPr lang="en-US" altLang="en-US" i="1" baseline="30000"/>
              <a:t>d</a:t>
            </a:r>
            <a:r>
              <a:rPr lang="en-US" altLang="en-US"/>
              <a:t> </a:t>
            </a:r>
            <a:r>
              <a:rPr lang="en-US" altLang="en-US" i="1"/>
              <a:t>T</a:t>
            </a:r>
            <a:r>
              <a:rPr lang="en-US" altLang="en-US"/>
              <a:t>(</a:t>
            </a:r>
            <a:r>
              <a:rPr lang="en-US" altLang="en-US" i="1"/>
              <a:t>c</a:t>
            </a:r>
            <a:r>
              <a:rPr lang="en-US" altLang="en-US"/>
              <a:t>, </a:t>
            </a:r>
            <a:r>
              <a:rPr lang="en-US" altLang="en-US">
                <a:sym typeface="Symbol" pitchFamily="2" charset="2"/>
              </a:rPr>
              <a:t></a:t>
            </a:r>
            <a:r>
              <a:rPr lang="en-US" altLang="en-US" i="1" baseline="-25000"/>
              <a:t>b</a:t>
            </a:r>
            <a:r>
              <a:rPr lang="en-US" altLang="en-US"/>
              <a:t>), system </a:t>
            </a:r>
            <a:r>
              <a:rPr lang="en-US" altLang="en-US" i="1"/>
              <a:t>X</a:t>
            </a:r>
            <a:r>
              <a:rPr lang="en-US" altLang="en-US"/>
              <a:t> transition-consistent under </a:t>
            </a:r>
            <a:r>
              <a:rPr lang="en-US" altLang="en-US" i="1"/>
              <a:t>r</a:t>
            </a:r>
            <a:endParaRPr lang="en-US" altLang="en-US"/>
          </a:p>
          <a:p>
            <a:r>
              <a:rPr lang="en-US" altLang="en-US"/>
              <a:t>Intuition: command </a:t>
            </a:r>
            <a:r>
              <a:rPr lang="en-US" altLang="en-US" i="1"/>
              <a:t>c</a:t>
            </a:r>
            <a:r>
              <a:rPr lang="en-US" altLang="en-US"/>
              <a:t> does not affect equivalence of states under policy </a:t>
            </a:r>
            <a:r>
              <a:rPr lang="en-US" altLang="en-US" i="1"/>
              <a:t>r</a:t>
            </a:r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95BB39-6D81-8444-877E-CF1C9821E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BD0324-71E3-F545-98B8-37DC01EDC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145D20-9C51-0944-A5AB-A384B4D93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5176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>
            <a:extLst>
              <a:ext uri="{FF2B5EF4-FFF2-40B4-BE49-F238E27FC236}">
                <a16:creationId xmlns:a16="http://schemas.microsoft.com/office/drawing/2014/main" id="{25023028-6D93-C547-BBD9-2F325AE719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Theorem</a:t>
            </a:r>
          </a:p>
        </p:txBody>
      </p:sp>
      <p:sp>
        <p:nvSpPr>
          <p:cNvPr id="292867" name="Rectangle 3">
            <a:extLst>
              <a:ext uri="{FF2B5EF4-FFF2-40B4-BE49-F238E27FC236}">
                <a16:creationId xmlns:a16="http://schemas.microsoft.com/office/drawing/2014/main" id="{A0508332-4738-534A-9C4E-541B69F267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i="1" dirty="0"/>
              <a:t>r</a:t>
            </a:r>
            <a:r>
              <a:rPr lang="en-US" altLang="en-US" dirty="0"/>
              <a:t> policy, </a:t>
            </a:r>
            <a:r>
              <a:rPr lang="en-US" altLang="en-US" i="1" dirty="0"/>
              <a:t>X</a:t>
            </a:r>
            <a:r>
              <a:rPr lang="en-US" altLang="en-US" dirty="0"/>
              <a:t> system that is output consistent, transition consistent, and locally respects </a:t>
            </a:r>
            <a:r>
              <a:rPr lang="en-US" altLang="en-US" i="1" dirty="0"/>
              <a:t>r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Then </a:t>
            </a:r>
            <a:r>
              <a:rPr lang="en-US" altLang="en-US" i="1" dirty="0"/>
              <a:t>X</a:t>
            </a:r>
            <a:r>
              <a:rPr lang="en-US" altLang="en-US" dirty="0"/>
              <a:t> noninterference-secure with respect to policy </a:t>
            </a:r>
            <a:r>
              <a:rPr lang="en-US" altLang="en-US" i="1" dirty="0"/>
              <a:t>r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Significance: basis for analyzing systems claiming to enforce noninterference policy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Establish conditions of theorem for particular set of commands, states with respect to some policy, set of protection domains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Noninterference security with respect to </a:t>
            </a:r>
            <a:r>
              <a:rPr lang="en-US" altLang="en-US" i="1" dirty="0"/>
              <a:t>r</a:t>
            </a:r>
            <a:r>
              <a:rPr lang="en-US" altLang="en-US" dirty="0"/>
              <a:t> follows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C231E7-AA04-A14A-BA39-526C7E8F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423549-84F8-5F4D-814E-05A46A6F6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0C128-CFE8-664A-822C-D437D0F45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67774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>
            <a:extLst>
              <a:ext uri="{FF2B5EF4-FFF2-40B4-BE49-F238E27FC236}">
                <a16:creationId xmlns:a16="http://schemas.microsoft.com/office/drawing/2014/main" id="{979F830B-081F-424F-BDCF-752E0DB8E9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Proof</a:t>
            </a:r>
          </a:p>
        </p:txBody>
      </p:sp>
      <p:sp>
        <p:nvSpPr>
          <p:cNvPr id="293891" name="Rectangle 3">
            <a:extLst>
              <a:ext uri="{FF2B5EF4-FFF2-40B4-BE49-F238E27FC236}">
                <a16:creationId xmlns:a16="http://schemas.microsoft.com/office/drawing/2014/main" id="{6C357148-FB7B-A44E-A5BD-DCB1472C7D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Must show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a</a:t>
            </a:r>
            <a:r>
              <a:rPr lang="en-US" altLang="en-US" dirty="0"/>
              <a:t> ~</a:t>
            </a:r>
            <a:r>
              <a:rPr lang="en-US" altLang="en-US" i="1" baseline="30000" dirty="0"/>
              <a:t>d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b</a:t>
            </a:r>
            <a:r>
              <a:rPr lang="en-US" altLang="en-US" dirty="0"/>
              <a:t> ⇒ </a:t>
            </a:r>
            <a:r>
              <a:rPr lang="en-US" altLang="en-US" i="1" dirty="0"/>
              <a:t>T</a:t>
            </a:r>
            <a:r>
              <a:rPr lang="en-US" altLang="en-US" dirty="0"/>
              <a:t>*(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a</a:t>
            </a:r>
            <a:r>
              <a:rPr lang="en-US" altLang="en-US" dirty="0"/>
              <a:t>) ~</a:t>
            </a:r>
            <a:r>
              <a:rPr lang="en-US" altLang="en-US" i="1" baseline="30000" dirty="0"/>
              <a:t>d</a:t>
            </a:r>
            <a:r>
              <a:rPr lang="en-US" altLang="en-US" dirty="0"/>
              <a:t> </a:t>
            </a:r>
            <a:r>
              <a:rPr lang="en-US" altLang="en-US" i="1" dirty="0"/>
              <a:t>T</a:t>
            </a:r>
            <a:r>
              <a:rPr lang="en-US" altLang="en-US" dirty="0"/>
              <a:t>*(</a:t>
            </a:r>
            <a:r>
              <a:rPr lang="en-US" altLang="en-US" dirty="0">
                <a:sym typeface="Symbol" pitchFamily="2" charset="2"/>
              </a:rPr>
              <a:t></a:t>
            </a:r>
            <a:r>
              <a:rPr lang="en-US" altLang="en-US" i="1" baseline="-25000" dirty="0"/>
              <a:t>d</a:t>
            </a:r>
            <a:r>
              <a:rPr lang="en-US" altLang="en-US" dirty="0"/>
              <a:t>(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),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b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Induct on length of 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endParaRPr lang="en-US" altLang="en-US" dirty="0"/>
          </a:p>
          <a:p>
            <a:r>
              <a:rPr lang="en-US" altLang="en-US" dirty="0"/>
              <a:t>Basis: if 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 = </a:t>
            </a:r>
            <a:r>
              <a:rPr lang="en-US" altLang="en-US" dirty="0">
                <a:sym typeface="Symbol" pitchFamily="2" charset="2"/>
              </a:rPr>
              <a:t></a:t>
            </a:r>
            <a:r>
              <a:rPr lang="en-US" altLang="en-US" dirty="0"/>
              <a:t>, then </a:t>
            </a:r>
            <a:r>
              <a:rPr lang="en-US" altLang="en-US" i="1" dirty="0"/>
              <a:t>T</a:t>
            </a:r>
            <a:r>
              <a:rPr lang="en-US" altLang="en-US" dirty="0"/>
              <a:t>*(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a</a:t>
            </a:r>
            <a:r>
              <a:rPr lang="en-US" altLang="en-US" dirty="0"/>
              <a:t>) =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a</a:t>
            </a:r>
            <a:r>
              <a:rPr lang="en-US" altLang="en-US" dirty="0"/>
              <a:t> and </a:t>
            </a:r>
            <a:r>
              <a:rPr lang="en-US" altLang="en-US" dirty="0">
                <a:sym typeface="Symbol" pitchFamily="2" charset="2"/>
              </a:rPr>
              <a:t></a:t>
            </a:r>
            <a:r>
              <a:rPr lang="en-US" altLang="en-US" i="1" baseline="-25000" dirty="0"/>
              <a:t>d</a:t>
            </a:r>
            <a:r>
              <a:rPr lang="en-US" altLang="en-US" dirty="0"/>
              <a:t>(</a:t>
            </a:r>
            <a:r>
              <a:rPr lang="en-US" altLang="en-US" dirty="0">
                <a:sym typeface="Symbol" pitchFamily="2" charset="2"/>
              </a:rPr>
              <a:t></a:t>
            </a:r>
            <a:r>
              <a:rPr lang="en-US" altLang="en-US" dirty="0"/>
              <a:t>) = </a:t>
            </a:r>
            <a:r>
              <a:rPr lang="en-US" altLang="en-US" dirty="0">
                <a:sym typeface="Symbol" pitchFamily="2" charset="2"/>
              </a:rPr>
              <a:t></a:t>
            </a:r>
            <a:r>
              <a:rPr lang="en-US" altLang="en-US" dirty="0"/>
              <a:t>; claim holds</a:t>
            </a:r>
          </a:p>
          <a:p>
            <a:r>
              <a:rPr lang="en-US" altLang="en-US" dirty="0"/>
              <a:t>Hypothesis: for 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 = </a:t>
            </a:r>
            <a:r>
              <a:rPr lang="en-US" altLang="en-US" i="1" dirty="0"/>
              <a:t>c</a:t>
            </a:r>
            <a:r>
              <a:rPr lang="en-US" altLang="en-US" baseline="-25000" dirty="0"/>
              <a:t>1</a:t>
            </a:r>
            <a:r>
              <a:rPr lang="en-US" altLang="en-US" dirty="0"/>
              <a:t> … 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n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a</a:t>
            </a:r>
            <a:r>
              <a:rPr lang="en-US" altLang="en-US" dirty="0"/>
              <a:t> ~</a:t>
            </a:r>
            <a:r>
              <a:rPr lang="en-US" altLang="en-US" i="1" baseline="30000" dirty="0"/>
              <a:t>d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b</a:t>
            </a:r>
            <a:r>
              <a:rPr lang="en-US" altLang="en-US" dirty="0"/>
              <a:t> ⇒ </a:t>
            </a:r>
            <a:r>
              <a:rPr lang="en-US" altLang="en-US" i="1" dirty="0"/>
              <a:t>T</a:t>
            </a:r>
            <a:r>
              <a:rPr lang="en-US" altLang="en-US" dirty="0"/>
              <a:t>*(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a</a:t>
            </a:r>
            <a:r>
              <a:rPr lang="en-US" altLang="en-US" dirty="0"/>
              <a:t>) ~</a:t>
            </a:r>
            <a:r>
              <a:rPr lang="en-US" altLang="en-US" i="1" baseline="30000" dirty="0"/>
              <a:t>d</a:t>
            </a:r>
            <a:r>
              <a:rPr lang="en-US" altLang="en-US" dirty="0"/>
              <a:t> </a:t>
            </a:r>
            <a:r>
              <a:rPr lang="en-US" altLang="en-US" i="1" dirty="0"/>
              <a:t>T</a:t>
            </a:r>
            <a:r>
              <a:rPr lang="en-US" altLang="en-US" dirty="0"/>
              <a:t>*(</a:t>
            </a:r>
            <a:r>
              <a:rPr lang="en-US" altLang="en-US" dirty="0">
                <a:sym typeface="Symbol" pitchFamily="2" charset="2"/>
              </a:rPr>
              <a:t></a:t>
            </a:r>
            <a:r>
              <a:rPr lang="en-US" altLang="en-US" i="1" baseline="-25000" dirty="0"/>
              <a:t>d</a:t>
            </a:r>
            <a:r>
              <a:rPr lang="en-US" altLang="en-US" dirty="0"/>
              <a:t>(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),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b</a:t>
            </a:r>
            <a:r>
              <a:rPr lang="en-US" altLang="en-US" dirty="0"/>
              <a:t>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4CC170-9F55-A547-9BFB-47F93D305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7EDE76-4AF1-4144-BE29-186CEC08D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916AB6-A5C3-5D40-9714-2BC67A5D8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98041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>
            <a:extLst>
              <a:ext uri="{FF2B5EF4-FFF2-40B4-BE49-F238E27FC236}">
                <a16:creationId xmlns:a16="http://schemas.microsoft.com/office/drawing/2014/main" id="{49A99898-2B3F-F745-8CFE-31002841B4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Induction Step</a:t>
            </a:r>
          </a:p>
        </p:txBody>
      </p:sp>
      <p:sp>
        <p:nvSpPr>
          <p:cNvPr id="294915" name="Rectangle 3">
            <a:extLst>
              <a:ext uri="{FF2B5EF4-FFF2-40B4-BE49-F238E27FC236}">
                <a16:creationId xmlns:a16="http://schemas.microsoft.com/office/drawing/2014/main" id="{C903A4BF-E3D9-9A42-9D3E-F20845E79F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Consider </a:t>
            </a:r>
            <a:r>
              <a:rPr lang="en-US" altLang="en-US" i="1" dirty="0"/>
              <a:t>c</a:t>
            </a:r>
            <a:r>
              <a:rPr lang="en-US" altLang="en-US" i="1" baseline="-25000" dirty="0"/>
              <a:t>s</a:t>
            </a:r>
            <a:r>
              <a:rPr lang="en-US" altLang="en-US" i="1" dirty="0"/>
              <a:t>c</a:t>
            </a:r>
            <a:r>
              <a:rPr lang="en-US" altLang="en-US" i="1" baseline="-25000" dirty="0"/>
              <a:t>n</a:t>
            </a:r>
            <a:r>
              <a:rPr lang="en-US" altLang="en-US" baseline="-25000" dirty="0"/>
              <a:t>+1</a:t>
            </a:r>
            <a:r>
              <a:rPr lang="en-US" altLang="en-US" dirty="0"/>
              <a:t>. Assume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a</a:t>
            </a:r>
            <a:r>
              <a:rPr lang="en-US" altLang="en-US" dirty="0"/>
              <a:t> ~</a:t>
            </a:r>
            <a:r>
              <a:rPr lang="en-US" altLang="en-US" i="1" baseline="30000" dirty="0"/>
              <a:t>d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b</a:t>
            </a:r>
            <a:r>
              <a:rPr lang="en-US" altLang="en-US" dirty="0"/>
              <a:t> and look at </a:t>
            </a:r>
            <a:r>
              <a:rPr lang="en-US" altLang="en-US" i="1" dirty="0"/>
              <a:t>T</a:t>
            </a:r>
            <a:r>
              <a:rPr lang="en-US" altLang="en-US" dirty="0"/>
              <a:t>*(</a:t>
            </a:r>
            <a:r>
              <a:rPr lang="en-US" altLang="en-US" dirty="0">
                <a:sym typeface="Symbol" pitchFamily="2" charset="2"/>
              </a:rPr>
              <a:t></a:t>
            </a:r>
            <a:r>
              <a:rPr lang="en-US" altLang="en-US" i="1" baseline="-25000" dirty="0"/>
              <a:t>d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i="1" baseline="-25000" dirty="0"/>
              <a:t>s</a:t>
            </a:r>
            <a:r>
              <a:rPr lang="en-US" altLang="en-US" i="1" dirty="0"/>
              <a:t>c</a:t>
            </a:r>
            <a:r>
              <a:rPr lang="en-US" altLang="en-US" i="1" baseline="-25000" dirty="0"/>
              <a:t>n</a:t>
            </a:r>
            <a:r>
              <a:rPr lang="en-US" altLang="en-US" baseline="-25000" dirty="0"/>
              <a:t>+1</a:t>
            </a:r>
            <a:r>
              <a:rPr lang="en-US" altLang="en-US" dirty="0"/>
              <a:t>),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b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2 cases:</a:t>
            </a:r>
          </a:p>
          <a:p>
            <a:pPr lvl="1"/>
            <a:r>
              <a:rPr lang="en-US" altLang="en-US" i="1" dirty="0" err="1"/>
              <a:t>dom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i="1" baseline="-25000" dirty="0"/>
              <a:t>n</a:t>
            </a:r>
            <a:r>
              <a:rPr lang="en-US" altLang="en-US" baseline="-25000" dirty="0"/>
              <a:t>+1</a:t>
            </a:r>
            <a:r>
              <a:rPr lang="en-US" altLang="en-US" dirty="0"/>
              <a:t>)</a:t>
            </a:r>
            <a:r>
              <a:rPr lang="en-US" altLang="en-US" i="1" dirty="0" err="1"/>
              <a:t>rd</a:t>
            </a:r>
            <a:r>
              <a:rPr lang="en-US" altLang="en-US" dirty="0"/>
              <a:t> holds</a:t>
            </a:r>
          </a:p>
          <a:p>
            <a:pPr lvl="1"/>
            <a:r>
              <a:rPr lang="en-US" altLang="en-US" i="1" dirty="0" err="1"/>
              <a:t>dom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i="1" baseline="-25000" dirty="0"/>
              <a:t>n</a:t>
            </a:r>
            <a:r>
              <a:rPr lang="en-US" altLang="en-US" baseline="-25000" dirty="0"/>
              <a:t>+1</a:t>
            </a:r>
            <a:r>
              <a:rPr lang="en-US" altLang="en-US" dirty="0"/>
              <a:t>)</a:t>
            </a:r>
            <a:r>
              <a:rPr lang="en-US" altLang="en-US" i="1" dirty="0" err="1"/>
              <a:t>rd</a:t>
            </a:r>
            <a:r>
              <a:rPr lang="en-US" altLang="en-US" dirty="0"/>
              <a:t> does not hold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4BCBC7-1D34-6643-81EF-6A84B6946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AC842A-994C-9B47-B62B-EC8B08F5E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984D10-3257-FB4A-BEC5-CF4D4F316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74029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>
            <a:extLst>
              <a:ext uri="{FF2B5EF4-FFF2-40B4-BE49-F238E27FC236}">
                <a16:creationId xmlns:a16="http://schemas.microsoft.com/office/drawing/2014/main" id="{F19F4976-4242-4944-8635-6A2FAA5AB8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/>
              <a:t>dom</a:t>
            </a:r>
            <a:r>
              <a:rPr lang="en-US" altLang="en-US"/>
              <a:t>(</a:t>
            </a:r>
            <a:r>
              <a:rPr lang="en-US" altLang="en-US" i="1"/>
              <a:t>c</a:t>
            </a:r>
            <a:r>
              <a:rPr lang="en-US" altLang="en-US" i="1" baseline="-25000"/>
              <a:t>n</a:t>
            </a:r>
            <a:r>
              <a:rPr lang="en-US" altLang="en-US" baseline="-25000"/>
              <a:t>+1</a:t>
            </a:r>
            <a:r>
              <a:rPr lang="en-US" altLang="en-US"/>
              <a:t>)</a:t>
            </a:r>
            <a:r>
              <a:rPr lang="en-US" altLang="en-US" i="1"/>
              <a:t>rd</a:t>
            </a:r>
            <a:r>
              <a:rPr lang="en-US" altLang="en-US"/>
              <a:t> Holds</a:t>
            </a:r>
          </a:p>
        </p:txBody>
      </p:sp>
      <p:sp>
        <p:nvSpPr>
          <p:cNvPr id="295939" name="Rectangle 3">
            <a:extLst>
              <a:ext uri="{FF2B5EF4-FFF2-40B4-BE49-F238E27FC236}">
                <a16:creationId xmlns:a16="http://schemas.microsoft.com/office/drawing/2014/main" id="{5C60C96E-783B-3643-8BB9-94B294F61B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  <a:tabLst>
                <a:tab pos="3259138" algn="l"/>
              </a:tabLst>
            </a:pPr>
            <a:r>
              <a:rPr lang="en-US" altLang="en-US" i="1" dirty="0"/>
              <a:t>T</a:t>
            </a:r>
            <a:r>
              <a:rPr lang="en-US" altLang="en-US" dirty="0"/>
              <a:t>*(</a:t>
            </a:r>
            <a:r>
              <a:rPr lang="en-US" altLang="en-US" dirty="0">
                <a:sym typeface="Symbol" pitchFamily="2" charset="2"/>
              </a:rPr>
              <a:t></a:t>
            </a:r>
            <a:r>
              <a:rPr lang="en-US" altLang="en-US" i="1" baseline="-25000" dirty="0"/>
              <a:t>d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i="1" baseline="-25000" dirty="0"/>
              <a:t>s</a:t>
            </a:r>
            <a:r>
              <a:rPr lang="en-US" altLang="en-US" i="1" dirty="0"/>
              <a:t>c</a:t>
            </a:r>
            <a:r>
              <a:rPr lang="en-US" altLang="en-US" i="1" baseline="-25000" dirty="0"/>
              <a:t>n</a:t>
            </a:r>
            <a:r>
              <a:rPr lang="en-US" altLang="en-US" baseline="-25000" dirty="0"/>
              <a:t>+1</a:t>
            </a:r>
            <a:r>
              <a:rPr lang="en-US" altLang="en-US" dirty="0"/>
              <a:t>),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b</a:t>
            </a:r>
            <a:r>
              <a:rPr lang="en-US" altLang="en-US" dirty="0"/>
              <a:t>) = </a:t>
            </a:r>
            <a:r>
              <a:rPr lang="en-US" altLang="en-US" i="1" dirty="0"/>
              <a:t>T</a:t>
            </a:r>
            <a:r>
              <a:rPr lang="en-US" altLang="en-US" dirty="0"/>
              <a:t>*(</a:t>
            </a:r>
            <a:r>
              <a:rPr lang="en-US" altLang="en-US" dirty="0">
                <a:sym typeface="Symbol" pitchFamily="2" charset="2"/>
              </a:rPr>
              <a:t></a:t>
            </a:r>
            <a:r>
              <a:rPr lang="en-US" altLang="en-US" i="1" baseline="-25000" dirty="0"/>
              <a:t>d</a:t>
            </a:r>
            <a:r>
              <a:rPr lang="en-US" altLang="en-US" dirty="0"/>
              <a:t>(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i="1" baseline="-25000" dirty="0"/>
              <a:t> </a:t>
            </a:r>
            <a:r>
              <a:rPr lang="en-US" altLang="en-US" dirty="0"/>
              <a:t>)</a:t>
            </a:r>
            <a:r>
              <a:rPr lang="en-US" altLang="en-US" i="1" dirty="0"/>
              <a:t>c</a:t>
            </a:r>
            <a:r>
              <a:rPr lang="en-US" altLang="en-US" i="1" baseline="-25000" dirty="0"/>
              <a:t>n</a:t>
            </a:r>
            <a:r>
              <a:rPr lang="en-US" altLang="en-US" baseline="-25000" dirty="0"/>
              <a:t>+1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b</a:t>
            </a:r>
            <a:r>
              <a:rPr lang="en-US" altLang="en-US" dirty="0"/>
              <a:t>) = </a:t>
            </a:r>
            <a:r>
              <a:rPr lang="en-US" altLang="en-US" i="1" dirty="0"/>
              <a:t>T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i="1" baseline="-25000" dirty="0"/>
              <a:t>n</a:t>
            </a:r>
            <a:r>
              <a:rPr lang="en-US" altLang="en-US" baseline="-25000" dirty="0"/>
              <a:t>+1</a:t>
            </a:r>
            <a:r>
              <a:rPr lang="en-US" altLang="en-US" dirty="0"/>
              <a:t>, </a:t>
            </a:r>
            <a:r>
              <a:rPr lang="en-US" altLang="en-US" i="1" dirty="0"/>
              <a:t>T</a:t>
            </a:r>
            <a:r>
              <a:rPr lang="en-US" altLang="en-US" dirty="0"/>
              <a:t>*(</a:t>
            </a:r>
            <a:r>
              <a:rPr lang="en-US" altLang="en-US" dirty="0">
                <a:sym typeface="Symbol" pitchFamily="2" charset="2"/>
              </a:rPr>
              <a:t></a:t>
            </a:r>
            <a:r>
              <a:rPr lang="en-US" altLang="en-US" i="1" baseline="-25000" dirty="0"/>
              <a:t>d</a:t>
            </a:r>
            <a:r>
              <a:rPr lang="en-US" altLang="en-US" dirty="0"/>
              <a:t>(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i="1" baseline="-25000" dirty="0"/>
              <a:t> </a:t>
            </a:r>
            <a:r>
              <a:rPr lang="en-US" altLang="en-US" dirty="0"/>
              <a:t>),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b</a:t>
            </a:r>
            <a:r>
              <a:rPr lang="en-US" altLang="en-US" dirty="0"/>
              <a:t>))</a:t>
            </a:r>
          </a:p>
          <a:p>
            <a:pPr lvl="1">
              <a:tabLst>
                <a:tab pos="3259138" algn="l"/>
              </a:tabLst>
            </a:pPr>
            <a:r>
              <a:rPr lang="en-US" altLang="en-US" dirty="0"/>
              <a:t>By definition of </a:t>
            </a:r>
            <a:r>
              <a:rPr lang="en-US" altLang="en-US" i="1" dirty="0"/>
              <a:t>T</a:t>
            </a:r>
            <a:r>
              <a:rPr lang="en-US" altLang="en-US" dirty="0"/>
              <a:t>* and </a:t>
            </a:r>
            <a:r>
              <a:rPr lang="en-US" altLang="en-US" dirty="0">
                <a:sym typeface="Symbol" pitchFamily="2" charset="2"/>
              </a:rPr>
              <a:t></a:t>
            </a:r>
            <a:r>
              <a:rPr lang="en-US" altLang="en-US" i="1" baseline="-25000" dirty="0"/>
              <a:t>d</a:t>
            </a:r>
            <a:endParaRPr lang="en-US" altLang="en-US" dirty="0"/>
          </a:p>
          <a:p>
            <a:pPr marL="0" indent="0">
              <a:buNone/>
              <a:tabLst>
                <a:tab pos="3259138" algn="l"/>
              </a:tabLst>
            </a:pP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a</a:t>
            </a:r>
            <a:r>
              <a:rPr lang="en-US" altLang="en-US" dirty="0"/>
              <a:t> ~</a:t>
            </a:r>
            <a:r>
              <a:rPr lang="en-US" altLang="en-US" i="1" baseline="30000" dirty="0"/>
              <a:t>d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b</a:t>
            </a:r>
            <a:r>
              <a:rPr lang="en-US" altLang="en-US" dirty="0"/>
              <a:t> ⇒</a:t>
            </a:r>
            <a:r>
              <a:rPr lang="en-US" altLang="en-US" i="1" baseline="-25000" dirty="0"/>
              <a:t> </a:t>
            </a:r>
            <a:r>
              <a:rPr lang="en-US" altLang="en-US" i="1" dirty="0"/>
              <a:t>T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i="1" baseline="-25000" dirty="0"/>
              <a:t>n</a:t>
            </a:r>
            <a:r>
              <a:rPr lang="en-US" altLang="en-US" baseline="-25000" dirty="0"/>
              <a:t>+1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a</a:t>
            </a:r>
            <a:r>
              <a:rPr lang="en-US" altLang="en-US" dirty="0"/>
              <a:t>) ~</a:t>
            </a:r>
            <a:r>
              <a:rPr lang="en-US" altLang="en-US" i="1" baseline="30000" dirty="0"/>
              <a:t>d</a:t>
            </a:r>
            <a:r>
              <a:rPr lang="en-US" altLang="en-US" dirty="0"/>
              <a:t> </a:t>
            </a:r>
            <a:r>
              <a:rPr lang="en-US" altLang="en-US" i="1" dirty="0"/>
              <a:t>T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i="1" baseline="-25000" dirty="0"/>
              <a:t>n</a:t>
            </a:r>
            <a:r>
              <a:rPr lang="en-US" altLang="en-US" baseline="-25000" dirty="0"/>
              <a:t>+1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b</a:t>
            </a:r>
            <a:r>
              <a:rPr lang="en-US" altLang="en-US" dirty="0"/>
              <a:t>)</a:t>
            </a:r>
            <a:endParaRPr lang="en-US" altLang="en-US" i="1" dirty="0"/>
          </a:p>
          <a:p>
            <a:pPr lvl="1">
              <a:tabLst>
                <a:tab pos="3259138" algn="l"/>
              </a:tabLst>
            </a:pPr>
            <a:r>
              <a:rPr lang="en-US" altLang="en-US" dirty="0"/>
              <a:t>As </a:t>
            </a:r>
            <a:r>
              <a:rPr lang="en-US" altLang="en-US" i="1" dirty="0"/>
              <a:t>X</a:t>
            </a:r>
            <a:r>
              <a:rPr lang="en-US" altLang="en-US" dirty="0"/>
              <a:t> transition-consistent</a:t>
            </a:r>
          </a:p>
          <a:p>
            <a:pPr marL="0" indent="0">
              <a:buNone/>
              <a:tabLst>
                <a:tab pos="3259138" algn="l"/>
              </a:tabLst>
            </a:pPr>
            <a:r>
              <a:rPr lang="en-US" altLang="en-US" i="1" dirty="0"/>
              <a:t>T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i="1" baseline="-25000" dirty="0"/>
              <a:t>n</a:t>
            </a:r>
            <a:r>
              <a:rPr lang="en-US" altLang="en-US" baseline="-25000" dirty="0"/>
              <a:t>+1</a:t>
            </a:r>
            <a:r>
              <a:rPr lang="en-US" altLang="en-US" dirty="0"/>
              <a:t>, </a:t>
            </a:r>
            <a:r>
              <a:rPr lang="en-US" altLang="en-US" i="1" dirty="0"/>
              <a:t>T*</a:t>
            </a:r>
            <a:r>
              <a:rPr lang="en-US" altLang="en-US" dirty="0"/>
              <a:t>(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a</a:t>
            </a:r>
            <a:r>
              <a:rPr lang="en-US" altLang="en-US" dirty="0"/>
              <a:t>)) ~</a:t>
            </a:r>
            <a:r>
              <a:rPr lang="en-US" altLang="en-US" i="1" baseline="30000" dirty="0"/>
              <a:t>d </a:t>
            </a:r>
            <a:r>
              <a:rPr lang="en-US" altLang="en-US" i="1" dirty="0"/>
              <a:t>T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i="1" baseline="-25000" dirty="0"/>
              <a:t>n</a:t>
            </a:r>
            <a:r>
              <a:rPr lang="en-US" altLang="en-US" baseline="-25000" dirty="0"/>
              <a:t>+1</a:t>
            </a:r>
            <a:r>
              <a:rPr lang="en-US" altLang="en-US" dirty="0"/>
              <a:t>, </a:t>
            </a:r>
            <a:r>
              <a:rPr lang="en-US" altLang="en-US" i="1" dirty="0"/>
              <a:t>T</a:t>
            </a:r>
            <a:r>
              <a:rPr lang="en-US" altLang="en-US" dirty="0"/>
              <a:t>*(</a:t>
            </a:r>
            <a:r>
              <a:rPr lang="en-US" altLang="en-US" dirty="0">
                <a:sym typeface="Symbol" pitchFamily="2" charset="2"/>
              </a:rPr>
              <a:t></a:t>
            </a:r>
            <a:r>
              <a:rPr lang="en-US" altLang="en-US" i="1" baseline="-25000" dirty="0"/>
              <a:t>d</a:t>
            </a:r>
            <a:r>
              <a:rPr lang="en-US" altLang="en-US" dirty="0"/>
              <a:t>(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i="1" baseline="-25000" dirty="0"/>
              <a:t> </a:t>
            </a:r>
            <a:r>
              <a:rPr lang="en-US" altLang="en-US" dirty="0"/>
              <a:t>),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b</a:t>
            </a:r>
            <a:r>
              <a:rPr lang="en-US" altLang="en-US" dirty="0"/>
              <a:t>))</a:t>
            </a:r>
          </a:p>
          <a:p>
            <a:pPr lvl="1">
              <a:tabLst>
                <a:tab pos="3259138" algn="l"/>
              </a:tabLst>
            </a:pPr>
            <a:r>
              <a:rPr lang="en-US" altLang="en-US" dirty="0"/>
              <a:t>By transition-consistency and IH</a:t>
            </a:r>
          </a:p>
          <a:p>
            <a:pPr>
              <a:buNone/>
              <a:tabLst>
                <a:tab pos="3259138" algn="l"/>
              </a:tabLst>
            </a:pPr>
            <a:r>
              <a:rPr lang="en-US" altLang="en-US" i="1" dirty="0"/>
              <a:t>T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i="1" baseline="-25000" dirty="0"/>
              <a:t>n</a:t>
            </a:r>
            <a:r>
              <a:rPr lang="en-US" altLang="en-US" baseline="-25000" dirty="0"/>
              <a:t>+1</a:t>
            </a:r>
            <a:r>
              <a:rPr lang="en-US" altLang="en-US" dirty="0"/>
              <a:t>,</a:t>
            </a:r>
            <a:r>
              <a:rPr lang="en-US" altLang="en-US" i="1" dirty="0"/>
              <a:t>T*</a:t>
            </a:r>
            <a:r>
              <a:rPr lang="en-US" altLang="en-US" dirty="0"/>
              <a:t>(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,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a</a:t>
            </a:r>
            <a:r>
              <a:rPr lang="en-US" altLang="en-US" dirty="0"/>
              <a:t>)) ~</a:t>
            </a:r>
            <a:r>
              <a:rPr lang="en-US" altLang="en-US" i="1" baseline="30000" dirty="0"/>
              <a:t>d</a:t>
            </a:r>
            <a:r>
              <a:rPr lang="en-US" altLang="en-US" i="1" dirty="0"/>
              <a:t> T</a:t>
            </a:r>
            <a:r>
              <a:rPr lang="en-US" altLang="en-US" dirty="0"/>
              <a:t>*(</a:t>
            </a:r>
            <a:r>
              <a:rPr lang="en-US" altLang="en-US" dirty="0">
                <a:sym typeface="Symbol" pitchFamily="2" charset="2"/>
              </a:rPr>
              <a:t></a:t>
            </a:r>
            <a:r>
              <a:rPr lang="en-US" altLang="en-US" i="1" baseline="-25000" dirty="0"/>
              <a:t>d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i="1" baseline="-25000" dirty="0"/>
              <a:t>s</a:t>
            </a:r>
            <a:r>
              <a:rPr lang="en-US" altLang="en-US" i="1" dirty="0"/>
              <a:t>c</a:t>
            </a:r>
            <a:r>
              <a:rPr lang="en-US" altLang="en-US" i="1" baseline="-25000" dirty="0"/>
              <a:t>n</a:t>
            </a:r>
            <a:r>
              <a:rPr lang="en-US" altLang="en-US" baseline="-25000" dirty="0"/>
              <a:t>+1</a:t>
            </a:r>
            <a:r>
              <a:rPr lang="en-US" altLang="en-US" dirty="0"/>
              <a:t>),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b</a:t>
            </a:r>
            <a:r>
              <a:rPr lang="en-US" altLang="en-US" dirty="0"/>
              <a:t>)</a:t>
            </a:r>
          </a:p>
          <a:p>
            <a:pPr lvl="1">
              <a:tabLst>
                <a:tab pos="3259138" algn="l"/>
              </a:tabLst>
            </a:pPr>
            <a:r>
              <a:rPr lang="en-US" altLang="en-US" dirty="0"/>
              <a:t>By substitution from earlier equality</a:t>
            </a:r>
          </a:p>
          <a:p>
            <a:pPr>
              <a:buNone/>
              <a:tabLst>
                <a:tab pos="3259138" algn="l"/>
              </a:tabLst>
            </a:pPr>
            <a:r>
              <a:rPr lang="en-US" altLang="en-US" i="1" dirty="0"/>
              <a:t>T*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i="1" baseline="-25000" dirty="0"/>
              <a:t>s</a:t>
            </a:r>
            <a:r>
              <a:rPr lang="en-US" altLang="en-US" i="1" dirty="0"/>
              <a:t>c</a:t>
            </a:r>
            <a:r>
              <a:rPr lang="en-US" altLang="en-US" i="1" baseline="-25000" dirty="0"/>
              <a:t>n</a:t>
            </a:r>
            <a:r>
              <a:rPr lang="en-US" altLang="en-US" baseline="-25000" dirty="0"/>
              <a:t>+1</a:t>
            </a:r>
            <a:r>
              <a:rPr lang="en-US" altLang="en-US" dirty="0"/>
              <a:t>,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a</a:t>
            </a:r>
            <a:r>
              <a:rPr lang="en-US" altLang="en-US" dirty="0"/>
              <a:t>) ~</a:t>
            </a:r>
            <a:r>
              <a:rPr lang="en-US" altLang="en-US" i="1" baseline="30000" dirty="0"/>
              <a:t>d</a:t>
            </a:r>
            <a:r>
              <a:rPr lang="en-US" altLang="en-US" i="1" dirty="0"/>
              <a:t> T</a:t>
            </a:r>
            <a:r>
              <a:rPr lang="en-US" altLang="en-US" dirty="0"/>
              <a:t>*(</a:t>
            </a:r>
            <a:r>
              <a:rPr lang="en-US" altLang="en-US" dirty="0">
                <a:sym typeface="Symbol" pitchFamily="2" charset="2"/>
              </a:rPr>
              <a:t></a:t>
            </a:r>
            <a:r>
              <a:rPr lang="en-US" altLang="en-US" i="1" baseline="-25000" dirty="0"/>
              <a:t>d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i="1" baseline="-25000" dirty="0"/>
              <a:t>s</a:t>
            </a:r>
            <a:r>
              <a:rPr lang="en-US" altLang="en-US" i="1" dirty="0"/>
              <a:t>c</a:t>
            </a:r>
            <a:r>
              <a:rPr lang="en-US" altLang="en-US" i="1" baseline="-25000" dirty="0"/>
              <a:t>n</a:t>
            </a:r>
            <a:r>
              <a:rPr lang="en-US" altLang="en-US" baseline="-25000" dirty="0"/>
              <a:t>+1</a:t>
            </a:r>
            <a:r>
              <a:rPr lang="en-US" altLang="en-US" dirty="0"/>
              <a:t>),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b</a:t>
            </a:r>
            <a:r>
              <a:rPr lang="en-US" altLang="en-US" dirty="0"/>
              <a:t>)</a:t>
            </a:r>
          </a:p>
          <a:p>
            <a:pPr lvl="1">
              <a:tabLst>
                <a:tab pos="3259138" algn="l"/>
              </a:tabLst>
            </a:pPr>
            <a:r>
              <a:rPr lang="en-US" altLang="en-US" dirty="0"/>
              <a:t>By definition of </a:t>
            </a:r>
            <a:r>
              <a:rPr lang="en-US" altLang="en-US" i="1" dirty="0"/>
              <a:t>T</a:t>
            </a:r>
            <a:r>
              <a:rPr lang="en-US" altLang="en-US" dirty="0"/>
              <a:t>*</a:t>
            </a:r>
          </a:p>
          <a:p>
            <a:pPr marL="0" indent="0">
              <a:buNone/>
              <a:tabLst>
                <a:tab pos="3259138" algn="l"/>
              </a:tabLst>
            </a:pPr>
            <a:r>
              <a:rPr lang="en-US" altLang="en-US" dirty="0"/>
              <a:t>proving hypothesis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65ED8D-AE6C-C444-96EA-8933CC380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033154-BA51-FD47-BF9D-850DBAF7A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F21224-B067-F74B-ABE1-6CE8DD01E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95629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>
            <a:extLst>
              <a:ext uri="{FF2B5EF4-FFF2-40B4-BE49-F238E27FC236}">
                <a16:creationId xmlns:a16="http://schemas.microsoft.com/office/drawing/2014/main" id="{FB479067-4B41-2140-9681-D809DA3196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/>
              <a:t>dom</a:t>
            </a:r>
            <a:r>
              <a:rPr lang="en-US" altLang="en-US"/>
              <a:t>(</a:t>
            </a:r>
            <a:r>
              <a:rPr lang="en-US" altLang="en-US" i="1"/>
              <a:t>c</a:t>
            </a:r>
            <a:r>
              <a:rPr lang="en-US" altLang="en-US" i="1" baseline="-25000"/>
              <a:t>n</a:t>
            </a:r>
            <a:r>
              <a:rPr lang="en-US" altLang="en-US" baseline="-25000"/>
              <a:t>+1</a:t>
            </a:r>
            <a:r>
              <a:rPr lang="en-US" altLang="en-US"/>
              <a:t>)</a:t>
            </a:r>
            <a:r>
              <a:rPr lang="en-US" altLang="en-US" i="1"/>
              <a:t>rd</a:t>
            </a:r>
            <a:r>
              <a:rPr lang="en-US" altLang="en-US"/>
              <a:t> Does Not Hold</a:t>
            </a:r>
          </a:p>
        </p:txBody>
      </p:sp>
      <p:sp>
        <p:nvSpPr>
          <p:cNvPr id="297987" name="Rectangle 3">
            <a:extLst>
              <a:ext uri="{FF2B5EF4-FFF2-40B4-BE49-F238E27FC236}">
                <a16:creationId xmlns:a16="http://schemas.microsoft.com/office/drawing/2014/main" id="{92B828A8-6C04-1C41-9E46-EF39AE5ED8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i="1" dirty="0"/>
              <a:t>T</a:t>
            </a:r>
            <a:r>
              <a:rPr lang="en-US" altLang="en-US" dirty="0"/>
              <a:t>*(</a:t>
            </a:r>
            <a:r>
              <a:rPr lang="en-US" altLang="en-US" dirty="0">
                <a:sym typeface="Symbol" pitchFamily="2" charset="2"/>
              </a:rPr>
              <a:t></a:t>
            </a:r>
            <a:r>
              <a:rPr lang="en-US" altLang="en-US" i="1" baseline="-25000" dirty="0"/>
              <a:t>d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i="1" baseline="-25000" dirty="0"/>
              <a:t>s</a:t>
            </a:r>
            <a:r>
              <a:rPr lang="en-US" altLang="en-US" i="1" dirty="0"/>
              <a:t>c</a:t>
            </a:r>
            <a:r>
              <a:rPr lang="en-US" altLang="en-US" i="1" baseline="-25000" dirty="0"/>
              <a:t>n</a:t>
            </a:r>
            <a:r>
              <a:rPr lang="en-US" altLang="en-US" baseline="-25000" dirty="0"/>
              <a:t>+1</a:t>
            </a:r>
            <a:r>
              <a:rPr lang="en-US" altLang="en-US" dirty="0"/>
              <a:t>),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b</a:t>
            </a:r>
            <a:r>
              <a:rPr lang="en-US" altLang="en-US" dirty="0"/>
              <a:t>) = </a:t>
            </a:r>
            <a:r>
              <a:rPr lang="en-US" altLang="en-US" i="1" dirty="0"/>
              <a:t>T</a:t>
            </a:r>
            <a:r>
              <a:rPr lang="en-US" altLang="en-US" dirty="0"/>
              <a:t>*(</a:t>
            </a:r>
            <a:r>
              <a:rPr lang="en-US" altLang="en-US" dirty="0">
                <a:sym typeface="Symbol" pitchFamily="2" charset="2"/>
              </a:rPr>
              <a:t></a:t>
            </a:r>
            <a:r>
              <a:rPr lang="en-US" altLang="en-US" i="1" baseline="-25000" dirty="0"/>
              <a:t>d</a:t>
            </a:r>
            <a:r>
              <a:rPr lang="en-US" altLang="en-US" dirty="0"/>
              <a:t>(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i="1" baseline="-25000" dirty="0"/>
              <a:t> </a:t>
            </a:r>
            <a:r>
              <a:rPr lang="en-US" altLang="en-US" dirty="0"/>
              <a:t>),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b</a:t>
            </a:r>
            <a:r>
              <a:rPr lang="en-US" alt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By definition of </a:t>
            </a:r>
            <a:r>
              <a:rPr lang="en-US" altLang="en-US" dirty="0">
                <a:sym typeface="Symbol" pitchFamily="2" charset="2"/>
              </a:rPr>
              <a:t></a:t>
            </a:r>
            <a:r>
              <a:rPr lang="en-US" altLang="en-US" i="1" baseline="-25000" dirty="0"/>
              <a:t>d</a:t>
            </a:r>
            <a:endParaRPr lang="en-US" alt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i="1" dirty="0"/>
              <a:t>T</a:t>
            </a:r>
            <a:r>
              <a:rPr lang="en-US" altLang="en-US" dirty="0"/>
              <a:t>*(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a</a:t>
            </a:r>
            <a:r>
              <a:rPr lang="en-US" altLang="en-US" dirty="0"/>
              <a:t>) = </a:t>
            </a:r>
            <a:r>
              <a:rPr lang="en-US" altLang="en-US" i="1" dirty="0"/>
              <a:t>T</a:t>
            </a:r>
            <a:r>
              <a:rPr lang="en-US" altLang="en-US" dirty="0"/>
              <a:t>*(</a:t>
            </a:r>
            <a:r>
              <a:rPr lang="en-US" altLang="en-US" dirty="0">
                <a:sym typeface="Symbol" pitchFamily="2" charset="2"/>
              </a:rPr>
              <a:t></a:t>
            </a:r>
            <a:r>
              <a:rPr lang="en-US" altLang="en-US" i="1" baseline="-25000" dirty="0"/>
              <a:t>d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i="1" baseline="-25000" dirty="0"/>
              <a:t>s</a:t>
            </a:r>
            <a:r>
              <a:rPr lang="en-US" altLang="en-US" i="1" dirty="0"/>
              <a:t>c</a:t>
            </a:r>
            <a:r>
              <a:rPr lang="en-US" altLang="en-US" i="1" baseline="-25000" dirty="0"/>
              <a:t>n</a:t>
            </a:r>
            <a:r>
              <a:rPr lang="en-US" altLang="en-US" baseline="-25000" dirty="0"/>
              <a:t>+1</a:t>
            </a:r>
            <a:r>
              <a:rPr lang="en-US" altLang="en-US" dirty="0"/>
              <a:t>),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b</a:t>
            </a:r>
            <a:r>
              <a:rPr lang="en-US" alt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By above and IH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i="1" dirty="0"/>
              <a:t>T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i="1" baseline="-25000" dirty="0"/>
              <a:t>n</a:t>
            </a:r>
            <a:r>
              <a:rPr lang="en-US" altLang="en-US" baseline="-25000" dirty="0"/>
              <a:t>+1</a:t>
            </a:r>
            <a:r>
              <a:rPr lang="en-US" altLang="en-US" dirty="0"/>
              <a:t>, </a:t>
            </a:r>
            <a:r>
              <a:rPr lang="en-US" altLang="en-US" i="1" dirty="0"/>
              <a:t>T</a:t>
            </a:r>
            <a:r>
              <a:rPr lang="en-US" altLang="en-US" dirty="0"/>
              <a:t>*(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a</a:t>
            </a:r>
            <a:r>
              <a:rPr lang="en-US" altLang="en-US" dirty="0"/>
              <a:t>)) ~</a:t>
            </a:r>
            <a:r>
              <a:rPr lang="en-US" altLang="en-US" i="1" baseline="30000" dirty="0"/>
              <a:t>d</a:t>
            </a:r>
            <a:r>
              <a:rPr lang="en-US" altLang="en-US" dirty="0"/>
              <a:t> </a:t>
            </a:r>
            <a:r>
              <a:rPr lang="en-US" altLang="en-US" i="1" dirty="0"/>
              <a:t>T</a:t>
            </a:r>
            <a:r>
              <a:rPr lang="en-US" altLang="en-US" dirty="0"/>
              <a:t>*(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a</a:t>
            </a:r>
            <a:r>
              <a:rPr lang="en-US" alt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As </a:t>
            </a:r>
            <a:r>
              <a:rPr lang="en-US" altLang="en-US" i="1" dirty="0"/>
              <a:t>X</a:t>
            </a:r>
            <a:r>
              <a:rPr lang="en-US" altLang="en-US" dirty="0"/>
              <a:t> locally respects </a:t>
            </a:r>
            <a:r>
              <a:rPr lang="en-US" altLang="en-US" i="1" dirty="0"/>
              <a:t>r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dirty="0"/>
              <a:t> ~</a:t>
            </a:r>
            <a:r>
              <a:rPr lang="en-US" altLang="en-US" i="1" baseline="30000" dirty="0"/>
              <a:t>d</a:t>
            </a:r>
            <a:r>
              <a:rPr lang="en-US" altLang="en-US" dirty="0"/>
              <a:t> </a:t>
            </a:r>
            <a:r>
              <a:rPr lang="en-US" altLang="en-US" i="1" dirty="0"/>
              <a:t>T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i="1" baseline="-25000" dirty="0"/>
              <a:t>n</a:t>
            </a:r>
            <a:r>
              <a:rPr lang="en-US" altLang="en-US" baseline="-25000" dirty="0"/>
              <a:t>+1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dirty="0"/>
              <a:t>) for any </a:t>
            </a:r>
            <a:r>
              <a:rPr lang="en-US" altLang="en-US" dirty="0">
                <a:sym typeface="Symbol" pitchFamily="2" charset="2"/>
              </a:rPr>
              <a:t></a:t>
            </a:r>
          </a:p>
          <a:p>
            <a:pPr>
              <a:buNone/>
            </a:pPr>
            <a:r>
              <a:rPr lang="en-US" altLang="en-US" i="1" dirty="0"/>
              <a:t>T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i="1" baseline="-25000" dirty="0"/>
              <a:t>n</a:t>
            </a:r>
            <a:r>
              <a:rPr lang="en-US" altLang="en-US" baseline="-25000" dirty="0"/>
              <a:t>+1</a:t>
            </a:r>
            <a:r>
              <a:rPr lang="en-US" altLang="en-US" dirty="0"/>
              <a:t>,</a:t>
            </a:r>
            <a:r>
              <a:rPr lang="en-US" altLang="en-US" i="1" dirty="0"/>
              <a:t>T*</a:t>
            </a:r>
            <a:r>
              <a:rPr lang="en-US" altLang="en-US" dirty="0"/>
              <a:t>(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,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a</a:t>
            </a:r>
            <a:r>
              <a:rPr lang="en-US" altLang="en-US" dirty="0"/>
              <a:t>)) ~</a:t>
            </a:r>
            <a:r>
              <a:rPr lang="en-US" altLang="en-US" i="1" baseline="30000" dirty="0"/>
              <a:t>d</a:t>
            </a:r>
            <a:r>
              <a:rPr lang="en-US" altLang="en-US" i="1" dirty="0"/>
              <a:t> T</a:t>
            </a:r>
            <a:r>
              <a:rPr lang="en-US" altLang="en-US" dirty="0"/>
              <a:t>*(</a:t>
            </a:r>
            <a:r>
              <a:rPr lang="en-US" altLang="en-US" dirty="0">
                <a:sym typeface="Symbol" pitchFamily="2" charset="2"/>
              </a:rPr>
              <a:t></a:t>
            </a:r>
            <a:r>
              <a:rPr lang="en-US" altLang="en-US" i="1" baseline="-25000" dirty="0"/>
              <a:t>d</a:t>
            </a:r>
            <a:r>
              <a:rPr lang="en-US" altLang="en-US" dirty="0"/>
              <a:t>(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i="1" baseline="-25000" dirty="0"/>
              <a:t> </a:t>
            </a:r>
            <a:r>
              <a:rPr lang="en-US" altLang="en-US" i="1" dirty="0"/>
              <a:t>c</a:t>
            </a:r>
            <a:r>
              <a:rPr lang="en-US" altLang="en-US" i="1" baseline="-25000" dirty="0"/>
              <a:t>n</a:t>
            </a:r>
            <a:r>
              <a:rPr lang="en-US" altLang="en-US" baseline="-25000" dirty="0"/>
              <a:t>+1</a:t>
            </a:r>
            <a:r>
              <a:rPr lang="en-US" altLang="en-US" dirty="0"/>
              <a:t> ),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b</a:t>
            </a:r>
            <a:r>
              <a:rPr lang="en-US" alt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Substituting back</a:t>
            </a:r>
          </a:p>
          <a:p>
            <a:pPr marL="0" indent="0">
              <a:buNone/>
            </a:pPr>
            <a:r>
              <a:rPr lang="en-US" altLang="en-US" dirty="0"/>
              <a:t>proving hypothesis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6E9750-B45A-0B4B-A6B9-C597BE044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F35DB7-07E3-2D40-99B3-4D44FCD40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5FBE8D-A4C4-B847-B351-3880D5E85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342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>
            <a:extLst>
              <a:ext uri="{FF2B5EF4-FFF2-40B4-BE49-F238E27FC236}">
                <a16:creationId xmlns:a16="http://schemas.microsoft.com/office/drawing/2014/main" id="{2D5CBFF8-B5D7-1F4C-834E-EDEADDC046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Protocol</a:t>
            </a:r>
          </a:p>
        </p:txBody>
      </p:sp>
      <p:sp>
        <p:nvSpPr>
          <p:cNvPr id="248835" name="Rectangle 3">
            <a:extLst>
              <a:ext uri="{FF2B5EF4-FFF2-40B4-BE49-F238E27FC236}">
                <a16:creationId xmlns:a16="http://schemas.microsoft.com/office/drawing/2014/main" id="{8A5D8ECD-7E31-F543-A02F-E75FD2D219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Holly, Lara agree:</a:t>
            </a:r>
          </a:p>
          <a:p>
            <a:pPr lvl="1"/>
            <a:r>
              <a:rPr lang="en-US" altLang="en-US" dirty="0"/>
              <a:t>Begin at noon</a:t>
            </a:r>
          </a:p>
          <a:p>
            <a:pPr lvl="1"/>
            <a:r>
              <a:rPr lang="en-US" altLang="en-US" dirty="0"/>
              <a:t>Lara will sample CPU utilization every minute</a:t>
            </a:r>
          </a:p>
          <a:p>
            <a:pPr lvl="1"/>
            <a:r>
              <a:rPr lang="en-US" altLang="en-US" dirty="0"/>
              <a:t>To send 1 bit, Holly runs program</a:t>
            </a:r>
          </a:p>
          <a:p>
            <a:pPr lvl="2"/>
            <a:r>
              <a:rPr lang="en-US" altLang="en-US" dirty="0"/>
              <a:t>Raises CPU utilization to over 60%</a:t>
            </a:r>
          </a:p>
          <a:p>
            <a:pPr lvl="1"/>
            <a:r>
              <a:rPr lang="en-US" altLang="en-US" dirty="0"/>
              <a:t>To send 0 bit, Holly does not run program</a:t>
            </a:r>
          </a:p>
          <a:p>
            <a:pPr lvl="2"/>
            <a:r>
              <a:rPr lang="en-US" altLang="en-US" dirty="0"/>
              <a:t>CPU utilization will be under 40%</a:t>
            </a:r>
          </a:p>
          <a:p>
            <a:r>
              <a:rPr lang="en-US" altLang="en-US" dirty="0"/>
              <a:t>Not “writing” in traditional sense</a:t>
            </a:r>
          </a:p>
          <a:p>
            <a:pPr lvl="1"/>
            <a:r>
              <a:rPr lang="en-US" altLang="en-US" dirty="0"/>
              <a:t>But information flows from Holly to Lara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CA7C43-579F-6A40-A37B-70425C478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5C9B8C-440B-2945-A01B-27359214D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1E13-EC98-FE4E-AD4B-3E7C281D4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46166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>
            <a:extLst>
              <a:ext uri="{FF2B5EF4-FFF2-40B4-BE49-F238E27FC236}">
                <a16:creationId xmlns:a16="http://schemas.microsoft.com/office/drawing/2014/main" id="{85B41899-39C2-C745-9C92-CC5837BE42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Finishing Proof</a:t>
            </a:r>
          </a:p>
        </p:txBody>
      </p:sp>
      <p:sp>
        <p:nvSpPr>
          <p:cNvPr id="299011" name="Rectangle 3">
            <a:extLst>
              <a:ext uri="{FF2B5EF4-FFF2-40B4-BE49-F238E27FC236}">
                <a16:creationId xmlns:a16="http://schemas.microsoft.com/office/drawing/2014/main" id="{51CD4798-61D7-8945-9D16-E185CB8DCC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Take </a:t>
            </a:r>
            <a:r>
              <a:rPr lang="en-US" altLang="en-US">
                <a:sym typeface="Symbol" pitchFamily="2" charset="2"/>
              </a:rPr>
              <a:t></a:t>
            </a:r>
            <a:r>
              <a:rPr lang="en-US" altLang="en-US" i="1" baseline="-25000"/>
              <a:t>a</a:t>
            </a:r>
            <a:r>
              <a:rPr lang="en-US" altLang="en-US"/>
              <a:t> = </a:t>
            </a:r>
            <a:r>
              <a:rPr lang="en-US" altLang="en-US">
                <a:sym typeface="Symbol" pitchFamily="2" charset="2"/>
              </a:rPr>
              <a:t></a:t>
            </a:r>
            <a:r>
              <a:rPr lang="en-US" altLang="en-US" i="1" baseline="-25000"/>
              <a:t>b</a:t>
            </a:r>
            <a:r>
              <a:rPr lang="en-US" altLang="en-US"/>
              <a:t> = </a:t>
            </a:r>
            <a:r>
              <a:rPr lang="en-US" altLang="en-US">
                <a:sym typeface="Symbol" pitchFamily="2" charset="2"/>
              </a:rPr>
              <a:t></a:t>
            </a:r>
            <a:r>
              <a:rPr lang="en-US" altLang="en-US" baseline="-25000"/>
              <a:t>0</a:t>
            </a:r>
            <a:r>
              <a:rPr lang="en-US" altLang="en-US"/>
              <a:t>, so from claim proved by induction,</a:t>
            </a:r>
          </a:p>
          <a:p>
            <a:pPr algn="ctr">
              <a:buFontTx/>
              <a:buNone/>
            </a:pPr>
            <a:r>
              <a:rPr lang="en-US" altLang="en-US" i="1"/>
              <a:t>T</a:t>
            </a:r>
            <a:r>
              <a:rPr lang="en-US" altLang="en-US"/>
              <a:t>*(</a:t>
            </a:r>
            <a:r>
              <a:rPr lang="en-US" altLang="en-US" i="1"/>
              <a:t>c</a:t>
            </a:r>
            <a:r>
              <a:rPr lang="en-US" altLang="en-US" i="1" baseline="-25000"/>
              <a:t>s</a:t>
            </a:r>
            <a:r>
              <a:rPr lang="en-US" altLang="en-US"/>
              <a:t>, </a:t>
            </a:r>
            <a:r>
              <a:rPr lang="en-US" altLang="en-US">
                <a:sym typeface="Symbol" pitchFamily="2" charset="2"/>
              </a:rPr>
              <a:t></a:t>
            </a:r>
            <a:r>
              <a:rPr lang="en-US" altLang="en-US" baseline="-25000"/>
              <a:t>0</a:t>
            </a:r>
            <a:r>
              <a:rPr lang="en-US" altLang="en-US"/>
              <a:t>) ~</a:t>
            </a:r>
            <a:r>
              <a:rPr lang="en-US" altLang="en-US" i="1" baseline="30000"/>
              <a:t>d</a:t>
            </a:r>
            <a:r>
              <a:rPr lang="en-US" altLang="en-US"/>
              <a:t> </a:t>
            </a:r>
            <a:r>
              <a:rPr lang="en-US" altLang="en-US" i="1"/>
              <a:t>T</a:t>
            </a:r>
            <a:r>
              <a:rPr lang="en-US" altLang="en-US"/>
              <a:t>*(</a:t>
            </a:r>
            <a:r>
              <a:rPr lang="en-US" altLang="en-US">
                <a:sym typeface="Symbol" pitchFamily="2" charset="2"/>
              </a:rPr>
              <a:t></a:t>
            </a:r>
            <a:r>
              <a:rPr lang="en-US" altLang="en-US" i="1" baseline="-25000"/>
              <a:t>d</a:t>
            </a:r>
            <a:r>
              <a:rPr lang="en-US" altLang="en-US"/>
              <a:t>(</a:t>
            </a:r>
            <a:r>
              <a:rPr lang="en-US" altLang="en-US" i="1"/>
              <a:t>c</a:t>
            </a:r>
            <a:r>
              <a:rPr lang="en-US" altLang="en-US" i="1" baseline="-25000"/>
              <a:t>s</a:t>
            </a:r>
            <a:r>
              <a:rPr lang="en-US" altLang="en-US"/>
              <a:t>), </a:t>
            </a:r>
            <a:r>
              <a:rPr lang="en-US" altLang="en-US">
                <a:sym typeface="Symbol" pitchFamily="2" charset="2"/>
              </a:rPr>
              <a:t></a:t>
            </a:r>
            <a:r>
              <a:rPr lang="en-US" altLang="en-US" baseline="-25000"/>
              <a:t>0</a:t>
            </a:r>
            <a:r>
              <a:rPr lang="en-US" altLang="en-US"/>
              <a:t>)</a:t>
            </a:r>
          </a:p>
          <a:p>
            <a:r>
              <a:rPr lang="en-US" altLang="en-US"/>
              <a:t>By previous lemma, as </a:t>
            </a:r>
            <a:r>
              <a:rPr lang="en-US" altLang="en-US" i="1"/>
              <a:t>X</a:t>
            </a:r>
            <a:r>
              <a:rPr lang="en-US" altLang="en-US"/>
              <a:t> (and so ~</a:t>
            </a:r>
            <a:r>
              <a:rPr lang="en-US" altLang="en-US" i="1" baseline="30000"/>
              <a:t>d</a:t>
            </a:r>
            <a:r>
              <a:rPr lang="en-US" altLang="en-US"/>
              <a:t>) output consistent, then </a:t>
            </a:r>
            <a:r>
              <a:rPr lang="en-US" altLang="en-US" i="1"/>
              <a:t>X</a:t>
            </a:r>
            <a:r>
              <a:rPr lang="en-US" altLang="en-US"/>
              <a:t> is noninterference-secure with respect to policy </a:t>
            </a:r>
            <a:r>
              <a:rPr lang="en-US" altLang="en-US" i="1"/>
              <a:t>r</a:t>
            </a:r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DA0514-E704-4044-84E0-081E75ACF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2468DD-A0ED-234C-BEC4-2E6665A18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27114B-DA14-E24A-BAC1-D65811629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08733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>
            <a:extLst>
              <a:ext uri="{FF2B5EF4-FFF2-40B4-BE49-F238E27FC236}">
                <a16:creationId xmlns:a16="http://schemas.microsoft.com/office/drawing/2014/main" id="{3A5D2FB1-392B-F044-97CC-C5213F6D95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Access Control Matrix</a:t>
            </a:r>
          </a:p>
        </p:txBody>
      </p:sp>
      <p:sp>
        <p:nvSpPr>
          <p:cNvPr id="300035" name="Rectangle 3">
            <a:extLst>
              <a:ext uri="{FF2B5EF4-FFF2-40B4-BE49-F238E27FC236}">
                <a16:creationId xmlns:a16="http://schemas.microsoft.com/office/drawing/2014/main" id="{118A31A8-9213-3844-9972-2B7B2C5118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Example of interpretation</a:t>
            </a:r>
          </a:p>
          <a:p>
            <a:r>
              <a:rPr lang="en-US" altLang="en-US"/>
              <a:t>Given: access control information</a:t>
            </a:r>
          </a:p>
          <a:p>
            <a:r>
              <a:rPr lang="en-US" altLang="en-US"/>
              <a:t>Question: are given conditions enough to provide noninterference security?</a:t>
            </a:r>
          </a:p>
          <a:p>
            <a:r>
              <a:rPr lang="en-US" altLang="en-US"/>
              <a:t>Assume: system in a particular state</a:t>
            </a:r>
          </a:p>
          <a:p>
            <a:pPr lvl="1"/>
            <a:r>
              <a:rPr lang="en-US" altLang="en-US"/>
              <a:t>Encapsulates values in ACM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7ED616-25BD-AB4D-BC26-BDDE91159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100BD3-CB82-A04E-ACD3-BCE75C09C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9D4918-6286-A74E-B90A-68B379284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16459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>
            <a:extLst>
              <a:ext uri="{FF2B5EF4-FFF2-40B4-BE49-F238E27FC236}">
                <a16:creationId xmlns:a16="http://schemas.microsoft.com/office/drawing/2014/main" id="{2750D7FE-946C-9F4C-A989-B39099A456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ACM Model</a:t>
            </a:r>
          </a:p>
        </p:txBody>
      </p:sp>
      <p:sp>
        <p:nvSpPr>
          <p:cNvPr id="301059" name="Rectangle 3">
            <a:extLst>
              <a:ext uri="{FF2B5EF4-FFF2-40B4-BE49-F238E27FC236}">
                <a16:creationId xmlns:a16="http://schemas.microsoft.com/office/drawing/2014/main" id="{D7918E64-8611-334E-B1CE-33189437E6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Objects </a:t>
            </a:r>
            <a:r>
              <a:rPr lang="en-US" altLang="en-US" i="1" dirty="0"/>
              <a:t>L</a:t>
            </a:r>
            <a:r>
              <a:rPr lang="en-US" altLang="en-US" dirty="0"/>
              <a:t> = { </a:t>
            </a:r>
            <a:r>
              <a:rPr lang="en-US" altLang="en-US" i="1" dirty="0"/>
              <a:t>l</a:t>
            </a:r>
            <a:r>
              <a:rPr lang="en-US" altLang="en-US" baseline="-25000" dirty="0"/>
              <a:t>1</a:t>
            </a:r>
            <a:r>
              <a:rPr lang="en-US" altLang="en-US" dirty="0"/>
              <a:t>, …, </a:t>
            </a:r>
            <a:r>
              <a:rPr lang="en-US" altLang="en-US" i="1" dirty="0" err="1"/>
              <a:t>l</a:t>
            </a:r>
            <a:r>
              <a:rPr lang="en-US" altLang="en-US" i="1" baseline="-25000" dirty="0" err="1"/>
              <a:t>m</a:t>
            </a:r>
            <a:r>
              <a:rPr lang="en-US" altLang="en-US" dirty="0"/>
              <a:t> }</a:t>
            </a:r>
          </a:p>
          <a:p>
            <a:pPr lvl="1"/>
            <a:r>
              <a:rPr lang="en-US" altLang="en-US" dirty="0"/>
              <a:t>Locations in memory</a:t>
            </a:r>
          </a:p>
          <a:p>
            <a:r>
              <a:rPr lang="en-US" altLang="en-US" dirty="0"/>
              <a:t>Values </a:t>
            </a:r>
            <a:r>
              <a:rPr lang="en-US" altLang="en-US" i="1" dirty="0"/>
              <a:t>V</a:t>
            </a:r>
            <a:r>
              <a:rPr lang="en-US" altLang="en-US" dirty="0"/>
              <a:t> = { </a:t>
            </a:r>
            <a:r>
              <a:rPr lang="en-US" altLang="en-US" i="1" dirty="0"/>
              <a:t>v</a:t>
            </a:r>
            <a:r>
              <a:rPr lang="en-US" altLang="en-US" baseline="-25000" dirty="0"/>
              <a:t>1</a:t>
            </a:r>
            <a:r>
              <a:rPr lang="en-US" altLang="en-US" dirty="0"/>
              <a:t>, …, </a:t>
            </a:r>
            <a:r>
              <a:rPr lang="en-US" altLang="en-US" i="1" dirty="0" err="1"/>
              <a:t>v</a:t>
            </a:r>
            <a:r>
              <a:rPr lang="en-US" altLang="en-US" i="1" baseline="-25000" dirty="0" err="1"/>
              <a:t>n</a:t>
            </a:r>
            <a:r>
              <a:rPr lang="en-US" altLang="en-US" dirty="0"/>
              <a:t> }</a:t>
            </a:r>
          </a:p>
          <a:p>
            <a:pPr lvl="1"/>
            <a:r>
              <a:rPr lang="en-US" altLang="en-US" dirty="0"/>
              <a:t>Values that L can assume</a:t>
            </a:r>
          </a:p>
          <a:p>
            <a:r>
              <a:rPr lang="en-US" altLang="en-US" dirty="0"/>
              <a:t>Set of states </a:t>
            </a:r>
            <a:r>
              <a:rPr lang="en-US" altLang="en-US" dirty="0">
                <a:sym typeface="Symbol" pitchFamily="2" charset="2"/>
              </a:rPr>
              <a:t></a:t>
            </a:r>
            <a:r>
              <a:rPr lang="en-US" altLang="en-US" dirty="0"/>
              <a:t> = {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1</a:t>
            </a:r>
            <a:r>
              <a:rPr lang="en-US" altLang="en-US" dirty="0"/>
              <a:t>, …,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k</a:t>
            </a:r>
            <a:r>
              <a:rPr lang="en-US" altLang="en-US" dirty="0"/>
              <a:t> }</a:t>
            </a:r>
          </a:p>
          <a:p>
            <a:r>
              <a:rPr lang="en-US" altLang="en-US" dirty="0"/>
              <a:t>Set of protection domains </a:t>
            </a:r>
            <a:r>
              <a:rPr lang="en-US" altLang="en-US" i="1" dirty="0"/>
              <a:t>D</a:t>
            </a:r>
            <a:r>
              <a:rPr lang="en-US" altLang="en-US" dirty="0"/>
              <a:t> = { </a:t>
            </a:r>
            <a:r>
              <a:rPr lang="en-US" altLang="en-US" i="1" dirty="0"/>
              <a:t>d</a:t>
            </a:r>
            <a:r>
              <a:rPr lang="en-US" altLang="en-US" baseline="-25000" dirty="0"/>
              <a:t>1</a:t>
            </a:r>
            <a:r>
              <a:rPr lang="en-US" altLang="en-US" dirty="0"/>
              <a:t>, …, </a:t>
            </a:r>
            <a:r>
              <a:rPr lang="en-US" altLang="en-US" i="1" dirty="0" err="1"/>
              <a:t>d</a:t>
            </a:r>
            <a:r>
              <a:rPr lang="en-US" altLang="en-US" i="1" baseline="-25000" dirty="0" err="1"/>
              <a:t>j</a:t>
            </a:r>
            <a:r>
              <a:rPr lang="en-US" altLang="en-US" dirty="0"/>
              <a:t> }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A976C4-EBD7-6149-9D87-A322C180D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007B52-F0E5-3745-A061-A79052CC4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76BB9-2735-734E-8653-8875D2237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45771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>
            <a:extLst>
              <a:ext uri="{FF2B5EF4-FFF2-40B4-BE49-F238E27FC236}">
                <a16:creationId xmlns:a16="http://schemas.microsoft.com/office/drawing/2014/main" id="{7F08CB5A-1921-0546-AF32-3573B038D5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Functions</a:t>
            </a:r>
          </a:p>
        </p:txBody>
      </p:sp>
      <p:sp>
        <p:nvSpPr>
          <p:cNvPr id="302083" name="Rectangle 3">
            <a:extLst>
              <a:ext uri="{FF2B5EF4-FFF2-40B4-BE49-F238E27FC236}">
                <a16:creationId xmlns:a16="http://schemas.microsoft.com/office/drawing/2014/main" id="{2C9EE43D-4C8B-F245-BC5F-28A4BB2908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i="1" dirty="0"/>
              <a:t>value</a:t>
            </a:r>
            <a:r>
              <a:rPr lang="en-US" altLang="en-US" dirty="0"/>
              <a:t>: </a:t>
            </a:r>
            <a:r>
              <a:rPr lang="en-US" altLang="en-US" i="1" dirty="0"/>
              <a:t>L </a:t>
            </a:r>
            <a:r>
              <a:rPr lang="en-US" altLang="en-US" dirty="0">
                <a:sym typeface="Symbol" pitchFamily="2" charset="2"/>
              </a:rPr>
              <a:t>   </a:t>
            </a:r>
            <a:r>
              <a:rPr lang="en-US" altLang="en-US" i="1" dirty="0"/>
              <a:t>V</a:t>
            </a:r>
            <a:endParaRPr lang="en-US" altLang="en-US" dirty="0"/>
          </a:p>
          <a:p>
            <a:pPr lvl="1"/>
            <a:r>
              <a:rPr lang="en-US" altLang="en-US" dirty="0"/>
              <a:t>returns value </a:t>
            </a:r>
            <a:r>
              <a:rPr lang="en-US" altLang="en-US" i="1" dirty="0"/>
              <a:t>v</a:t>
            </a:r>
            <a:r>
              <a:rPr lang="en-US" altLang="en-US" dirty="0"/>
              <a:t> stored in location </a:t>
            </a:r>
            <a:r>
              <a:rPr lang="en-US" altLang="en-US" i="1" dirty="0"/>
              <a:t>l</a:t>
            </a:r>
            <a:r>
              <a:rPr lang="en-US" altLang="en-US" dirty="0"/>
              <a:t> when system in state </a:t>
            </a:r>
            <a:r>
              <a:rPr lang="en-US" altLang="en-US" dirty="0">
                <a:sym typeface="Symbol" pitchFamily="2" charset="2"/>
              </a:rPr>
              <a:t></a:t>
            </a:r>
            <a:endParaRPr lang="en-US" altLang="en-US" dirty="0"/>
          </a:p>
          <a:p>
            <a:r>
              <a:rPr lang="en-US" altLang="en-US" i="1" dirty="0"/>
              <a:t>read</a:t>
            </a:r>
            <a:r>
              <a:rPr lang="en-US" altLang="en-US" dirty="0"/>
              <a:t>: </a:t>
            </a:r>
            <a:r>
              <a:rPr lang="en-US" altLang="en-US" i="1" dirty="0"/>
              <a:t>D</a:t>
            </a:r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dirty="0"/>
              <a:t>2</a:t>
            </a:r>
            <a:r>
              <a:rPr lang="en-US" altLang="en-US" i="1" baseline="30000" dirty="0"/>
              <a:t>V</a:t>
            </a:r>
            <a:endParaRPr lang="en-US" altLang="en-US" dirty="0"/>
          </a:p>
          <a:p>
            <a:pPr lvl="1"/>
            <a:r>
              <a:rPr lang="en-US" altLang="en-US" dirty="0"/>
              <a:t>returns set of objects observable from domain </a:t>
            </a:r>
            <a:r>
              <a:rPr lang="en-US" altLang="en-US" i="1" dirty="0"/>
              <a:t>d</a:t>
            </a:r>
            <a:endParaRPr lang="en-US" altLang="en-US" dirty="0"/>
          </a:p>
          <a:p>
            <a:r>
              <a:rPr lang="en-US" altLang="en-US" i="1" dirty="0"/>
              <a:t>write</a:t>
            </a:r>
            <a:r>
              <a:rPr lang="en-US" altLang="en-US" dirty="0"/>
              <a:t>: </a:t>
            </a:r>
            <a:r>
              <a:rPr lang="en-US" altLang="en-US" i="1" dirty="0"/>
              <a:t>D</a:t>
            </a:r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dirty="0"/>
              <a:t>2</a:t>
            </a:r>
            <a:r>
              <a:rPr lang="en-US" altLang="en-US" i="1" baseline="30000" dirty="0"/>
              <a:t>V</a:t>
            </a:r>
            <a:endParaRPr lang="en-US" altLang="en-US" dirty="0"/>
          </a:p>
          <a:p>
            <a:pPr lvl="1"/>
            <a:r>
              <a:rPr lang="en-US" altLang="en-US" dirty="0"/>
              <a:t>returns set of objects observable from domain </a:t>
            </a:r>
            <a:r>
              <a:rPr lang="en-US" altLang="en-US" i="1" dirty="0"/>
              <a:t>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8F0BA5-031C-474F-AE9C-A04BC440C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27A47B-3974-EE42-9AB7-99F1213BC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0605FD-B0D3-C646-8F27-6C3387EED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81104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>
            <a:extLst>
              <a:ext uri="{FF2B5EF4-FFF2-40B4-BE49-F238E27FC236}">
                <a16:creationId xmlns:a16="http://schemas.microsoft.com/office/drawing/2014/main" id="{E3C517F8-D6FD-004C-AAD5-83FF1EB403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Interpretation of ACM</a:t>
            </a:r>
          </a:p>
        </p:txBody>
      </p:sp>
      <p:sp>
        <p:nvSpPr>
          <p:cNvPr id="303107" name="Rectangle 3">
            <a:extLst>
              <a:ext uri="{FF2B5EF4-FFF2-40B4-BE49-F238E27FC236}">
                <a16:creationId xmlns:a16="http://schemas.microsoft.com/office/drawing/2014/main" id="{7DB0FC7C-AFAD-5A4A-9DE4-2A4FA58FFD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Functions represent ACM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Subject </a:t>
            </a:r>
            <a:r>
              <a:rPr lang="en-US" altLang="en-US" i="1" dirty="0"/>
              <a:t>s</a:t>
            </a:r>
            <a:r>
              <a:rPr lang="en-US" altLang="en-US" dirty="0"/>
              <a:t> in domain </a:t>
            </a:r>
            <a:r>
              <a:rPr lang="en-US" altLang="en-US" i="1" dirty="0"/>
              <a:t>d</a:t>
            </a:r>
            <a:r>
              <a:rPr lang="en-US" altLang="en-US" dirty="0"/>
              <a:t>, object </a:t>
            </a:r>
            <a:r>
              <a:rPr lang="en-US" altLang="en-US" i="1" dirty="0"/>
              <a:t>o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i="1" dirty="0"/>
              <a:t>r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i="1" dirty="0"/>
              <a:t> A</a:t>
            </a:r>
            <a:r>
              <a:rPr lang="en-US" altLang="en-US" dirty="0"/>
              <a:t>[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] if </a:t>
            </a:r>
            <a:r>
              <a:rPr lang="en-US" altLang="en-US" i="1" dirty="0"/>
              <a:t>o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read</a:t>
            </a:r>
            <a:r>
              <a:rPr lang="en-US" altLang="en-US" dirty="0"/>
              <a:t>(</a:t>
            </a:r>
            <a:r>
              <a:rPr lang="en-US" altLang="en-US" i="1" dirty="0"/>
              <a:t>d</a:t>
            </a:r>
            <a:r>
              <a:rPr lang="en-US" alt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/>
              <a:t>w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i="1" dirty="0"/>
              <a:t> A</a:t>
            </a:r>
            <a:r>
              <a:rPr lang="en-US" altLang="en-US" dirty="0"/>
              <a:t>[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] if </a:t>
            </a:r>
            <a:r>
              <a:rPr lang="en-US" altLang="en-US" i="1" dirty="0"/>
              <a:t>o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write</a:t>
            </a:r>
            <a:r>
              <a:rPr lang="en-US" altLang="en-US" dirty="0"/>
              <a:t>(</a:t>
            </a:r>
            <a:r>
              <a:rPr lang="en-US" altLang="en-US" i="1" dirty="0"/>
              <a:t>d</a:t>
            </a:r>
            <a:r>
              <a:rPr lang="en-US" altLang="en-US" dirty="0"/>
              <a:t>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Equivalence relation: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dirty="0"/>
              <a:t>[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a </a:t>
            </a:r>
            <a:r>
              <a:rPr lang="en-US" altLang="en-US" dirty="0"/>
              <a:t>~</a:t>
            </a:r>
            <a:r>
              <a:rPr lang="en-US" altLang="en-US" i="1" baseline="30000" dirty="0" err="1"/>
              <a:t>dom</a:t>
            </a:r>
            <a:r>
              <a:rPr lang="en-US" altLang="en-US" baseline="30000" dirty="0"/>
              <a:t>(</a:t>
            </a:r>
            <a:r>
              <a:rPr lang="en-US" altLang="en-US" i="1" baseline="30000" dirty="0"/>
              <a:t>c</a:t>
            </a:r>
            <a:r>
              <a:rPr lang="en-US" altLang="en-US" baseline="30000" dirty="0"/>
              <a:t>)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b</a:t>
            </a:r>
            <a:r>
              <a:rPr lang="en-US" altLang="en-US" dirty="0"/>
              <a:t>]</a:t>
            </a:r>
            <a:r>
              <a:rPr lang="en-US" altLang="en-US" dirty="0">
                <a:sym typeface="Symbol" pitchFamily="2" charset="2"/>
              </a:rPr>
              <a:t></a:t>
            </a:r>
            <a:r>
              <a:rPr lang="en-US" altLang="en-US" dirty="0"/>
              <a:t>[ </a:t>
            </a:r>
            <a:r>
              <a:rPr lang="en-US" altLang="en-US" dirty="0">
                <a:sym typeface="Symbol" pitchFamily="2" charset="2"/>
              </a:rPr>
              <a:t>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i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read</a:t>
            </a:r>
            <a:r>
              <a:rPr lang="en-US" altLang="en-US" dirty="0"/>
              <a:t>(</a:t>
            </a:r>
            <a:r>
              <a:rPr lang="en-US" altLang="en-US" i="1" dirty="0"/>
              <a:t>d</a:t>
            </a:r>
            <a:r>
              <a:rPr lang="en-US" altLang="en-US" dirty="0"/>
              <a:t>) [ </a:t>
            </a:r>
            <a:r>
              <a:rPr lang="en-US" altLang="en-US" i="1" dirty="0"/>
              <a:t>value</a:t>
            </a:r>
            <a:r>
              <a:rPr lang="en-US" altLang="en-US" dirty="0"/>
              <a:t>(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i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a</a:t>
            </a:r>
            <a:r>
              <a:rPr lang="en-US" altLang="en-US" dirty="0"/>
              <a:t>) = </a:t>
            </a:r>
            <a:r>
              <a:rPr lang="en-US" altLang="en-US" i="1" dirty="0"/>
              <a:t>value</a:t>
            </a:r>
            <a:r>
              <a:rPr lang="en-US" altLang="en-US" dirty="0"/>
              <a:t>(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i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b</a:t>
            </a:r>
            <a:r>
              <a:rPr lang="en-US" altLang="en-US" dirty="0"/>
              <a:t>) ] ]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You can read the </a:t>
            </a:r>
            <a:r>
              <a:rPr lang="en-US" altLang="en-US" i="1" dirty="0"/>
              <a:t>exactly</a:t>
            </a:r>
            <a:r>
              <a:rPr lang="en-US" altLang="en-US" dirty="0"/>
              <a:t> the same locations in both states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1A0580-B2E1-314D-A4DE-4A4F572B0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E4A2CA-5778-7346-B35D-62CB3DCEC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F370A-E2A4-4F49-83C7-755496C69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7207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>
            <a:extLst>
              <a:ext uri="{FF2B5EF4-FFF2-40B4-BE49-F238E27FC236}">
                <a16:creationId xmlns:a16="http://schemas.microsoft.com/office/drawing/2014/main" id="{D6BB4AB6-8E01-5242-82DB-71263C8DE4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Enforcing Policy </a:t>
            </a:r>
            <a:r>
              <a:rPr lang="en-US" altLang="en-US" i="1"/>
              <a:t>r</a:t>
            </a:r>
          </a:p>
        </p:txBody>
      </p:sp>
      <p:sp>
        <p:nvSpPr>
          <p:cNvPr id="304131" name="Rectangle 3">
            <a:extLst>
              <a:ext uri="{FF2B5EF4-FFF2-40B4-BE49-F238E27FC236}">
                <a16:creationId xmlns:a16="http://schemas.microsoft.com/office/drawing/2014/main" id="{5D3C9A96-D24F-814C-9A58-3BC420F5C1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5 requirements</a:t>
            </a:r>
          </a:p>
          <a:p>
            <a:pPr lvl="1"/>
            <a:r>
              <a:rPr lang="en-US" altLang="en-US" dirty="0"/>
              <a:t>3 general ones describing dependence of commands on rights over input and output</a:t>
            </a:r>
          </a:p>
          <a:p>
            <a:pPr lvl="2"/>
            <a:r>
              <a:rPr lang="en-US" altLang="en-US" dirty="0"/>
              <a:t>Hold for all ACMs and policies</a:t>
            </a:r>
          </a:p>
          <a:p>
            <a:pPr lvl="1"/>
            <a:r>
              <a:rPr lang="en-US" altLang="en-US" dirty="0"/>
              <a:t>2 that are specific to some security policies</a:t>
            </a:r>
          </a:p>
          <a:p>
            <a:pPr lvl="2"/>
            <a:r>
              <a:rPr lang="en-US" altLang="en-US" dirty="0"/>
              <a:t>Hold for </a:t>
            </a:r>
            <a:r>
              <a:rPr lang="en-US" altLang="en-US" i="1" dirty="0"/>
              <a:t>most</a:t>
            </a:r>
            <a:r>
              <a:rPr lang="en-US" altLang="en-US" dirty="0"/>
              <a:t> policies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BB0F55-69BC-1647-A6DE-933455B65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623AE5-E237-984C-8509-85C075C8A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BBE534-F1B8-2446-B3E8-6D9181895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26104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>
            <a:extLst>
              <a:ext uri="{FF2B5EF4-FFF2-40B4-BE49-F238E27FC236}">
                <a16:creationId xmlns:a16="http://schemas.microsoft.com/office/drawing/2014/main" id="{10C2057C-6646-7D4F-B165-D6AC92C04E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Enforcing Policy </a:t>
            </a:r>
            <a:r>
              <a:rPr lang="en-US" altLang="en-US" i="1" dirty="0"/>
              <a:t>r</a:t>
            </a:r>
            <a:r>
              <a:rPr lang="en-US" altLang="en-US" dirty="0"/>
              <a:t>: General Requirements</a:t>
            </a:r>
          </a:p>
        </p:txBody>
      </p:sp>
      <p:sp>
        <p:nvSpPr>
          <p:cNvPr id="305155" name="Rectangle 3">
            <a:extLst>
              <a:ext uri="{FF2B5EF4-FFF2-40B4-BE49-F238E27FC236}">
                <a16:creationId xmlns:a16="http://schemas.microsoft.com/office/drawing/2014/main" id="{46359BF8-49ED-7A4B-A72F-AD9537A87F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Output of command </a:t>
            </a:r>
            <a:r>
              <a:rPr lang="en-US" altLang="en-US" i="1" dirty="0"/>
              <a:t>c</a:t>
            </a:r>
            <a:r>
              <a:rPr lang="en-US" altLang="en-US" dirty="0"/>
              <a:t> executed in domain </a:t>
            </a:r>
            <a:r>
              <a:rPr lang="en-US" altLang="en-US" i="1" dirty="0" err="1"/>
              <a:t>dom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dirty="0"/>
              <a:t>) depends only on values for which subjects in </a:t>
            </a:r>
            <a:r>
              <a:rPr lang="en-US" altLang="en-US" i="1" dirty="0" err="1"/>
              <a:t>dom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dirty="0"/>
              <a:t>) have read access</a:t>
            </a:r>
          </a:p>
          <a:p>
            <a:pPr lvl="1"/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a</a:t>
            </a:r>
            <a:r>
              <a:rPr lang="en-US" altLang="en-US" dirty="0"/>
              <a:t> ~</a:t>
            </a:r>
            <a:r>
              <a:rPr lang="en-US" altLang="en-US" i="1" baseline="30000" dirty="0" err="1"/>
              <a:t>dom</a:t>
            </a:r>
            <a:r>
              <a:rPr lang="en-US" altLang="en-US" baseline="30000" dirty="0"/>
              <a:t>(</a:t>
            </a:r>
            <a:r>
              <a:rPr lang="en-US" altLang="en-US" i="1" baseline="30000" dirty="0"/>
              <a:t>c</a:t>
            </a:r>
            <a:r>
              <a:rPr lang="en-US" altLang="en-US" baseline="30000" dirty="0"/>
              <a:t>)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b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</a:t>
            </a:r>
            <a:r>
              <a:rPr lang="en-US" altLang="en-US" dirty="0"/>
              <a:t> </a:t>
            </a:r>
            <a:r>
              <a:rPr lang="en-US" altLang="en-US" i="1" dirty="0"/>
              <a:t>P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a</a:t>
            </a:r>
            <a:r>
              <a:rPr lang="en-US" altLang="en-US" dirty="0"/>
              <a:t>) = </a:t>
            </a:r>
            <a:r>
              <a:rPr lang="en-US" altLang="en-US" i="1" dirty="0"/>
              <a:t>P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b</a:t>
            </a:r>
            <a:r>
              <a:rPr lang="en-US" altLang="en-US" dirty="0"/>
              <a:t>)</a:t>
            </a:r>
          </a:p>
          <a:p>
            <a:pPr eaLnBrk="0" hangingPunct="0">
              <a:spcBef>
                <a:spcPct val="0"/>
              </a:spcBef>
            </a:pPr>
            <a:r>
              <a:rPr lang="en-US" altLang="en-US" dirty="0"/>
              <a:t>If </a:t>
            </a:r>
            <a:r>
              <a:rPr lang="en-US" altLang="en-US" i="1" dirty="0"/>
              <a:t>c</a:t>
            </a:r>
            <a:r>
              <a:rPr lang="en-US" altLang="en-US" dirty="0"/>
              <a:t> changes 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i</a:t>
            </a:r>
            <a:r>
              <a:rPr lang="en-US" altLang="en-US" dirty="0"/>
              <a:t>, then </a:t>
            </a:r>
            <a:r>
              <a:rPr lang="en-US" altLang="en-US" i="1" dirty="0"/>
              <a:t>c</a:t>
            </a:r>
            <a:r>
              <a:rPr lang="en-US" altLang="en-US" dirty="0"/>
              <a:t> can only use values of objects in </a:t>
            </a:r>
            <a:r>
              <a:rPr lang="en-US" altLang="en-US" i="1" dirty="0"/>
              <a:t>read</a:t>
            </a:r>
            <a:r>
              <a:rPr lang="en-US" altLang="en-US" dirty="0"/>
              <a:t>(</a:t>
            </a:r>
            <a:r>
              <a:rPr lang="en-US" altLang="en-US" i="1" dirty="0" err="1"/>
              <a:t>dom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dirty="0"/>
              <a:t>)) to determine new value</a:t>
            </a:r>
            <a:endParaRPr lang="en-US" altLang="en-US" dirty="0">
              <a:sym typeface="Symbol" pitchFamily="2" charset="2"/>
            </a:endParaRPr>
          </a:p>
          <a:p>
            <a:pPr lvl="1" eaLnBrk="0" hangingPunct="0">
              <a:spcBef>
                <a:spcPct val="0"/>
              </a:spcBef>
            </a:pPr>
            <a:r>
              <a:rPr lang="en-US" altLang="en-US" dirty="0">
                <a:sym typeface="Symbol" pitchFamily="2" charset="2"/>
              </a:rPr>
              <a:t>[ </a:t>
            </a:r>
            <a:r>
              <a:rPr lang="en-US" altLang="en-US" i="1" baseline="-25000" dirty="0"/>
              <a:t>a</a:t>
            </a:r>
            <a:r>
              <a:rPr lang="en-US" altLang="en-US" dirty="0"/>
              <a:t> ~</a:t>
            </a:r>
            <a:r>
              <a:rPr lang="en-US" altLang="en-US" i="1" baseline="30000" dirty="0" err="1"/>
              <a:t>dom</a:t>
            </a:r>
            <a:r>
              <a:rPr lang="en-US" altLang="en-US" baseline="30000" dirty="0"/>
              <a:t>(</a:t>
            </a:r>
            <a:r>
              <a:rPr lang="en-US" altLang="en-US" i="1" baseline="30000" dirty="0"/>
              <a:t>c</a:t>
            </a:r>
            <a:r>
              <a:rPr lang="en-US" altLang="en-US" baseline="30000" dirty="0"/>
              <a:t>)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b</a:t>
            </a:r>
            <a:r>
              <a:rPr lang="en-US" altLang="en-US" dirty="0"/>
              <a:t> ∧</a:t>
            </a:r>
          </a:p>
          <a:p>
            <a:pPr marL="457200" lvl="1" indent="0" algn="ctr" eaLnBrk="0" hangingPunct="0">
              <a:spcBef>
                <a:spcPct val="0"/>
              </a:spcBef>
              <a:buNone/>
            </a:pPr>
            <a:r>
              <a:rPr lang="en-US" altLang="en-US" dirty="0"/>
              <a:t>(</a:t>
            </a:r>
            <a:r>
              <a:rPr lang="en-US" altLang="en-US" i="1" dirty="0"/>
              <a:t>value</a:t>
            </a:r>
            <a:r>
              <a:rPr lang="en-US" altLang="en-US" dirty="0"/>
              <a:t>(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i</a:t>
            </a:r>
            <a:r>
              <a:rPr lang="en-US" altLang="en-US" dirty="0"/>
              <a:t>, </a:t>
            </a:r>
            <a:r>
              <a:rPr lang="en-US" altLang="en-US" i="1" dirty="0"/>
              <a:t>T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a</a:t>
            </a:r>
            <a:r>
              <a:rPr lang="en-US" altLang="en-US" dirty="0"/>
              <a:t>)) ≠ </a:t>
            </a:r>
            <a:r>
              <a:rPr lang="en-US" altLang="en-US" i="1" dirty="0"/>
              <a:t>value</a:t>
            </a:r>
            <a:r>
              <a:rPr lang="en-US" altLang="en-US" dirty="0"/>
              <a:t>(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i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a</a:t>
            </a:r>
            <a:r>
              <a:rPr lang="en-US" altLang="en-US" dirty="0"/>
              <a:t>) ∨ </a:t>
            </a:r>
            <a:r>
              <a:rPr lang="en-US" altLang="en-US" i="1" dirty="0"/>
              <a:t>value</a:t>
            </a:r>
            <a:r>
              <a:rPr lang="en-US" altLang="en-US" dirty="0"/>
              <a:t>(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i</a:t>
            </a:r>
            <a:r>
              <a:rPr lang="en-US" altLang="en-US" dirty="0"/>
              <a:t>, </a:t>
            </a:r>
            <a:r>
              <a:rPr lang="en-US" altLang="en-US" i="1" dirty="0"/>
              <a:t>T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b</a:t>
            </a:r>
            <a:r>
              <a:rPr lang="en-US" altLang="en-US" dirty="0"/>
              <a:t>)) ≠ </a:t>
            </a:r>
            <a:r>
              <a:rPr lang="en-US" altLang="en-US" i="1" dirty="0"/>
              <a:t>value</a:t>
            </a:r>
            <a:r>
              <a:rPr lang="en-US" altLang="en-US" dirty="0"/>
              <a:t>(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i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b</a:t>
            </a:r>
            <a:r>
              <a:rPr lang="en-US" altLang="en-US" dirty="0"/>
              <a:t>)) ] </a:t>
            </a:r>
            <a:r>
              <a:rPr lang="en-US" altLang="en-US" dirty="0">
                <a:sym typeface="Symbol" pitchFamily="2" charset="2"/>
              </a:rPr>
              <a:t></a:t>
            </a:r>
          </a:p>
          <a:p>
            <a:pPr marL="457200" lvl="1" indent="0" algn="ctr" eaLnBrk="0" hangingPunct="0">
              <a:spcBef>
                <a:spcPct val="0"/>
              </a:spcBef>
              <a:buNone/>
            </a:pPr>
            <a:r>
              <a:rPr lang="en-US" altLang="en-US" i="1" dirty="0"/>
              <a:t>value</a:t>
            </a:r>
            <a:r>
              <a:rPr lang="en-US" altLang="en-US" dirty="0"/>
              <a:t>(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i</a:t>
            </a:r>
            <a:r>
              <a:rPr lang="en-US" altLang="en-US" dirty="0"/>
              <a:t>, </a:t>
            </a:r>
            <a:r>
              <a:rPr lang="en-US" altLang="en-US" i="1" dirty="0"/>
              <a:t>T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a</a:t>
            </a:r>
            <a:r>
              <a:rPr lang="en-US" altLang="en-US" dirty="0"/>
              <a:t>)) = </a:t>
            </a:r>
            <a:r>
              <a:rPr lang="en-US" altLang="en-US" i="1" dirty="0"/>
              <a:t>value</a:t>
            </a:r>
            <a:r>
              <a:rPr lang="en-US" altLang="en-US" dirty="0"/>
              <a:t>(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i</a:t>
            </a:r>
            <a:r>
              <a:rPr lang="en-US" altLang="en-US" dirty="0"/>
              <a:t>, </a:t>
            </a:r>
            <a:r>
              <a:rPr lang="en-US" altLang="en-US" i="1" dirty="0"/>
              <a:t>T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b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If </a:t>
            </a:r>
            <a:r>
              <a:rPr lang="en-US" altLang="en-US" i="1" dirty="0"/>
              <a:t>c</a:t>
            </a:r>
            <a:r>
              <a:rPr lang="en-US" altLang="en-US" dirty="0"/>
              <a:t> changes 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i</a:t>
            </a:r>
            <a:r>
              <a:rPr lang="en-US" altLang="en-US" dirty="0"/>
              <a:t>, then </a:t>
            </a:r>
            <a:r>
              <a:rPr lang="en-US" altLang="en-US" i="1" dirty="0" err="1"/>
              <a:t>dom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dirty="0"/>
              <a:t>) provides subject executing </a:t>
            </a:r>
            <a:r>
              <a:rPr lang="en-US" altLang="en-US" i="1" dirty="0"/>
              <a:t>c</a:t>
            </a:r>
            <a:r>
              <a:rPr lang="en-US" altLang="en-US" dirty="0"/>
              <a:t> with write access to 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i</a:t>
            </a:r>
            <a:endParaRPr lang="en-US" altLang="en-US" dirty="0"/>
          </a:p>
          <a:p>
            <a:pPr lvl="1"/>
            <a:r>
              <a:rPr lang="en-US" altLang="en-US" i="1" dirty="0"/>
              <a:t>value</a:t>
            </a:r>
            <a:r>
              <a:rPr lang="en-US" altLang="en-US" dirty="0"/>
              <a:t>(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i</a:t>
            </a:r>
            <a:r>
              <a:rPr lang="en-US" altLang="en-US" dirty="0"/>
              <a:t>, </a:t>
            </a:r>
            <a:r>
              <a:rPr lang="en-US" altLang="en-US" i="1" dirty="0"/>
              <a:t>T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a</a:t>
            </a:r>
            <a:r>
              <a:rPr lang="en-US" altLang="en-US" dirty="0"/>
              <a:t>)) ≠ </a:t>
            </a:r>
            <a:r>
              <a:rPr lang="en-US" altLang="en-US" i="1" dirty="0"/>
              <a:t>value</a:t>
            </a:r>
            <a:r>
              <a:rPr lang="en-US" altLang="en-US" dirty="0"/>
              <a:t>(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i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a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 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i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write</a:t>
            </a:r>
            <a:r>
              <a:rPr lang="en-US" altLang="en-US" dirty="0"/>
              <a:t>(</a:t>
            </a:r>
            <a:r>
              <a:rPr lang="en-US" altLang="en-US" i="1" dirty="0" err="1"/>
              <a:t>dom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dirty="0"/>
              <a:t>))</a:t>
            </a:r>
          </a:p>
          <a:p>
            <a:pPr algn="ctr" eaLnBrk="0" hangingPunct="0">
              <a:spcBef>
                <a:spcPct val="0"/>
              </a:spcBef>
              <a:buFontTx/>
              <a:buNone/>
            </a:pPr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DC67E2-C830-4948-99A2-7DF9BEE20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17156F-CF4E-1C44-B109-E9EA61C5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79571-84CE-8C46-B0B4-2FA1F1075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03702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>
            <a:extLst>
              <a:ext uri="{FF2B5EF4-FFF2-40B4-BE49-F238E27FC236}">
                <a16:creationId xmlns:a16="http://schemas.microsoft.com/office/drawing/2014/main" id="{40FD100B-EAC0-7849-92A3-F3C404829F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Enforcing Policies </a:t>
            </a:r>
            <a:r>
              <a:rPr lang="en-US" altLang="en-US" i="1" dirty="0"/>
              <a:t>r</a:t>
            </a:r>
            <a:r>
              <a:rPr lang="en-US" altLang="en-US" dirty="0"/>
              <a:t>: Specific to Policy</a:t>
            </a:r>
          </a:p>
        </p:txBody>
      </p:sp>
      <p:sp>
        <p:nvSpPr>
          <p:cNvPr id="308227" name="Rectangle 3">
            <a:extLst>
              <a:ext uri="{FF2B5EF4-FFF2-40B4-BE49-F238E27FC236}">
                <a16:creationId xmlns:a16="http://schemas.microsoft.com/office/drawing/2014/main" id="{C3919904-4255-6846-BF78-0FC7527191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If domain </a:t>
            </a:r>
            <a:r>
              <a:rPr lang="en-US" altLang="en-US" i="1" dirty="0"/>
              <a:t>u</a:t>
            </a:r>
            <a:r>
              <a:rPr lang="en-US" altLang="en-US" dirty="0"/>
              <a:t> can interfere with domain </a:t>
            </a:r>
            <a:r>
              <a:rPr lang="en-US" altLang="en-US" i="1" dirty="0"/>
              <a:t>v</a:t>
            </a:r>
            <a:r>
              <a:rPr lang="en-US" altLang="en-US" dirty="0"/>
              <a:t>, then every object that can be read in </a:t>
            </a:r>
            <a:r>
              <a:rPr lang="en-US" altLang="en-US" i="1" dirty="0"/>
              <a:t>u</a:t>
            </a:r>
            <a:r>
              <a:rPr lang="en-US" altLang="en-US" dirty="0"/>
              <a:t> can also be read in </a:t>
            </a:r>
            <a:r>
              <a:rPr lang="en-US" altLang="en-US" i="1" dirty="0"/>
              <a:t>v</a:t>
            </a:r>
            <a:r>
              <a:rPr lang="en-US" altLang="en-US" dirty="0"/>
              <a:t>; so if object </a:t>
            </a:r>
            <a:r>
              <a:rPr lang="en-US" altLang="en-US" i="1" dirty="0"/>
              <a:t>o</a:t>
            </a:r>
            <a:r>
              <a:rPr lang="en-US" altLang="en-US" dirty="0"/>
              <a:t> cannot be read in </a:t>
            </a:r>
            <a:r>
              <a:rPr lang="en-US" altLang="en-US" i="1" dirty="0"/>
              <a:t>u</a:t>
            </a:r>
            <a:r>
              <a:rPr lang="en-US" altLang="en-US" dirty="0"/>
              <a:t>, but can be read in </a:t>
            </a:r>
            <a:r>
              <a:rPr lang="en-US" altLang="en-US" i="1" dirty="0"/>
              <a:t>v</a:t>
            </a:r>
            <a:r>
              <a:rPr lang="en-US" altLang="en-US" dirty="0"/>
              <a:t> and object </a:t>
            </a:r>
            <a:r>
              <a:rPr lang="en-US" altLang="en-US" i="1" dirty="0"/>
              <a:t>o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in </a:t>
            </a:r>
            <a:r>
              <a:rPr lang="en-US" altLang="en-US" i="1" dirty="0"/>
              <a:t>u</a:t>
            </a:r>
            <a:r>
              <a:rPr lang="en-US" altLang="en-US" dirty="0"/>
              <a:t> can be read in </a:t>
            </a:r>
            <a:r>
              <a:rPr lang="en-US" altLang="en-US" i="1" dirty="0"/>
              <a:t>v</a:t>
            </a:r>
            <a:r>
              <a:rPr lang="en-US" altLang="en-US" dirty="0"/>
              <a:t>, then info flows from </a:t>
            </a:r>
            <a:r>
              <a:rPr lang="en-US" altLang="en-US" i="1" dirty="0"/>
              <a:t>o</a:t>
            </a:r>
            <a:r>
              <a:rPr lang="en-US" altLang="en-US" dirty="0"/>
              <a:t> to </a:t>
            </a:r>
            <a:r>
              <a:rPr lang="en-US" altLang="en-US" i="1" dirty="0"/>
              <a:t>o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, then to </a:t>
            </a:r>
            <a:r>
              <a:rPr lang="en-US" altLang="en-US" i="1" dirty="0"/>
              <a:t>v</a:t>
            </a:r>
            <a:endParaRPr lang="en-US" altLang="en-US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dirty="0"/>
              <a:t>[ </a:t>
            </a:r>
            <a:r>
              <a:rPr lang="en-US" altLang="en-US" i="1" dirty="0"/>
              <a:t>u</a:t>
            </a:r>
            <a:r>
              <a:rPr lang="en-US" altLang="en-US" dirty="0"/>
              <a:t>, </a:t>
            </a:r>
            <a:r>
              <a:rPr lang="en-US" altLang="en-US" i="1" dirty="0"/>
              <a:t>v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D</a:t>
            </a:r>
            <a:r>
              <a:rPr lang="en-US" altLang="en-US" dirty="0"/>
              <a:t> ∧ </a:t>
            </a:r>
            <a:r>
              <a:rPr lang="en-US" altLang="en-US" i="1" dirty="0" err="1"/>
              <a:t>urv</a:t>
            </a:r>
            <a:r>
              <a:rPr lang="en-US" altLang="en-US" dirty="0"/>
              <a:t> ] </a:t>
            </a:r>
            <a:r>
              <a:rPr lang="en-US" altLang="en-US" dirty="0">
                <a:sym typeface="Symbol" pitchFamily="2" charset="2"/>
              </a:rPr>
              <a:t></a:t>
            </a:r>
            <a:r>
              <a:rPr lang="en-US" altLang="en-US" dirty="0"/>
              <a:t> </a:t>
            </a:r>
            <a:r>
              <a:rPr lang="en-US" altLang="en-US" i="1" dirty="0"/>
              <a:t>read</a:t>
            </a:r>
            <a:r>
              <a:rPr lang="en-US" altLang="en-US" dirty="0"/>
              <a:t>(</a:t>
            </a:r>
            <a:r>
              <a:rPr lang="en-US" altLang="en-US" i="1" dirty="0"/>
              <a:t>u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</a:t>
            </a:r>
            <a:r>
              <a:rPr lang="en-US" altLang="en-US" dirty="0"/>
              <a:t> </a:t>
            </a:r>
            <a:r>
              <a:rPr lang="en-US" altLang="en-US" i="1" dirty="0"/>
              <a:t>read</a:t>
            </a:r>
            <a:r>
              <a:rPr lang="en-US" altLang="en-US" dirty="0"/>
              <a:t>(</a:t>
            </a:r>
            <a:r>
              <a:rPr lang="en-US" altLang="en-US" i="1" dirty="0"/>
              <a:t>v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Subject </a:t>
            </a:r>
            <a:r>
              <a:rPr lang="en-US" altLang="en-US" i="1" dirty="0"/>
              <a:t>s</a:t>
            </a:r>
            <a:r>
              <a:rPr lang="en-US" altLang="en-US" dirty="0"/>
              <a:t> </a:t>
            </a:r>
            <a:r>
              <a:rPr lang="en-US" altLang="en-US"/>
              <a:t>can write </a:t>
            </a:r>
            <a:r>
              <a:rPr lang="en-US" altLang="en-US" dirty="0"/>
              <a:t>object </a:t>
            </a:r>
            <a:r>
              <a:rPr lang="en-US" altLang="en-US" i="1" dirty="0"/>
              <a:t>o</a:t>
            </a:r>
            <a:r>
              <a:rPr lang="en-US" altLang="en-US" dirty="0"/>
              <a:t> in </a:t>
            </a:r>
            <a:r>
              <a:rPr lang="en-US" altLang="en-US" i="1" dirty="0"/>
              <a:t>v</a:t>
            </a:r>
            <a:r>
              <a:rPr lang="en-US" altLang="en-US" dirty="0"/>
              <a:t>, subject </a:t>
            </a:r>
            <a:r>
              <a:rPr lang="en-US" altLang="en-US" i="1" dirty="0"/>
              <a:t>s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can read </a:t>
            </a:r>
            <a:r>
              <a:rPr lang="en-US" altLang="en-US" i="1" dirty="0"/>
              <a:t>o</a:t>
            </a:r>
            <a:r>
              <a:rPr lang="en-US" altLang="en-US" dirty="0"/>
              <a:t> in </a:t>
            </a:r>
            <a:r>
              <a:rPr lang="en-US" altLang="en-US" i="1" dirty="0"/>
              <a:t>u</a:t>
            </a:r>
            <a:r>
              <a:rPr lang="en-US" altLang="en-US" dirty="0"/>
              <a:t>, then domain </a:t>
            </a:r>
            <a:r>
              <a:rPr lang="en-US" altLang="en-US" i="1" dirty="0"/>
              <a:t>v</a:t>
            </a:r>
            <a:r>
              <a:rPr lang="en-US" altLang="en-US" dirty="0"/>
              <a:t> can interfere with domain </a:t>
            </a:r>
            <a:r>
              <a:rPr lang="en-US" altLang="en-US" i="1" dirty="0"/>
              <a:t>u</a:t>
            </a:r>
            <a:endParaRPr lang="en-US" altLang="en-US" dirty="0"/>
          </a:p>
          <a:p>
            <a:pPr algn="ctr">
              <a:buFontTx/>
              <a:buNone/>
            </a:pPr>
            <a:r>
              <a:rPr lang="en-US" altLang="en-US" dirty="0"/>
              <a:t>[</a:t>
            </a:r>
            <a:r>
              <a:rPr lang="en-US" altLang="en-US" i="1" dirty="0"/>
              <a:t> l</a:t>
            </a:r>
            <a:r>
              <a:rPr lang="en-US" altLang="en-US" i="1" baseline="-25000" dirty="0"/>
              <a:t>i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read</a:t>
            </a:r>
            <a:r>
              <a:rPr lang="en-US" altLang="en-US" dirty="0"/>
              <a:t>(</a:t>
            </a:r>
            <a:r>
              <a:rPr lang="en-US" altLang="en-US" i="1" dirty="0"/>
              <a:t>u</a:t>
            </a:r>
            <a:r>
              <a:rPr lang="en-US" altLang="en-US" dirty="0"/>
              <a:t>) ∧ 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i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write</a:t>
            </a:r>
            <a:r>
              <a:rPr lang="en-US" altLang="en-US" dirty="0"/>
              <a:t>(</a:t>
            </a:r>
            <a:r>
              <a:rPr lang="en-US" altLang="en-US" i="1" dirty="0"/>
              <a:t>v</a:t>
            </a:r>
            <a:r>
              <a:rPr lang="en-US" altLang="en-US" dirty="0"/>
              <a:t>) ] </a:t>
            </a:r>
            <a:r>
              <a:rPr lang="en-US" altLang="en-US" dirty="0">
                <a:sym typeface="Symbol" pitchFamily="2" charset="2"/>
              </a:rPr>
              <a:t></a:t>
            </a:r>
            <a:r>
              <a:rPr lang="en-US" altLang="en-US" dirty="0"/>
              <a:t> </a:t>
            </a:r>
            <a:r>
              <a:rPr lang="en-US" altLang="en-US" i="1" dirty="0" err="1"/>
              <a:t>vru</a:t>
            </a:r>
            <a:endParaRPr lang="en-US" altLang="en-US" i="1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6F5891-D650-0049-A91C-9113CB3B1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CC36F6-3B2A-F54B-884B-F437040CC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122F04-C858-BD4D-8BAC-0D5BAD2C2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29824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>
            <a:extLst>
              <a:ext uri="{FF2B5EF4-FFF2-40B4-BE49-F238E27FC236}">
                <a16:creationId xmlns:a16="http://schemas.microsoft.com/office/drawing/2014/main" id="{D349B91D-963D-9A48-907C-1F980C4396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Theorem</a:t>
            </a:r>
          </a:p>
        </p:txBody>
      </p:sp>
      <p:sp>
        <p:nvSpPr>
          <p:cNvPr id="310275" name="Rectangle 3">
            <a:extLst>
              <a:ext uri="{FF2B5EF4-FFF2-40B4-BE49-F238E27FC236}">
                <a16:creationId xmlns:a16="http://schemas.microsoft.com/office/drawing/2014/main" id="{E59B1EF1-5BE5-774A-8E3B-046EBDA841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Let </a:t>
            </a:r>
            <a:r>
              <a:rPr lang="en-US" altLang="en-US" i="1" dirty="0"/>
              <a:t>X </a:t>
            </a:r>
            <a:r>
              <a:rPr lang="en-US" altLang="en-US" dirty="0"/>
              <a:t>be a system satisfying these five conditions. Then </a:t>
            </a:r>
            <a:r>
              <a:rPr lang="en-US" altLang="en-US" i="1" dirty="0"/>
              <a:t>X</a:t>
            </a:r>
            <a:r>
              <a:rPr lang="en-US" altLang="en-US" dirty="0"/>
              <a:t> is noninterference-secure with respect to r</a:t>
            </a:r>
          </a:p>
          <a:p>
            <a:r>
              <a:rPr lang="en-US" altLang="en-US" dirty="0"/>
              <a:t>Proof: must show </a:t>
            </a:r>
            <a:r>
              <a:rPr lang="en-US" altLang="en-US" i="1" dirty="0"/>
              <a:t>X</a:t>
            </a:r>
            <a:r>
              <a:rPr lang="en-US" altLang="en-US" dirty="0"/>
              <a:t> output-consistent, locally respects </a:t>
            </a:r>
            <a:r>
              <a:rPr lang="en-US" altLang="en-US" i="1" dirty="0"/>
              <a:t>r</a:t>
            </a:r>
            <a:r>
              <a:rPr lang="en-US" altLang="en-US" dirty="0"/>
              <a:t>, transition-consistent</a:t>
            </a:r>
          </a:p>
          <a:p>
            <a:pPr lvl="1"/>
            <a:r>
              <a:rPr lang="en-US" altLang="en-US" dirty="0"/>
              <a:t>Then by unwinding theorem, this theorem holds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8CA5D9-6697-C74E-9BB8-D8A757919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72D688-8A54-6D45-BC11-2C4510798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AA4138-B228-3C40-A073-66D99DD33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9655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>
            <a:extLst>
              <a:ext uri="{FF2B5EF4-FFF2-40B4-BE49-F238E27FC236}">
                <a16:creationId xmlns:a16="http://schemas.microsoft.com/office/drawing/2014/main" id="{81F099C6-FA6A-074D-AA89-63DB684638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Output-Consistent</a:t>
            </a:r>
          </a:p>
        </p:txBody>
      </p:sp>
      <p:sp>
        <p:nvSpPr>
          <p:cNvPr id="311299" name="Rectangle 3">
            <a:extLst>
              <a:ext uri="{FF2B5EF4-FFF2-40B4-BE49-F238E27FC236}">
                <a16:creationId xmlns:a16="http://schemas.microsoft.com/office/drawing/2014/main" id="{910CA58C-42EA-BB44-9E8D-9CBF179724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Take equivalence relation to be ~</a:t>
            </a:r>
            <a:r>
              <a:rPr lang="en-US" altLang="en-US" i="1" baseline="30000"/>
              <a:t>d</a:t>
            </a:r>
            <a:r>
              <a:rPr lang="en-US" altLang="en-US"/>
              <a:t>, first condition </a:t>
            </a:r>
            <a:r>
              <a:rPr lang="en-US" altLang="en-US" i="1"/>
              <a:t>is</a:t>
            </a:r>
            <a:r>
              <a:rPr lang="en-US" altLang="en-US"/>
              <a:t> definition of output-consistent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F4C23E-E3E9-7246-9666-EBED1F78B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B48013-2344-D740-868F-0240D4603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3D68CD-3E52-CB4A-BB2A-97CE201CE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265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>
            <a:extLst>
              <a:ext uri="{FF2B5EF4-FFF2-40B4-BE49-F238E27FC236}">
                <a16:creationId xmlns:a16="http://schemas.microsoft.com/office/drawing/2014/main" id="{A9CAD2AC-D93A-7443-A933-8B7B0E15E3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Policy vs. Mechanism</a:t>
            </a:r>
          </a:p>
        </p:txBody>
      </p:sp>
      <p:sp>
        <p:nvSpPr>
          <p:cNvPr id="249859" name="Rectangle 3">
            <a:extLst>
              <a:ext uri="{FF2B5EF4-FFF2-40B4-BE49-F238E27FC236}">
                <a16:creationId xmlns:a16="http://schemas.microsoft.com/office/drawing/2014/main" id="{CF0DB20B-9465-CB4B-BA10-8BB3EC246E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Can be hard to separate these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In the abstract: CPU forms channel along which information can be transmitted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Violates *-property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Not “writing” in traditional sense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Conclusion: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Bell-</a:t>
            </a:r>
            <a:r>
              <a:rPr lang="en-US" altLang="en-US" dirty="0" err="1"/>
              <a:t>LaPadula</a:t>
            </a:r>
            <a:r>
              <a:rPr lang="en-US" altLang="en-US" dirty="0"/>
              <a:t> model does not give sufficient conditions to prevent communication, </a:t>
            </a:r>
            <a:r>
              <a:rPr lang="en-US" altLang="en-US" i="1" dirty="0"/>
              <a:t>or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System is improperly abstracted; need a better definition of “writing”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CA0932-9B13-9C4D-85B9-F70056640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776113-E74A-C04C-B027-1CFFE8A29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649567-6724-B347-8F8A-ACD427EEF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03791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>
            <a:extLst>
              <a:ext uri="{FF2B5EF4-FFF2-40B4-BE49-F238E27FC236}">
                <a16:creationId xmlns:a16="http://schemas.microsoft.com/office/drawing/2014/main" id="{C91FE3E4-57E3-024C-A7D3-AC330433AD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Locally Respects </a:t>
            </a:r>
            <a:r>
              <a:rPr lang="en-US" altLang="en-US" i="1"/>
              <a:t>r</a:t>
            </a:r>
            <a:endParaRPr lang="en-US" altLang="en-US"/>
          </a:p>
        </p:txBody>
      </p:sp>
      <p:sp>
        <p:nvSpPr>
          <p:cNvPr id="312323" name="Rectangle 3">
            <a:extLst>
              <a:ext uri="{FF2B5EF4-FFF2-40B4-BE49-F238E27FC236}">
                <a16:creationId xmlns:a16="http://schemas.microsoft.com/office/drawing/2014/main" id="{6DA6E78C-E7F8-B443-A38D-59F6326294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/>
              <a:t>Proof by contradiction: assume (</a:t>
            </a:r>
            <a:r>
              <a:rPr lang="en-US" altLang="en-US" sz="2400" i="1" dirty="0" err="1"/>
              <a:t>dom</a:t>
            </a:r>
            <a:r>
              <a:rPr lang="en-US" altLang="en-US" sz="2400" dirty="0"/>
              <a:t>(</a:t>
            </a:r>
            <a:r>
              <a:rPr lang="en-US" altLang="en-US" sz="2400" i="1" dirty="0"/>
              <a:t>c</a:t>
            </a:r>
            <a:r>
              <a:rPr lang="en-US" altLang="en-US" sz="2400" dirty="0"/>
              <a:t>),</a:t>
            </a:r>
            <a:r>
              <a:rPr lang="en-US" altLang="en-US" sz="2400" i="1" dirty="0"/>
              <a:t>d</a:t>
            </a:r>
            <a:r>
              <a:rPr lang="en-US" altLang="en-US" sz="2400" dirty="0"/>
              <a:t>) </a:t>
            </a:r>
            <a:r>
              <a:rPr lang="en-US" altLang="en-US" sz="2400" dirty="0">
                <a:sym typeface="Symbol" pitchFamily="2" charset="2"/>
              </a:rPr>
              <a:t>∉</a:t>
            </a:r>
            <a:r>
              <a:rPr lang="en-US" altLang="en-US" sz="2400" dirty="0"/>
              <a:t> </a:t>
            </a:r>
            <a:r>
              <a:rPr lang="en-US" altLang="en-US" sz="2400" i="1" dirty="0"/>
              <a:t>r</a:t>
            </a:r>
            <a:r>
              <a:rPr lang="en-US" altLang="en-US" sz="2400" dirty="0"/>
              <a:t> but </a:t>
            </a:r>
            <a:r>
              <a:rPr lang="en-US" altLang="en-US" sz="2400" dirty="0">
                <a:sym typeface="Symbol" pitchFamily="2" charset="2"/>
              </a:rPr>
              <a:t></a:t>
            </a:r>
            <a:r>
              <a:rPr lang="en-US" altLang="en-US" sz="2400" i="1" baseline="-25000" dirty="0"/>
              <a:t>a</a:t>
            </a:r>
            <a:r>
              <a:rPr lang="en-US" altLang="en-US" sz="2400" dirty="0"/>
              <a:t> ~</a:t>
            </a:r>
            <a:r>
              <a:rPr lang="en-US" altLang="en-US" sz="2400" i="1" baseline="30000" dirty="0"/>
              <a:t>d</a:t>
            </a:r>
            <a:r>
              <a:rPr lang="en-US" altLang="en-US" sz="2400" dirty="0"/>
              <a:t> </a:t>
            </a:r>
            <a:r>
              <a:rPr lang="en-US" altLang="en-US" sz="2400" i="1" dirty="0"/>
              <a:t>T</a:t>
            </a:r>
            <a:r>
              <a:rPr lang="en-US" altLang="en-US" sz="2400" dirty="0"/>
              <a:t>(</a:t>
            </a:r>
            <a:r>
              <a:rPr lang="en-US" altLang="en-US" sz="2400" i="1" dirty="0"/>
              <a:t>c</a:t>
            </a:r>
            <a:r>
              <a:rPr lang="en-US" altLang="en-US" sz="2400" dirty="0"/>
              <a:t>, </a:t>
            </a:r>
            <a:r>
              <a:rPr lang="en-US" altLang="en-US" sz="2400" dirty="0">
                <a:sym typeface="Symbol" pitchFamily="2" charset="2"/>
              </a:rPr>
              <a:t></a:t>
            </a:r>
            <a:r>
              <a:rPr lang="en-US" altLang="en-US" sz="2400" i="1" baseline="-25000" dirty="0"/>
              <a:t>a</a:t>
            </a:r>
            <a:r>
              <a:rPr lang="en-US" altLang="en-US" sz="2400" dirty="0"/>
              <a:t>) does not hold</a:t>
            </a:r>
          </a:p>
          <a:p>
            <a:r>
              <a:rPr lang="en-US" altLang="en-US" sz="2400" dirty="0"/>
              <a:t>Some object has value changed by </a:t>
            </a:r>
            <a:r>
              <a:rPr lang="en-US" altLang="en-US" sz="2400" i="1" dirty="0"/>
              <a:t>c</a:t>
            </a:r>
            <a:r>
              <a:rPr lang="en-US" altLang="en-US" sz="2400" dirty="0"/>
              <a:t>:</a:t>
            </a:r>
          </a:p>
          <a:p>
            <a:pPr algn="ctr">
              <a:buFont typeface="Symbol" pitchFamily="2" charset="2"/>
              <a:buNone/>
            </a:pPr>
            <a:r>
              <a:rPr lang="en-US" altLang="en-US" sz="2400" dirty="0">
                <a:sym typeface="Symbol" pitchFamily="2" charset="2"/>
              </a:rPr>
              <a:t></a:t>
            </a:r>
            <a:r>
              <a:rPr lang="en-US" altLang="en-US" sz="2400" i="1" dirty="0">
                <a:sym typeface="Symbol" pitchFamily="2" charset="2"/>
              </a:rPr>
              <a:t> </a:t>
            </a:r>
            <a:r>
              <a:rPr lang="en-US" altLang="en-US" sz="2400" i="1" dirty="0"/>
              <a:t>l</a:t>
            </a:r>
            <a:r>
              <a:rPr lang="en-US" altLang="en-US" sz="2400" i="1" baseline="-25000" dirty="0"/>
              <a:t>i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itchFamily="2" charset="2"/>
              </a:rPr>
              <a:t></a:t>
            </a:r>
            <a:r>
              <a:rPr lang="en-US" altLang="en-US" sz="2400" dirty="0"/>
              <a:t> </a:t>
            </a:r>
            <a:r>
              <a:rPr lang="en-US" altLang="en-US" sz="2400" i="1" dirty="0"/>
              <a:t>read</a:t>
            </a:r>
            <a:r>
              <a:rPr lang="en-US" altLang="en-US" sz="2400" dirty="0"/>
              <a:t>(</a:t>
            </a:r>
            <a:r>
              <a:rPr lang="en-US" altLang="en-US" sz="2400" i="1" dirty="0"/>
              <a:t>d</a:t>
            </a:r>
            <a:r>
              <a:rPr lang="en-US" altLang="en-US" sz="2400" dirty="0"/>
              <a:t>) [ </a:t>
            </a:r>
            <a:r>
              <a:rPr lang="en-US" altLang="en-US" sz="2400" i="1" dirty="0"/>
              <a:t>value</a:t>
            </a:r>
            <a:r>
              <a:rPr lang="en-US" altLang="en-US" sz="2400" dirty="0"/>
              <a:t>(</a:t>
            </a:r>
            <a:r>
              <a:rPr lang="en-US" altLang="en-US" sz="2400" i="1" dirty="0"/>
              <a:t>l</a:t>
            </a:r>
            <a:r>
              <a:rPr lang="en-US" altLang="en-US" sz="2400" i="1" baseline="-25000" dirty="0"/>
              <a:t>i</a:t>
            </a:r>
            <a:r>
              <a:rPr lang="en-US" altLang="en-US" sz="2400" dirty="0"/>
              <a:t>, </a:t>
            </a:r>
            <a:r>
              <a:rPr lang="en-US" altLang="en-US" sz="2400" dirty="0">
                <a:sym typeface="Symbol" pitchFamily="2" charset="2"/>
              </a:rPr>
              <a:t></a:t>
            </a:r>
            <a:r>
              <a:rPr lang="en-US" altLang="en-US" sz="2400" i="1" baseline="-25000" dirty="0"/>
              <a:t>a</a:t>
            </a:r>
            <a:r>
              <a:rPr lang="en-US" altLang="en-US" sz="2400" dirty="0"/>
              <a:t>) ≠ value(</a:t>
            </a:r>
            <a:r>
              <a:rPr lang="en-US" altLang="en-US" sz="2400" i="1" dirty="0"/>
              <a:t>l</a:t>
            </a:r>
            <a:r>
              <a:rPr lang="en-US" altLang="en-US" sz="2400" i="1" baseline="-25000" dirty="0"/>
              <a:t>i</a:t>
            </a:r>
            <a:r>
              <a:rPr lang="en-US" altLang="en-US" sz="2400" dirty="0"/>
              <a:t>, </a:t>
            </a:r>
            <a:r>
              <a:rPr lang="en-US" altLang="en-US" sz="2400" i="1" dirty="0"/>
              <a:t>T</a:t>
            </a:r>
            <a:r>
              <a:rPr lang="en-US" altLang="en-US" sz="2400" dirty="0"/>
              <a:t>(</a:t>
            </a:r>
            <a:r>
              <a:rPr lang="en-US" altLang="en-US" sz="2400" i="1" dirty="0"/>
              <a:t>c</a:t>
            </a:r>
            <a:r>
              <a:rPr lang="en-US" altLang="en-US" sz="2400" dirty="0"/>
              <a:t>, </a:t>
            </a:r>
            <a:r>
              <a:rPr lang="en-US" altLang="en-US" sz="2400" dirty="0">
                <a:sym typeface="Symbol" pitchFamily="2" charset="2"/>
              </a:rPr>
              <a:t></a:t>
            </a:r>
            <a:r>
              <a:rPr lang="en-US" altLang="en-US" sz="2400" i="1" baseline="-25000" dirty="0"/>
              <a:t>a</a:t>
            </a:r>
            <a:r>
              <a:rPr lang="en-US" altLang="en-US" sz="2400" dirty="0"/>
              <a:t>)) ]</a:t>
            </a:r>
          </a:p>
          <a:p>
            <a:r>
              <a:rPr lang="en-US" altLang="en-US" sz="2400" dirty="0"/>
              <a:t>Condition 3: </a:t>
            </a:r>
            <a:r>
              <a:rPr lang="en-US" altLang="en-US" sz="2400" i="1" dirty="0"/>
              <a:t>l</a:t>
            </a:r>
            <a:r>
              <a:rPr lang="en-US" altLang="en-US" sz="2400" i="1" baseline="-25000" dirty="0"/>
              <a:t>i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itchFamily="2" charset="2"/>
              </a:rPr>
              <a:t></a:t>
            </a:r>
            <a:r>
              <a:rPr lang="en-US" altLang="en-US" sz="2400" dirty="0"/>
              <a:t> </a:t>
            </a:r>
            <a:r>
              <a:rPr lang="en-US" altLang="en-US" sz="2400" i="1" dirty="0"/>
              <a:t>write</a:t>
            </a:r>
            <a:r>
              <a:rPr lang="en-US" altLang="en-US" sz="2400" dirty="0"/>
              <a:t>(</a:t>
            </a:r>
            <a:r>
              <a:rPr lang="en-US" altLang="en-US" sz="2400" i="1" dirty="0"/>
              <a:t>d</a:t>
            </a:r>
            <a:r>
              <a:rPr lang="en-US" altLang="en-US" sz="2400" dirty="0"/>
              <a:t>)</a:t>
            </a:r>
          </a:p>
          <a:p>
            <a:r>
              <a:rPr lang="en-US" altLang="en-US" sz="2400" dirty="0"/>
              <a:t>Condition 5: </a:t>
            </a:r>
            <a:r>
              <a:rPr lang="en-US" altLang="en-US" sz="2400" i="1" dirty="0" err="1"/>
              <a:t>dom</a:t>
            </a:r>
            <a:r>
              <a:rPr lang="en-US" altLang="en-US" sz="2400" dirty="0"/>
              <a:t>(</a:t>
            </a:r>
            <a:r>
              <a:rPr lang="en-US" altLang="en-US" sz="2400" i="1" dirty="0"/>
              <a:t>c</a:t>
            </a:r>
            <a:r>
              <a:rPr lang="en-US" altLang="en-US" sz="2400" dirty="0"/>
              <a:t>)</a:t>
            </a:r>
            <a:r>
              <a:rPr lang="en-US" altLang="en-US" sz="2400" i="1" dirty="0" err="1"/>
              <a:t>rd</a:t>
            </a:r>
            <a:r>
              <a:rPr lang="en-US" altLang="en-US" sz="2400" dirty="0"/>
              <a:t>, contradiction</a:t>
            </a:r>
          </a:p>
          <a:p>
            <a:r>
              <a:rPr lang="en-US" altLang="en-US" sz="2400" dirty="0"/>
              <a:t>So </a:t>
            </a:r>
            <a:r>
              <a:rPr lang="en-US" altLang="en-US" sz="2400" dirty="0">
                <a:sym typeface="Symbol" pitchFamily="2" charset="2"/>
              </a:rPr>
              <a:t></a:t>
            </a:r>
            <a:r>
              <a:rPr lang="en-US" altLang="en-US" sz="2400" i="1" baseline="-25000" dirty="0"/>
              <a:t>a</a:t>
            </a:r>
            <a:r>
              <a:rPr lang="en-US" altLang="en-US" sz="2400" dirty="0"/>
              <a:t> ~</a:t>
            </a:r>
            <a:r>
              <a:rPr lang="en-US" altLang="en-US" sz="2400" i="1" baseline="30000" dirty="0"/>
              <a:t>d</a:t>
            </a:r>
            <a:r>
              <a:rPr lang="en-US" altLang="en-US" sz="2400" dirty="0"/>
              <a:t> </a:t>
            </a:r>
            <a:r>
              <a:rPr lang="en-US" altLang="en-US" sz="2400" i="1" dirty="0"/>
              <a:t>T</a:t>
            </a:r>
            <a:r>
              <a:rPr lang="en-US" altLang="en-US" sz="2400" dirty="0"/>
              <a:t>(</a:t>
            </a:r>
            <a:r>
              <a:rPr lang="en-US" altLang="en-US" sz="2400" i="1" dirty="0"/>
              <a:t>c</a:t>
            </a:r>
            <a:r>
              <a:rPr lang="en-US" altLang="en-US" sz="2400" dirty="0"/>
              <a:t>, </a:t>
            </a:r>
            <a:r>
              <a:rPr lang="en-US" altLang="en-US" sz="2400" dirty="0">
                <a:sym typeface="Symbol" pitchFamily="2" charset="2"/>
              </a:rPr>
              <a:t></a:t>
            </a:r>
            <a:r>
              <a:rPr lang="en-US" altLang="en-US" sz="2400" i="1" baseline="-25000" dirty="0"/>
              <a:t>a</a:t>
            </a:r>
            <a:r>
              <a:rPr lang="en-US" altLang="en-US" sz="2400" dirty="0"/>
              <a:t>) holds, meaning </a:t>
            </a:r>
            <a:r>
              <a:rPr lang="en-US" altLang="en-US" sz="2400" i="1" dirty="0"/>
              <a:t>X</a:t>
            </a:r>
            <a:r>
              <a:rPr lang="en-US" altLang="en-US" sz="2400" dirty="0"/>
              <a:t> locally respects </a:t>
            </a:r>
            <a:r>
              <a:rPr lang="en-US" altLang="en-US" sz="2400" i="1" dirty="0"/>
              <a:t>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16A175-3A04-DE42-8A7E-766CBE686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83FB1C-99F6-C341-B74D-F477CC867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AE054D-FEFF-984A-B573-0A2C75E51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18957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>
            <a:extLst>
              <a:ext uri="{FF2B5EF4-FFF2-40B4-BE49-F238E27FC236}">
                <a16:creationId xmlns:a16="http://schemas.microsoft.com/office/drawing/2014/main" id="{C2E520CD-A7B4-7844-8B91-0B8DB43D9D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Transition Consistency</a:t>
            </a:r>
          </a:p>
        </p:txBody>
      </p:sp>
      <p:sp>
        <p:nvSpPr>
          <p:cNvPr id="313347" name="Rectangle 3">
            <a:extLst>
              <a:ext uri="{FF2B5EF4-FFF2-40B4-BE49-F238E27FC236}">
                <a16:creationId xmlns:a16="http://schemas.microsoft.com/office/drawing/2014/main" id="{27F818C6-2526-314E-95C8-632DBCBC2C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Assume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a</a:t>
            </a:r>
            <a:r>
              <a:rPr lang="en-US" altLang="en-US" dirty="0"/>
              <a:t> ~</a:t>
            </a:r>
            <a:r>
              <a:rPr lang="en-US" altLang="en-US" i="1" baseline="30000" dirty="0"/>
              <a:t>d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b</a:t>
            </a:r>
            <a:endParaRPr lang="en-US" altLang="en-US" dirty="0"/>
          </a:p>
          <a:p>
            <a:r>
              <a:rPr lang="en-US" altLang="en-US" dirty="0"/>
              <a:t>Must show </a:t>
            </a:r>
            <a:r>
              <a:rPr lang="en-US" altLang="en-US" i="1" dirty="0"/>
              <a:t>value</a:t>
            </a:r>
            <a:r>
              <a:rPr lang="en-US" altLang="en-US" dirty="0"/>
              <a:t>(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i</a:t>
            </a:r>
            <a:r>
              <a:rPr lang="en-US" altLang="en-US" dirty="0"/>
              <a:t>, </a:t>
            </a:r>
            <a:r>
              <a:rPr lang="en-US" altLang="en-US" i="1" dirty="0"/>
              <a:t>T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a</a:t>
            </a:r>
            <a:r>
              <a:rPr lang="en-US" altLang="en-US" dirty="0"/>
              <a:t>)) = </a:t>
            </a:r>
            <a:r>
              <a:rPr lang="en-US" altLang="en-US" i="1" dirty="0"/>
              <a:t>value</a:t>
            </a:r>
            <a:r>
              <a:rPr lang="en-US" altLang="en-US" dirty="0"/>
              <a:t>(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i</a:t>
            </a:r>
            <a:r>
              <a:rPr lang="en-US" altLang="en-US" dirty="0"/>
              <a:t>, </a:t>
            </a:r>
            <a:r>
              <a:rPr lang="en-US" altLang="en-US" i="1" dirty="0"/>
              <a:t>T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b</a:t>
            </a:r>
            <a:r>
              <a:rPr lang="en-US" altLang="en-US" dirty="0"/>
              <a:t>)) for 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i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read</a:t>
            </a:r>
            <a:r>
              <a:rPr lang="en-US" altLang="en-US" dirty="0"/>
              <a:t>(</a:t>
            </a:r>
            <a:r>
              <a:rPr lang="en-US" altLang="en-US" i="1" dirty="0"/>
              <a:t>d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3 cases dealing with change that </a:t>
            </a:r>
            <a:r>
              <a:rPr lang="en-US" altLang="en-US" i="1" dirty="0"/>
              <a:t>c</a:t>
            </a:r>
            <a:r>
              <a:rPr lang="en-US" altLang="en-US" dirty="0"/>
              <a:t> makes in 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i</a:t>
            </a:r>
            <a:r>
              <a:rPr lang="en-US" altLang="en-US" dirty="0"/>
              <a:t> in states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a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b</a:t>
            </a:r>
          </a:p>
          <a:p>
            <a:pPr lvl="1"/>
            <a:r>
              <a:rPr lang="en-US" altLang="en-US" i="1" dirty="0"/>
              <a:t>value</a:t>
            </a:r>
            <a:r>
              <a:rPr lang="en-US" altLang="en-US" dirty="0"/>
              <a:t>(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i</a:t>
            </a:r>
            <a:r>
              <a:rPr lang="en-US" altLang="en-US" dirty="0"/>
              <a:t>, </a:t>
            </a:r>
            <a:r>
              <a:rPr lang="en-US" altLang="en-US" i="1" dirty="0"/>
              <a:t>T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a</a:t>
            </a:r>
            <a:r>
              <a:rPr lang="en-US" altLang="en-US" dirty="0"/>
              <a:t>)) ≠ </a:t>
            </a:r>
            <a:r>
              <a:rPr lang="en-US" altLang="en-US" i="1" dirty="0"/>
              <a:t>value</a:t>
            </a:r>
            <a:r>
              <a:rPr lang="en-US" altLang="en-US" dirty="0"/>
              <a:t>(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i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a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i="1" dirty="0"/>
              <a:t>value</a:t>
            </a:r>
            <a:r>
              <a:rPr lang="en-US" altLang="en-US" dirty="0"/>
              <a:t>(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i</a:t>
            </a:r>
            <a:r>
              <a:rPr lang="en-US" altLang="en-US" dirty="0"/>
              <a:t>, </a:t>
            </a:r>
            <a:r>
              <a:rPr lang="en-US" altLang="en-US" i="1" dirty="0"/>
              <a:t>T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b</a:t>
            </a:r>
            <a:r>
              <a:rPr lang="en-US" altLang="en-US" dirty="0"/>
              <a:t>)) ≠ </a:t>
            </a:r>
            <a:r>
              <a:rPr lang="en-US" altLang="en-US" i="1" dirty="0"/>
              <a:t>value</a:t>
            </a:r>
            <a:r>
              <a:rPr lang="en-US" altLang="en-US" dirty="0"/>
              <a:t>(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i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b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dirty="0"/>
              <a:t>Neither of the above two hold</a:t>
            </a:r>
          </a:p>
          <a:p>
            <a:pPr lvl="1"/>
            <a:endParaRPr lang="en-US" altLang="en-US" dirty="0"/>
          </a:p>
          <a:p>
            <a:pPr lvl="1"/>
            <a:endParaRPr lang="en-US" altLang="en-US" i="1" baseline="-250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C303C2-7D5E-C24A-B763-8E369195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CF24D8-F6AD-E84F-8266-90A562924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C6DF5E-F9D5-F443-8B57-072F35FAC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29238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>
            <a:extLst>
              <a:ext uri="{FF2B5EF4-FFF2-40B4-BE49-F238E27FC236}">
                <a16:creationId xmlns:a16="http://schemas.microsoft.com/office/drawing/2014/main" id="{358FF099-AE47-B848-AA0E-98B7788F8D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Case 1: </a:t>
            </a:r>
            <a:r>
              <a:rPr lang="en-US" altLang="en-US" i="1" dirty="0"/>
              <a:t>value</a:t>
            </a:r>
            <a:r>
              <a:rPr lang="en-US" altLang="en-US" dirty="0"/>
              <a:t>(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i</a:t>
            </a:r>
            <a:r>
              <a:rPr lang="en-US" altLang="en-US" dirty="0"/>
              <a:t>, </a:t>
            </a:r>
            <a:r>
              <a:rPr lang="en-US" altLang="en-US" i="1" dirty="0"/>
              <a:t>T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a</a:t>
            </a:r>
            <a:r>
              <a:rPr lang="en-US" altLang="en-US" dirty="0"/>
              <a:t>)) ≠ </a:t>
            </a:r>
            <a:r>
              <a:rPr lang="en-US" altLang="en-US" i="1" dirty="0"/>
              <a:t>value</a:t>
            </a:r>
            <a:r>
              <a:rPr lang="en-US" altLang="en-US" dirty="0"/>
              <a:t>(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i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a</a:t>
            </a:r>
            <a:r>
              <a:rPr lang="en-US" altLang="en-US" dirty="0"/>
              <a:t>)</a:t>
            </a:r>
          </a:p>
        </p:txBody>
      </p:sp>
      <p:sp>
        <p:nvSpPr>
          <p:cNvPr id="314371" name="Rectangle 3">
            <a:extLst>
              <a:ext uri="{FF2B5EF4-FFF2-40B4-BE49-F238E27FC236}">
                <a16:creationId xmlns:a16="http://schemas.microsoft.com/office/drawing/2014/main" id="{DC0006C0-B8DA-5A49-8061-56A47C4053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/>
              <a:t>Condition 3: </a:t>
            </a:r>
            <a:r>
              <a:rPr lang="en-US" altLang="en-US" sz="2400" i="1" dirty="0"/>
              <a:t>l</a:t>
            </a:r>
            <a:r>
              <a:rPr lang="en-US" altLang="en-US" sz="2400" i="1" baseline="-25000" dirty="0"/>
              <a:t>i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itchFamily="2" charset="2"/>
              </a:rPr>
              <a:t></a:t>
            </a:r>
            <a:r>
              <a:rPr lang="en-US" altLang="en-US" sz="2400" dirty="0"/>
              <a:t> </a:t>
            </a:r>
            <a:r>
              <a:rPr lang="en-US" altLang="en-US" sz="2400" i="1" dirty="0"/>
              <a:t>write</a:t>
            </a:r>
            <a:r>
              <a:rPr lang="en-US" altLang="en-US" sz="2400" dirty="0"/>
              <a:t>(</a:t>
            </a:r>
            <a:r>
              <a:rPr lang="en-US" altLang="en-US" sz="2400" i="1" dirty="0" err="1"/>
              <a:t>dom</a:t>
            </a:r>
            <a:r>
              <a:rPr lang="en-US" altLang="en-US" sz="2400" dirty="0"/>
              <a:t>(</a:t>
            </a:r>
            <a:r>
              <a:rPr lang="en-US" altLang="en-US" sz="2400" i="1" dirty="0"/>
              <a:t>c</a:t>
            </a:r>
            <a:r>
              <a:rPr lang="en-US" altLang="en-US" sz="2400" dirty="0"/>
              <a:t>))</a:t>
            </a:r>
          </a:p>
          <a:p>
            <a:r>
              <a:rPr lang="en-US" altLang="en-US" sz="2400" dirty="0"/>
              <a:t>As </a:t>
            </a:r>
            <a:r>
              <a:rPr lang="en-US" altLang="en-US" sz="2400" i="1" dirty="0"/>
              <a:t>l</a:t>
            </a:r>
            <a:r>
              <a:rPr lang="en-US" altLang="en-US" sz="2400" i="1" baseline="-25000" dirty="0"/>
              <a:t>i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itchFamily="2" charset="2"/>
              </a:rPr>
              <a:t></a:t>
            </a:r>
            <a:r>
              <a:rPr lang="en-US" altLang="en-US" sz="2400" dirty="0"/>
              <a:t> </a:t>
            </a:r>
            <a:r>
              <a:rPr lang="en-US" altLang="en-US" sz="2400" i="1" dirty="0"/>
              <a:t>read</a:t>
            </a:r>
            <a:r>
              <a:rPr lang="en-US" altLang="en-US" sz="2400" dirty="0"/>
              <a:t>(</a:t>
            </a:r>
            <a:r>
              <a:rPr lang="en-US" altLang="en-US" sz="2400" i="1" dirty="0"/>
              <a:t>d</a:t>
            </a:r>
            <a:r>
              <a:rPr lang="en-US" altLang="en-US" sz="2400" dirty="0"/>
              <a:t>), condition 5 says </a:t>
            </a:r>
            <a:r>
              <a:rPr lang="en-US" altLang="en-US" sz="2400" i="1" dirty="0" err="1"/>
              <a:t>dom</a:t>
            </a:r>
            <a:r>
              <a:rPr lang="en-US" altLang="en-US" sz="2400" dirty="0"/>
              <a:t>(</a:t>
            </a:r>
            <a:r>
              <a:rPr lang="en-US" altLang="en-US" sz="2400" i="1" dirty="0"/>
              <a:t>c</a:t>
            </a:r>
            <a:r>
              <a:rPr lang="en-US" altLang="en-US" sz="2400" dirty="0"/>
              <a:t>)</a:t>
            </a:r>
            <a:r>
              <a:rPr lang="en-US" altLang="en-US" sz="2400" i="1" dirty="0" err="1"/>
              <a:t>rd</a:t>
            </a:r>
            <a:endParaRPr lang="en-US" altLang="en-US" sz="2400" dirty="0"/>
          </a:p>
          <a:p>
            <a:r>
              <a:rPr lang="en-US" altLang="en-US" sz="2400" dirty="0"/>
              <a:t>Condition 4: </a:t>
            </a:r>
            <a:r>
              <a:rPr lang="en-US" altLang="en-US" sz="2400" i="1" dirty="0"/>
              <a:t>read</a:t>
            </a:r>
            <a:r>
              <a:rPr lang="en-US" altLang="en-US" sz="2400" dirty="0"/>
              <a:t>(</a:t>
            </a:r>
            <a:r>
              <a:rPr lang="en-US" altLang="en-US" sz="2400" i="1" dirty="0" err="1"/>
              <a:t>dom</a:t>
            </a:r>
            <a:r>
              <a:rPr lang="en-US" altLang="en-US" sz="2400" dirty="0"/>
              <a:t>(</a:t>
            </a:r>
            <a:r>
              <a:rPr lang="en-US" altLang="en-US" sz="2400" i="1" dirty="0"/>
              <a:t>c</a:t>
            </a:r>
            <a:r>
              <a:rPr lang="en-US" altLang="en-US" sz="2400" dirty="0"/>
              <a:t>)) </a:t>
            </a:r>
            <a:r>
              <a:rPr lang="en-US" altLang="en-US" sz="2400" dirty="0">
                <a:sym typeface="Symbol" pitchFamily="2" charset="2"/>
              </a:rPr>
              <a:t></a:t>
            </a:r>
            <a:r>
              <a:rPr lang="en-US" altLang="en-US" sz="2400" dirty="0"/>
              <a:t> </a:t>
            </a:r>
            <a:r>
              <a:rPr lang="en-US" altLang="en-US" sz="2400" i="1" dirty="0"/>
              <a:t>read</a:t>
            </a:r>
            <a:r>
              <a:rPr lang="en-US" altLang="en-US" sz="2400" dirty="0"/>
              <a:t>(</a:t>
            </a:r>
            <a:r>
              <a:rPr lang="en-US" altLang="en-US" sz="2400" i="1" dirty="0"/>
              <a:t>d</a:t>
            </a:r>
            <a:r>
              <a:rPr lang="en-US" altLang="en-US" sz="2400" dirty="0"/>
              <a:t>)</a:t>
            </a:r>
          </a:p>
          <a:p>
            <a:r>
              <a:rPr lang="en-US" altLang="en-US" sz="2400" dirty="0"/>
              <a:t>As </a:t>
            </a:r>
            <a:r>
              <a:rPr lang="en-US" altLang="en-US" sz="2400" dirty="0">
                <a:sym typeface="Symbol" pitchFamily="2" charset="2"/>
              </a:rPr>
              <a:t></a:t>
            </a:r>
            <a:r>
              <a:rPr lang="en-US" altLang="en-US" sz="2400" i="1" baseline="-25000" dirty="0"/>
              <a:t>a</a:t>
            </a:r>
            <a:r>
              <a:rPr lang="en-US" altLang="en-US" sz="2400" dirty="0"/>
              <a:t> ~</a:t>
            </a:r>
            <a:r>
              <a:rPr lang="en-US" altLang="en-US" sz="2400" i="1" baseline="30000" dirty="0"/>
              <a:t>d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itchFamily="2" charset="2"/>
              </a:rPr>
              <a:t></a:t>
            </a:r>
            <a:r>
              <a:rPr lang="en-US" altLang="en-US" sz="2400" i="1" baseline="-25000" dirty="0"/>
              <a:t>b</a:t>
            </a:r>
            <a:r>
              <a:rPr lang="en-US" altLang="en-US" sz="2400" dirty="0"/>
              <a:t>, </a:t>
            </a:r>
            <a:r>
              <a:rPr lang="en-US" altLang="en-US" sz="2400" dirty="0">
                <a:sym typeface="Symbol" pitchFamily="2" charset="2"/>
              </a:rPr>
              <a:t></a:t>
            </a:r>
            <a:r>
              <a:rPr lang="en-US" altLang="en-US" sz="2400" i="1" baseline="-25000" dirty="0"/>
              <a:t>a</a:t>
            </a:r>
            <a:r>
              <a:rPr lang="en-US" altLang="en-US" sz="2400" dirty="0"/>
              <a:t> ~</a:t>
            </a:r>
            <a:r>
              <a:rPr lang="en-US" altLang="en-US" sz="2400" i="1" baseline="30000" dirty="0" err="1"/>
              <a:t>dom</a:t>
            </a:r>
            <a:r>
              <a:rPr lang="en-US" altLang="en-US" sz="2400" baseline="30000" dirty="0"/>
              <a:t>(</a:t>
            </a:r>
            <a:r>
              <a:rPr lang="en-US" altLang="en-US" sz="2400" i="1" baseline="30000" dirty="0"/>
              <a:t>c</a:t>
            </a:r>
            <a:r>
              <a:rPr lang="en-US" altLang="en-US" sz="2400" baseline="30000" dirty="0"/>
              <a:t>)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itchFamily="2" charset="2"/>
              </a:rPr>
              <a:t></a:t>
            </a:r>
            <a:r>
              <a:rPr lang="en-US" altLang="en-US" sz="2400" i="1" baseline="-25000" dirty="0"/>
              <a:t>b</a:t>
            </a:r>
            <a:endParaRPr lang="en-US" altLang="en-US" sz="2400" i="1" dirty="0"/>
          </a:p>
          <a:p>
            <a:r>
              <a:rPr lang="en-US" altLang="en-US" sz="2400" dirty="0"/>
              <a:t>Condition 2: </a:t>
            </a:r>
            <a:r>
              <a:rPr lang="en-US" altLang="en-US" sz="2400" i="1" dirty="0"/>
              <a:t>value</a:t>
            </a:r>
            <a:r>
              <a:rPr lang="en-US" altLang="en-US" sz="2400" dirty="0"/>
              <a:t>(</a:t>
            </a:r>
            <a:r>
              <a:rPr lang="en-US" altLang="en-US" sz="2400" i="1" dirty="0"/>
              <a:t>l</a:t>
            </a:r>
            <a:r>
              <a:rPr lang="en-US" altLang="en-US" sz="2400" i="1" baseline="-25000" dirty="0"/>
              <a:t>i</a:t>
            </a:r>
            <a:r>
              <a:rPr lang="en-US" altLang="en-US" sz="2400" dirty="0"/>
              <a:t>,</a:t>
            </a:r>
            <a:r>
              <a:rPr lang="en-US" altLang="en-US" sz="2400" i="1" dirty="0"/>
              <a:t> T</a:t>
            </a:r>
            <a:r>
              <a:rPr lang="en-US" altLang="en-US" sz="2400" dirty="0"/>
              <a:t>(</a:t>
            </a:r>
            <a:r>
              <a:rPr lang="en-US" altLang="en-US" sz="2400" i="1" dirty="0"/>
              <a:t>c</a:t>
            </a:r>
            <a:r>
              <a:rPr lang="en-US" altLang="en-US" sz="2400" dirty="0"/>
              <a:t>, </a:t>
            </a:r>
            <a:r>
              <a:rPr lang="en-US" altLang="en-US" sz="2400" dirty="0">
                <a:sym typeface="Symbol" pitchFamily="2" charset="2"/>
              </a:rPr>
              <a:t></a:t>
            </a:r>
            <a:r>
              <a:rPr lang="en-US" altLang="en-US" sz="2400" i="1" baseline="-25000" dirty="0"/>
              <a:t>a</a:t>
            </a:r>
            <a:r>
              <a:rPr lang="en-US" altLang="en-US" sz="2400" dirty="0"/>
              <a:t>)) = </a:t>
            </a:r>
            <a:r>
              <a:rPr lang="en-US" altLang="en-US" sz="2400" i="1" dirty="0"/>
              <a:t>value</a:t>
            </a:r>
            <a:r>
              <a:rPr lang="en-US" altLang="en-US" sz="2400" dirty="0"/>
              <a:t>(</a:t>
            </a:r>
            <a:r>
              <a:rPr lang="en-US" altLang="en-US" sz="2400" i="1" dirty="0"/>
              <a:t>l</a:t>
            </a:r>
            <a:r>
              <a:rPr lang="en-US" altLang="en-US" sz="2400" i="1" baseline="-25000" dirty="0"/>
              <a:t>i</a:t>
            </a:r>
            <a:r>
              <a:rPr lang="en-US" altLang="en-US" sz="2400" dirty="0"/>
              <a:t>,</a:t>
            </a:r>
            <a:r>
              <a:rPr lang="en-US" altLang="en-US" sz="2400" i="1" dirty="0"/>
              <a:t> T</a:t>
            </a:r>
            <a:r>
              <a:rPr lang="en-US" altLang="en-US" sz="2400" dirty="0"/>
              <a:t>(</a:t>
            </a:r>
            <a:r>
              <a:rPr lang="en-US" altLang="en-US" sz="2400" i="1" dirty="0"/>
              <a:t>c</a:t>
            </a:r>
            <a:r>
              <a:rPr lang="en-US" altLang="en-US" sz="2400" dirty="0"/>
              <a:t>, </a:t>
            </a:r>
            <a:r>
              <a:rPr lang="en-US" altLang="en-US" sz="2400" dirty="0">
                <a:sym typeface="Symbol" pitchFamily="2" charset="2"/>
              </a:rPr>
              <a:t></a:t>
            </a:r>
            <a:r>
              <a:rPr lang="en-US" altLang="en-US" sz="2400" i="1" baseline="-25000" dirty="0"/>
              <a:t>b</a:t>
            </a:r>
            <a:r>
              <a:rPr lang="en-US" altLang="en-US" sz="2400" dirty="0"/>
              <a:t>))</a:t>
            </a:r>
          </a:p>
          <a:p>
            <a:r>
              <a:rPr lang="en-US" altLang="en-US" sz="2400" dirty="0"/>
              <a:t>So </a:t>
            </a:r>
            <a:r>
              <a:rPr lang="en-US" altLang="en-US" sz="2400" i="1" dirty="0"/>
              <a:t>T</a:t>
            </a:r>
            <a:r>
              <a:rPr lang="en-US" altLang="en-US" sz="2400" dirty="0"/>
              <a:t>(</a:t>
            </a:r>
            <a:r>
              <a:rPr lang="en-US" altLang="en-US" sz="2400" i="1" dirty="0"/>
              <a:t>c</a:t>
            </a:r>
            <a:r>
              <a:rPr lang="en-US" altLang="en-US" sz="2400" dirty="0"/>
              <a:t>, </a:t>
            </a:r>
            <a:r>
              <a:rPr lang="en-US" altLang="en-US" sz="2400" dirty="0">
                <a:sym typeface="Symbol" pitchFamily="2" charset="2"/>
              </a:rPr>
              <a:t></a:t>
            </a:r>
            <a:r>
              <a:rPr lang="en-US" altLang="en-US" sz="2400" i="1" baseline="-25000" dirty="0"/>
              <a:t>a</a:t>
            </a:r>
            <a:r>
              <a:rPr lang="en-US" altLang="en-US" sz="2400" dirty="0"/>
              <a:t>) ~</a:t>
            </a:r>
            <a:r>
              <a:rPr lang="en-US" altLang="en-US" sz="2400" i="1" baseline="30000" dirty="0" err="1"/>
              <a:t>dom</a:t>
            </a:r>
            <a:r>
              <a:rPr lang="en-US" altLang="en-US" sz="2400" baseline="30000" dirty="0"/>
              <a:t>(</a:t>
            </a:r>
            <a:r>
              <a:rPr lang="en-US" altLang="en-US" sz="2400" i="1" baseline="30000" dirty="0"/>
              <a:t>c</a:t>
            </a:r>
            <a:r>
              <a:rPr lang="en-US" altLang="en-US" sz="2400" baseline="30000" dirty="0"/>
              <a:t>)</a:t>
            </a:r>
            <a:r>
              <a:rPr lang="en-US" altLang="en-US" sz="2400" dirty="0"/>
              <a:t> </a:t>
            </a:r>
            <a:r>
              <a:rPr lang="en-US" altLang="en-US" sz="2400" i="1" dirty="0"/>
              <a:t>T</a:t>
            </a:r>
            <a:r>
              <a:rPr lang="en-US" altLang="en-US" sz="2400" dirty="0"/>
              <a:t>(</a:t>
            </a:r>
            <a:r>
              <a:rPr lang="en-US" altLang="en-US" sz="2400" i="1" dirty="0"/>
              <a:t>c</a:t>
            </a:r>
            <a:r>
              <a:rPr lang="en-US" altLang="en-US" sz="2400" dirty="0"/>
              <a:t>, </a:t>
            </a:r>
            <a:r>
              <a:rPr lang="en-US" altLang="en-US" sz="2400" dirty="0">
                <a:sym typeface="Symbol" pitchFamily="2" charset="2"/>
              </a:rPr>
              <a:t></a:t>
            </a:r>
            <a:r>
              <a:rPr lang="en-US" altLang="en-US" sz="2400" i="1" baseline="-25000" dirty="0"/>
              <a:t>b</a:t>
            </a:r>
            <a:r>
              <a:rPr lang="en-US" altLang="en-US" sz="2400" dirty="0"/>
              <a:t>), as desired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04440A-2FC1-2646-8610-26B6BC5B0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A3504-BEB7-2842-B91E-72098F834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F36BAE-1D5B-734E-9B65-50E0DBF1C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49636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>
            <a:extLst>
              <a:ext uri="{FF2B5EF4-FFF2-40B4-BE49-F238E27FC236}">
                <a16:creationId xmlns:a16="http://schemas.microsoft.com/office/drawing/2014/main" id="{46C062EF-82AB-7C4C-AA25-658BED21A7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Case 2: </a:t>
            </a:r>
            <a:r>
              <a:rPr lang="en-US" altLang="en-US" i="1" dirty="0"/>
              <a:t>value</a:t>
            </a:r>
            <a:r>
              <a:rPr lang="en-US" altLang="en-US" dirty="0"/>
              <a:t>(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i</a:t>
            </a:r>
            <a:r>
              <a:rPr lang="en-US" altLang="en-US" dirty="0"/>
              <a:t>, </a:t>
            </a:r>
            <a:r>
              <a:rPr lang="en-US" altLang="en-US" i="1" dirty="0"/>
              <a:t>T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b</a:t>
            </a:r>
            <a:r>
              <a:rPr lang="en-US" altLang="en-US" dirty="0"/>
              <a:t>)) ≠ </a:t>
            </a:r>
            <a:r>
              <a:rPr lang="en-US" altLang="en-US" i="1" dirty="0"/>
              <a:t>value</a:t>
            </a:r>
            <a:r>
              <a:rPr lang="en-US" altLang="en-US" dirty="0"/>
              <a:t>(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i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b</a:t>
            </a:r>
            <a:r>
              <a:rPr lang="en-US" altLang="en-US" dirty="0"/>
              <a:t>)</a:t>
            </a:r>
          </a:p>
        </p:txBody>
      </p:sp>
      <p:sp>
        <p:nvSpPr>
          <p:cNvPr id="315395" name="Rectangle 3">
            <a:extLst>
              <a:ext uri="{FF2B5EF4-FFF2-40B4-BE49-F238E27FC236}">
                <a16:creationId xmlns:a16="http://schemas.microsoft.com/office/drawing/2014/main" id="{7D6E0BD0-FE4F-8840-B7A9-C7E5A18EEE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/>
              <a:t>Condition 3: </a:t>
            </a:r>
            <a:r>
              <a:rPr lang="en-US" altLang="en-US" sz="2400" i="1" dirty="0"/>
              <a:t>l</a:t>
            </a:r>
            <a:r>
              <a:rPr lang="en-US" altLang="en-US" sz="2400" i="1" baseline="-25000" dirty="0"/>
              <a:t>i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itchFamily="2" charset="2"/>
              </a:rPr>
              <a:t></a:t>
            </a:r>
            <a:r>
              <a:rPr lang="en-US" altLang="en-US" sz="2400" dirty="0"/>
              <a:t> </a:t>
            </a:r>
            <a:r>
              <a:rPr lang="en-US" altLang="en-US" sz="2400" i="1" dirty="0"/>
              <a:t>write</a:t>
            </a:r>
            <a:r>
              <a:rPr lang="en-US" altLang="en-US" sz="2400" dirty="0"/>
              <a:t>(</a:t>
            </a:r>
            <a:r>
              <a:rPr lang="en-US" altLang="en-US" sz="2400" i="1" dirty="0" err="1"/>
              <a:t>dom</a:t>
            </a:r>
            <a:r>
              <a:rPr lang="en-US" altLang="en-US" sz="2400" dirty="0"/>
              <a:t>(</a:t>
            </a:r>
            <a:r>
              <a:rPr lang="en-US" altLang="en-US" sz="2400" i="1" dirty="0"/>
              <a:t>c</a:t>
            </a:r>
            <a:r>
              <a:rPr lang="en-US" altLang="en-US" sz="2400" dirty="0"/>
              <a:t>))</a:t>
            </a:r>
          </a:p>
          <a:p>
            <a:r>
              <a:rPr lang="en-US" altLang="en-US" sz="2400" dirty="0"/>
              <a:t>As </a:t>
            </a:r>
            <a:r>
              <a:rPr lang="en-US" altLang="en-US" sz="2400" i="1" dirty="0"/>
              <a:t>l</a:t>
            </a:r>
            <a:r>
              <a:rPr lang="en-US" altLang="en-US" sz="2400" i="1" baseline="-25000" dirty="0"/>
              <a:t>i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itchFamily="2" charset="2"/>
              </a:rPr>
              <a:t></a:t>
            </a:r>
            <a:r>
              <a:rPr lang="en-US" altLang="en-US" sz="2400" dirty="0"/>
              <a:t> </a:t>
            </a:r>
            <a:r>
              <a:rPr lang="en-US" altLang="en-US" sz="2400" i="1" dirty="0"/>
              <a:t>read</a:t>
            </a:r>
            <a:r>
              <a:rPr lang="en-US" altLang="en-US" sz="2400" dirty="0"/>
              <a:t>(</a:t>
            </a:r>
            <a:r>
              <a:rPr lang="en-US" altLang="en-US" sz="2400" i="1" dirty="0"/>
              <a:t>d</a:t>
            </a:r>
            <a:r>
              <a:rPr lang="en-US" altLang="en-US" sz="2400" dirty="0"/>
              <a:t>), condition 5 says </a:t>
            </a:r>
            <a:r>
              <a:rPr lang="en-US" altLang="en-US" sz="2400" i="1" dirty="0" err="1"/>
              <a:t>dom</a:t>
            </a:r>
            <a:r>
              <a:rPr lang="en-US" altLang="en-US" sz="2400" dirty="0"/>
              <a:t>(</a:t>
            </a:r>
            <a:r>
              <a:rPr lang="en-US" altLang="en-US" sz="2400" i="1" dirty="0"/>
              <a:t>c</a:t>
            </a:r>
            <a:r>
              <a:rPr lang="en-US" altLang="en-US" sz="2400" dirty="0"/>
              <a:t>)</a:t>
            </a:r>
            <a:r>
              <a:rPr lang="en-US" altLang="en-US" sz="2400" i="1" dirty="0" err="1"/>
              <a:t>rd</a:t>
            </a:r>
            <a:endParaRPr lang="en-US" altLang="en-US" sz="2400" dirty="0"/>
          </a:p>
          <a:p>
            <a:r>
              <a:rPr lang="en-US" altLang="en-US" sz="2400" dirty="0"/>
              <a:t>Condition 4: </a:t>
            </a:r>
            <a:r>
              <a:rPr lang="en-US" altLang="en-US" sz="2400" i="1" dirty="0"/>
              <a:t>read</a:t>
            </a:r>
            <a:r>
              <a:rPr lang="en-US" altLang="en-US" sz="2400" dirty="0"/>
              <a:t>(</a:t>
            </a:r>
            <a:r>
              <a:rPr lang="en-US" altLang="en-US" sz="2400" i="1" dirty="0" err="1"/>
              <a:t>dom</a:t>
            </a:r>
            <a:r>
              <a:rPr lang="en-US" altLang="en-US" sz="2400" dirty="0"/>
              <a:t>(</a:t>
            </a:r>
            <a:r>
              <a:rPr lang="en-US" altLang="en-US" sz="2400" i="1" dirty="0"/>
              <a:t>c</a:t>
            </a:r>
            <a:r>
              <a:rPr lang="en-US" altLang="en-US" sz="2400" dirty="0"/>
              <a:t>)) </a:t>
            </a:r>
            <a:r>
              <a:rPr lang="en-US" altLang="en-US" sz="2400" dirty="0">
                <a:sym typeface="Symbol" pitchFamily="2" charset="2"/>
              </a:rPr>
              <a:t></a:t>
            </a:r>
            <a:r>
              <a:rPr lang="en-US" altLang="en-US" sz="2400" dirty="0"/>
              <a:t> </a:t>
            </a:r>
            <a:r>
              <a:rPr lang="en-US" altLang="en-US" sz="2400" i="1" dirty="0"/>
              <a:t>read</a:t>
            </a:r>
            <a:r>
              <a:rPr lang="en-US" altLang="en-US" sz="2400" dirty="0"/>
              <a:t>(</a:t>
            </a:r>
            <a:r>
              <a:rPr lang="en-US" altLang="en-US" sz="2400" i="1" dirty="0"/>
              <a:t>d</a:t>
            </a:r>
            <a:r>
              <a:rPr lang="en-US" altLang="en-US" sz="2400" dirty="0"/>
              <a:t>)</a:t>
            </a:r>
          </a:p>
          <a:p>
            <a:r>
              <a:rPr lang="en-US" altLang="en-US" sz="2400" dirty="0"/>
              <a:t>As </a:t>
            </a:r>
            <a:r>
              <a:rPr lang="en-US" altLang="en-US" sz="2400" dirty="0">
                <a:sym typeface="Symbol" pitchFamily="2" charset="2"/>
              </a:rPr>
              <a:t></a:t>
            </a:r>
            <a:r>
              <a:rPr lang="en-US" altLang="en-US" sz="2400" baseline="-25000" dirty="0"/>
              <a:t>a</a:t>
            </a:r>
            <a:r>
              <a:rPr lang="en-US" altLang="en-US" sz="2400" dirty="0"/>
              <a:t> ~</a:t>
            </a:r>
            <a:r>
              <a:rPr lang="en-US" altLang="en-US" sz="2400" i="1" baseline="30000" dirty="0"/>
              <a:t>d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itchFamily="2" charset="2"/>
              </a:rPr>
              <a:t></a:t>
            </a:r>
            <a:r>
              <a:rPr lang="en-US" altLang="en-US" sz="2400" baseline="-25000" dirty="0"/>
              <a:t>b</a:t>
            </a:r>
            <a:r>
              <a:rPr lang="en-US" altLang="en-US" sz="2400" dirty="0"/>
              <a:t>, </a:t>
            </a:r>
            <a:r>
              <a:rPr lang="en-US" altLang="en-US" sz="2400" dirty="0">
                <a:sym typeface="Symbol" pitchFamily="2" charset="2"/>
              </a:rPr>
              <a:t></a:t>
            </a:r>
            <a:r>
              <a:rPr lang="en-US" altLang="en-US" sz="2400" baseline="-25000" dirty="0"/>
              <a:t>a</a:t>
            </a:r>
            <a:r>
              <a:rPr lang="en-US" altLang="en-US" sz="2400" dirty="0"/>
              <a:t> ~</a:t>
            </a:r>
            <a:r>
              <a:rPr lang="en-US" altLang="en-US" sz="2400" i="1" baseline="30000" dirty="0" err="1"/>
              <a:t>dom</a:t>
            </a:r>
            <a:r>
              <a:rPr lang="en-US" altLang="en-US" sz="2400" baseline="30000" dirty="0"/>
              <a:t>(</a:t>
            </a:r>
            <a:r>
              <a:rPr lang="en-US" altLang="en-US" sz="2400" i="1" baseline="30000" dirty="0"/>
              <a:t>c</a:t>
            </a:r>
            <a:r>
              <a:rPr lang="en-US" altLang="en-US" sz="2400" baseline="30000" dirty="0"/>
              <a:t>)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itchFamily="2" charset="2"/>
              </a:rPr>
              <a:t></a:t>
            </a:r>
            <a:r>
              <a:rPr lang="en-US" altLang="en-US" sz="2400" baseline="-25000" dirty="0"/>
              <a:t>b</a:t>
            </a:r>
            <a:endParaRPr lang="en-US" altLang="en-US" sz="2400" dirty="0"/>
          </a:p>
          <a:p>
            <a:r>
              <a:rPr lang="en-US" altLang="en-US" sz="2400" dirty="0"/>
              <a:t>Condition 2: </a:t>
            </a:r>
            <a:r>
              <a:rPr lang="en-US" altLang="en-US" sz="2400" i="1" dirty="0"/>
              <a:t>value</a:t>
            </a:r>
            <a:r>
              <a:rPr lang="en-US" altLang="en-US" sz="2400" dirty="0"/>
              <a:t>(</a:t>
            </a:r>
            <a:r>
              <a:rPr lang="en-US" altLang="en-US" sz="2400" i="1" dirty="0"/>
              <a:t>l</a:t>
            </a:r>
            <a:r>
              <a:rPr lang="en-US" altLang="en-US" sz="2400" i="1" baseline="-25000" dirty="0"/>
              <a:t>i</a:t>
            </a:r>
            <a:r>
              <a:rPr lang="en-US" altLang="en-US" sz="2400" dirty="0"/>
              <a:t>,</a:t>
            </a:r>
            <a:r>
              <a:rPr lang="en-US" altLang="en-US" sz="2400" i="1" dirty="0"/>
              <a:t> T</a:t>
            </a:r>
            <a:r>
              <a:rPr lang="en-US" altLang="en-US" sz="2400" dirty="0"/>
              <a:t>(</a:t>
            </a:r>
            <a:r>
              <a:rPr lang="en-US" altLang="en-US" sz="2400" i="1" dirty="0"/>
              <a:t>c</a:t>
            </a:r>
            <a:r>
              <a:rPr lang="en-US" altLang="en-US" sz="2400" dirty="0"/>
              <a:t>, </a:t>
            </a:r>
            <a:r>
              <a:rPr lang="en-US" altLang="en-US" sz="2400" dirty="0">
                <a:sym typeface="Symbol" pitchFamily="2" charset="2"/>
              </a:rPr>
              <a:t></a:t>
            </a:r>
            <a:r>
              <a:rPr lang="en-US" altLang="en-US" sz="2400" i="1" baseline="-25000" dirty="0"/>
              <a:t>a</a:t>
            </a:r>
            <a:r>
              <a:rPr lang="en-US" altLang="en-US" sz="2400" dirty="0"/>
              <a:t>)) = </a:t>
            </a:r>
            <a:r>
              <a:rPr lang="en-US" altLang="en-US" sz="2400" i="1" dirty="0"/>
              <a:t>value</a:t>
            </a:r>
            <a:r>
              <a:rPr lang="en-US" altLang="en-US" sz="2400" dirty="0"/>
              <a:t>(</a:t>
            </a:r>
            <a:r>
              <a:rPr lang="en-US" altLang="en-US" sz="2400" i="1" dirty="0"/>
              <a:t>l</a:t>
            </a:r>
            <a:r>
              <a:rPr lang="en-US" altLang="en-US" sz="2400" i="1" baseline="-25000" dirty="0"/>
              <a:t>i</a:t>
            </a:r>
            <a:r>
              <a:rPr lang="en-US" altLang="en-US" sz="2400" dirty="0"/>
              <a:t>,</a:t>
            </a:r>
            <a:r>
              <a:rPr lang="en-US" altLang="en-US" sz="2400" i="1" dirty="0"/>
              <a:t> T</a:t>
            </a:r>
            <a:r>
              <a:rPr lang="en-US" altLang="en-US" sz="2400" dirty="0"/>
              <a:t>(</a:t>
            </a:r>
            <a:r>
              <a:rPr lang="en-US" altLang="en-US" sz="2400" i="1" dirty="0"/>
              <a:t>c</a:t>
            </a:r>
            <a:r>
              <a:rPr lang="en-US" altLang="en-US" sz="2400" dirty="0"/>
              <a:t>, </a:t>
            </a:r>
            <a:r>
              <a:rPr lang="en-US" altLang="en-US" sz="2400" dirty="0">
                <a:sym typeface="Symbol" pitchFamily="2" charset="2"/>
              </a:rPr>
              <a:t></a:t>
            </a:r>
            <a:r>
              <a:rPr lang="en-US" altLang="en-US" sz="2400" i="1" baseline="-25000" dirty="0"/>
              <a:t>b</a:t>
            </a:r>
            <a:r>
              <a:rPr lang="en-US" altLang="en-US" sz="2400" dirty="0"/>
              <a:t>))</a:t>
            </a:r>
          </a:p>
          <a:p>
            <a:r>
              <a:rPr lang="en-US" altLang="en-US" sz="2400" dirty="0"/>
              <a:t>So </a:t>
            </a:r>
            <a:r>
              <a:rPr lang="en-US" altLang="en-US" sz="2400" i="1" dirty="0"/>
              <a:t>T</a:t>
            </a:r>
            <a:r>
              <a:rPr lang="en-US" altLang="en-US" sz="2400" dirty="0"/>
              <a:t>(</a:t>
            </a:r>
            <a:r>
              <a:rPr lang="en-US" altLang="en-US" sz="2400" i="1" dirty="0"/>
              <a:t>c</a:t>
            </a:r>
            <a:r>
              <a:rPr lang="en-US" altLang="en-US" sz="2400" dirty="0"/>
              <a:t>, </a:t>
            </a:r>
            <a:r>
              <a:rPr lang="en-US" altLang="en-US" sz="2400" dirty="0">
                <a:sym typeface="Symbol" pitchFamily="2" charset="2"/>
              </a:rPr>
              <a:t></a:t>
            </a:r>
            <a:r>
              <a:rPr lang="en-US" altLang="en-US" sz="2400" i="1" baseline="-25000" dirty="0"/>
              <a:t>a</a:t>
            </a:r>
            <a:r>
              <a:rPr lang="en-US" altLang="en-US" sz="2400" dirty="0"/>
              <a:t>) ~</a:t>
            </a:r>
            <a:r>
              <a:rPr lang="en-US" altLang="en-US" sz="2400" i="1" baseline="30000" dirty="0" err="1"/>
              <a:t>dom</a:t>
            </a:r>
            <a:r>
              <a:rPr lang="en-US" altLang="en-US" sz="2400" baseline="30000" dirty="0"/>
              <a:t>(</a:t>
            </a:r>
            <a:r>
              <a:rPr lang="en-US" altLang="en-US" sz="2400" i="1" baseline="30000" dirty="0"/>
              <a:t>c</a:t>
            </a:r>
            <a:r>
              <a:rPr lang="en-US" altLang="en-US" sz="2400" baseline="30000" dirty="0"/>
              <a:t>)</a:t>
            </a:r>
            <a:r>
              <a:rPr lang="en-US" altLang="en-US" sz="2400" dirty="0"/>
              <a:t> </a:t>
            </a:r>
            <a:r>
              <a:rPr lang="en-US" altLang="en-US" sz="2400" i="1" dirty="0"/>
              <a:t>T</a:t>
            </a:r>
            <a:r>
              <a:rPr lang="en-US" altLang="en-US" sz="2400" dirty="0"/>
              <a:t>(</a:t>
            </a:r>
            <a:r>
              <a:rPr lang="en-US" altLang="en-US" sz="2400" i="1" dirty="0"/>
              <a:t>c</a:t>
            </a:r>
            <a:r>
              <a:rPr lang="en-US" altLang="en-US" sz="2400" dirty="0"/>
              <a:t>, </a:t>
            </a:r>
            <a:r>
              <a:rPr lang="en-US" altLang="en-US" sz="2400" dirty="0">
                <a:sym typeface="Symbol" pitchFamily="2" charset="2"/>
              </a:rPr>
              <a:t></a:t>
            </a:r>
            <a:r>
              <a:rPr lang="en-US" altLang="en-US" sz="2400" i="1" baseline="-25000" dirty="0"/>
              <a:t>b</a:t>
            </a:r>
            <a:r>
              <a:rPr lang="en-US" altLang="en-US" sz="2400" dirty="0"/>
              <a:t>), as desired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FB28FE-A172-E744-A0C7-0246ABDBF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9981B0-E875-794B-9B67-9BB69AB34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07AAB6-6928-4F46-91C8-EC9313486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93307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>
            <a:extLst>
              <a:ext uri="{FF2B5EF4-FFF2-40B4-BE49-F238E27FC236}">
                <a16:creationId xmlns:a16="http://schemas.microsoft.com/office/drawing/2014/main" id="{4D7FEFB3-96D4-BE44-9ADD-3555113C8D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Case 3: Neither of the Previous Two Hold</a:t>
            </a:r>
          </a:p>
        </p:txBody>
      </p:sp>
      <p:sp>
        <p:nvSpPr>
          <p:cNvPr id="316419" name="Rectangle 3">
            <a:extLst>
              <a:ext uri="{FF2B5EF4-FFF2-40B4-BE49-F238E27FC236}">
                <a16:creationId xmlns:a16="http://schemas.microsoft.com/office/drawing/2014/main" id="{584196AA-0903-5149-9D40-5B8FC20A6C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This means the two conditions below hold:</a:t>
            </a:r>
          </a:p>
          <a:p>
            <a:pPr lvl="1"/>
            <a:r>
              <a:rPr lang="en-US" altLang="en-US" i="1" dirty="0"/>
              <a:t>value</a:t>
            </a:r>
            <a:r>
              <a:rPr lang="en-US" altLang="en-US" dirty="0"/>
              <a:t>(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i</a:t>
            </a:r>
            <a:r>
              <a:rPr lang="en-US" altLang="en-US" dirty="0"/>
              <a:t>, </a:t>
            </a:r>
            <a:r>
              <a:rPr lang="en-US" altLang="en-US" i="1" dirty="0"/>
              <a:t>T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a</a:t>
            </a:r>
            <a:r>
              <a:rPr lang="en-US" altLang="en-US" dirty="0"/>
              <a:t>)) = </a:t>
            </a:r>
            <a:r>
              <a:rPr lang="en-US" altLang="en-US" i="1" dirty="0"/>
              <a:t>value</a:t>
            </a:r>
            <a:r>
              <a:rPr lang="en-US" altLang="en-US" dirty="0"/>
              <a:t>(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i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a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i="1" dirty="0"/>
              <a:t>value</a:t>
            </a:r>
            <a:r>
              <a:rPr lang="en-US" altLang="en-US" dirty="0"/>
              <a:t>(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i</a:t>
            </a:r>
            <a:r>
              <a:rPr lang="en-US" altLang="en-US" dirty="0"/>
              <a:t>, </a:t>
            </a:r>
            <a:r>
              <a:rPr lang="en-US" altLang="en-US" i="1" dirty="0"/>
              <a:t>T</a:t>
            </a:r>
            <a:r>
              <a:rPr lang="en-US" altLang="en-US" dirty="0"/>
              <a:t>(c,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b</a:t>
            </a:r>
            <a:r>
              <a:rPr lang="en-US" altLang="en-US" dirty="0"/>
              <a:t>)) = </a:t>
            </a:r>
            <a:r>
              <a:rPr lang="en-US" altLang="en-US" i="1" dirty="0"/>
              <a:t>value</a:t>
            </a:r>
            <a:r>
              <a:rPr lang="en-US" altLang="en-US" dirty="0"/>
              <a:t>(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i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b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Interpretation of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a</a:t>
            </a:r>
            <a:r>
              <a:rPr lang="en-US" altLang="en-US" dirty="0"/>
              <a:t> ~</a:t>
            </a:r>
            <a:r>
              <a:rPr lang="en-US" altLang="en-US" i="1" baseline="30000" dirty="0"/>
              <a:t>d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b</a:t>
            </a:r>
            <a:r>
              <a:rPr lang="en-US" altLang="en-US" dirty="0"/>
              <a:t> is:</a:t>
            </a:r>
          </a:p>
          <a:p>
            <a:pPr algn="ctr">
              <a:buFontTx/>
              <a:buNone/>
            </a:pPr>
            <a:r>
              <a:rPr lang="en-US" altLang="en-US" dirty="0"/>
              <a:t>for 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i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read</a:t>
            </a:r>
            <a:r>
              <a:rPr lang="en-US" altLang="en-US" dirty="0"/>
              <a:t>(</a:t>
            </a:r>
            <a:r>
              <a:rPr lang="en-US" altLang="en-US" i="1" dirty="0"/>
              <a:t>d</a:t>
            </a:r>
            <a:r>
              <a:rPr lang="en-US" altLang="en-US" dirty="0"/>
              <a:t>), </a:t>
            </a:r>
            <a:r>
              <a:rPr lang="en-US" altLang="en-US" i="1" dirty="0"/>
              <a:t>value</a:t>
            </a:r>
            <a:r>
              <a:rPr lang="en-US" altLang="en-US" dirty="0"/>
              <a:t>(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i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a</a:t>
            </a:r>
            <a:r>
              <a:rPr lang="en-US" altLang="en-US" dirty="0"/>
              <a:t>) = </a:t>
            </a:r>
            <a:r>
              <a:rPr lang="en-US" altLang="en-US" i="1" dirty="0"/>
              <a:t>value</a:t>
            </a:r>
            <a:r>
              <a:rPr lang="en-US" altLang="en-US" dirty="0"/>
              <a:t>(</a:t>
            </a:r>
            <a:r>
              <a:rPr lang="en-US" altLang="en-US" i="1" dirty="0"/>
              <a:t>l</a:t>
            </a:r>
            <a:r>
              <a:rPr lang="en-US" altLang="en-US" i="1" baseline="-25000" dirty="0"/>
              <a:t>i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b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So </a:t>
            </a:r>
            <a:r>
              <a:rPr lang="en-US" altLang="en-US" i="1" dirty="0"/>
              <a:t>T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a</a:t>
            </a:r>
            <a:r>
              <a:rPr lang="en-US" altLang="en-US" dirty="0"/>
              <a:t>) ~</a:t>
            </a:r>
            <a:r>
              <a:rPr lang="en-US" altLang="en-US" i="1" baseline="30000" dirty="0"/>
              <a:t>d</a:t>
            </a:r>
            <a:r>
              <a:rPr lang="en-US" altLang="en-US" dirty="0"/>
              <a:t> </a:t>
            </a:r>
            <a:r>
              <a:rPr lang="en-US" altLang="en-US" i="1" dirty="0"/>
              <a:t>T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/>
              <a:t>b</a:t>
            </a:r>
            <a:r>
              <a:rPr lang="en-US" altLang="en-US" dirty="0"/>
              <a:t>), as desired</a:t>
            </a:r>
          </a:p>
          <a:p>
            <a:pPr marL="0" indent="0">
              <a:buNone/>
            </a:pPr>
            <a:r>
              <a:rPr lang="en-US" altLang="en-US" dirty="0"/>
              <a:t>In all 3 cases, </a:t>
            </a:r>
            <a:r>
              <a:rPr lang="en-US" altLang="en-US" i="1" dirty="0"/>
              <a:t>X</a:t>
            </a:r>
            <a:r>
              <a:rPr lang="en-US" altLang="en-US" dirty="0"/>
              <a:t> transition-consistent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10F450-8C52-FD42-A8F4-DBBDA1C3C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53F876-F8DD-3743-A9E1-98294DF33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2A7A28-7061-C448-9CD0-D00601596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94286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>
            <a:extLst>
              <a:ext uri="{FF2B5EF4-FFF2-40B4-BE49-F238E27FC236}">
                <a16:creationId xmlns:a16="http://schemas.microsoft.com/office/drawing/2014/main" id="{B04171E4-ABC0-AF48-B5B2-008293C304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Policies Changing Over Time</a:t>
            </a:r>
          </a:p>
        </p:txBody>
      </p:sp>
      <p:sp>
        <p:nvSpPr>
          <p:cNvPr id="317443" name="Rectangle 3">
            <a:extLst>
              <a:ext uri="{FF2B5EF4-FFF2-40B4-BE49-F238E27FC236}">
                <a16:creationId xmlns:a16="http://schemas.microsoft.com/office/drawing/2014/main" id="{BBD5A122-A8A4-354A-B684-CDC471BC97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Problem: previous analysis assumes static system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In real life, ACM changes as system commands issued</a:t>
            </a:r>
          </a:p>
          <a:p>
            <a:pPr>
              <a:lnSpc>
                <a:spcPct val="90000"/>
              </a:lnSpc>
            </a:pPr>
            <a:r>
              <a:rPr lang="en-US" altLang="en-US"/>
              <a:t>Example: </a:t>
            </a:r>
            <a:r>
              <a:rPr lang="en-US" altLang="en-US" i="1"/>
              <a:t>w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</a:t>
            </a:r>
            <a:r>
              <a:rPr lang="en-US" altLang="en-US"/>
              <a:t> </a:t>
            </a:r>
            <a:r>
              <a:rPr lang="en-US" altLang="en-US" i="1"/>
              <a:t>C</a:t>
            </a:r>
            <a:r>
              <a:rPr lang="en-US" altLang="en-US"/>
              <a:t>* leads to current state</a:t>
            </a:r>
          </a:p>
          <a:p>
            <a:pPr lvl="1">
              <a:lnSpc>
                <a:spcPct val="90000"/>
              </a:lnSpc>
            </a:pPr>
            <a:r>
              <a:rPr lang="en-US" altLang="en-US" i="1"/>
              <a:t>cando</a:t>
            </a:r>
            <a:r>
              <a:rPr lang="en-US" altLang="en-US"/>
              <a:t>(</a:t>
            </a:r>
            <a:r>
              <a:rPr lang="en-US" altLang="en-US" i="1"/>
              <a:t>w</a:t>
            </a:r>
            <a:r>
              <a:rPr lang="en-US" altLang="en-US"/>
              <a:t>, </a:t>
            </a:r>
            <a:r>
              <a:rPr lang="en-US" altLang="en-US" i="1"/>
              <a:t>s</a:t>
            </a:r>
            <a:r>
              <a:rPr lang="en-US" altLang="en-US"/>
              <a:t>, </a:t>
            </a:r>
            <a:r>
              <a:rPr lang="en-US" altLang="en-US" i="1"/>
              <a:t>z</a:t>
            </a:r>
            <a:r>
              <a:rPr lang="en-US" altLang="en-US"/>
              <a:t>) holds if </a:t>
            </a:r>
            <a:r>
              <a:rPr lang="en-US" altLang="en-US" i="1"/>
              <a:t>s</a:t>
            </a:r>
            <a:r>
              <a:rPr lang="en-US" altLang="en-US"/>
              <a:t> can execute </a:t>
            </a:r>
            <a:r>
              <a:rPr lang="en-US" altLang="en-US" i="1"/>
              <a:t>z</a:t>
            </a:r>
            <a:r>
              <a:rPr lang="en-US" altLang="en-US"/>
              <a:t> in current state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Condition noninterference on </a:t>
            </a:r>
            <a:r>
              <a:rPr lang="en-US" altLang="en-US" i="1"/>
              <a:t>cando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If </a:t>
            </a:r>
            <a:r>
              <a:rPr lang="en-US" altLang="en-US">
                <a:sym typeface="Symbol" pitchFamily="2" charset="2"/>
              </a:rPr>
              <a:t></a:t>
            </a:r>
            <a:r>
              <a:rPr lang="en-US" altLang="en-US" i="1"/>
              <a:t>cando</a:t>
            </a:r>
            <a:r>
              <a:rPr lang="en-US" altLang="en-US"/>
              <a:t>(</a:t>
            </a:r>
            <a:r>
              <a:rPr lang="en-US" altLang="en-US" i="1"/>
              <a:t>w</a:t>
            </a:r>
            <a:r>
              <a:rPr lang="en-US" altLang="en-US"/>
              <a:t>, Lara, “write </a:t>
            </a:r>
            <a:r>
              <a:rPr lang="en-US" altLang="en-US" i="1"/>
              <a:t>f</a:t>
            </a:r>
            <a:r>
              <a:rPr lang="en-US" altLang="en-US"/>
              <a:t>”), Lara can’t interfere with any other user by writing file </a:t>
            </a:r>
            <a:r>
              <a:rPr lang="en-US" altLang="en-US" i="1"/>
              <a:t>f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318057-54AF-8445-8A07-09A956CE1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08AE19-59C3-5F47-8F0F-3C15D67BA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B3C389-CFDB-A441-8709-04AC0FAB8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43921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>
            <a:extLst>
              <a:ext uri="{FF2B5EF4-FFF2-40B4-BE49-F238E27FC236}">
                <a16:creationId xmlns:a16="http://schemas.microsoft.com/office/drawing/2014/main" id="{0AC58A11-65C8-3B47-817B-961A1BE107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Generalize Noninterference</a:t>
            </a:r>
          </a:p>
        </p:txBody>
      </p:sp>
      <p:sp>
        <p:nvSpPr>
          <p:cNvPr id="318467" name="Rectangle 3">
            <a:extLst>
              <a:ext uri="{FF2B5EF4-FFF2-40B4-BE49-F238E27FC236}">
                <a16:creationId xmlns:a16="http://schemas.microsoft.com/office/drawing/2014/main" id="{4D24B5BA-3F8C-354F-BF11-6C0AC8B0F6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i="1" dirty="0"/>
              <a:t>G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itchFamily="2" charset="2"/>
              </a:rPr>
              <a:t></a:t>
            </a:r>
            <a:r>
              <a:rPr lang="en-US" altLang="en-US" sz="2400" dirty="0"/>
              <a:t> </a:t>
            </a:r>
            <a:r>
              <a:rPr lang="en-US" altLang="en-US" sz="2400" i="1" dirty="0"/>
              <a:t>S</a:t>
            </a:r>
            <a:r>
              <a:rPr lang="en-US" altLang="en-US" sz="2400" dirty="0"/>
              <a:t> set of subjects, </a:t>
            </a:r>
            <a:r>
              <a:rPr lang="en-US" altLang="en-US" sz="2400" i="1" dirty="0"/>
              <a:t>A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itchFamily="2" charset="2"/>
              </a:rPr>
              <a:t></a:t>
            </a:r>
            <a:r>
              <a:rPr lang="en-US" altLang="en-US" sz="2400" dirty="0"/>
              <a:t> Z set of commands, </a:t>
            </a:r>
            <a:r>
              <a:rPr lang="en-US" altLang="en-US" sz="2400" i="1" dirty="0"/>
              <a:t>p</a:t>
            </a:r>
            <a:r>
              <a:rPr lang="en-US" altLang="en-US" sz="2400" dirty="0"/>
              <a:t> predicate over elements of </a:t>
            </a:r>
            <a:r>
              <a:rPr lang="en-US" altLang="en-US" sz="2400" i="1" dirty="0"/>
              <a:t>C</a:t>
            </a:r>
            <a:r>
              <a:rPr lang="en-US" altLang="en-US" sz="2400" dirty="0"/>
              <a:t>*</a:t>
            </a:r>
          </a:p>
          <a:p>
            <a:r>
              <a:rPr lang="en-US" altLang="en-US" sz="2400" i="1" dirty="0" err="1"/>
              <a:t>c</a:t>
            </a:r>
            <a:r>
              <a:rPr lang="en-US" altLang="en-US" sz="2400" i="1" baseline="-25000" dirty="0" err="1"/>
              <a:t>s</a:t>
            </a:r>
            <a:r>
              <a:rPr lang="en-US" altLang="en-US" sz="2400" dirty="0"/>
              <a:t> = (</a:t>
            </a:r>
            <a:r>
              <a:rPr lang="en-US" altLang="en-US" sz="2400" i="1" dirty="0"/>
              <a:t>c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, …, </a:t>
            </a:r>
            <a:r>
              <a:rPr lang="en-US" altLang="en-US" sz="2400" i="1" dirty="0" err="1"/>
              <a:t>c</a:t>
            </a:r>
            <a:r>
              <a:rPr lang="en-US" altLang="en-US" sz="2400" i="1" baseline="-25000" dirty="0" err="1"/>
              <a:t>n</a:t>
            </a:r>
            <a:r>
              <a:rPr lang="en-US" altLang="en-US" sz="2400" dirty="0"/>
              <a:t>) </a:t>
            </a:r>
            <a:r>
              <a:rPr lang="en-US" altLang="en-US" sz="2400" dirty="0">
                <a:sym typeface="Symbol" pitchFamily="2" charset="2"/>
              </a:rPr>
              <a:t></a:t>
            </a:r>
            <a:r>
              <a:rPr lang="en-US" altLang="en-US" sz="2400" dirty="0"/>
              <a:t> </a:t>
            </a:r>
            <a:r>
              <a:rPr lang="en-US" altLang="en-US" sz="2400" i="1" dirty="0"/>
              <a:t>C</a:t>
            </a:r>
            <a:r>
              <a:rPr lang="en-US" altLang="en-US" sz="2400" dirty="0"/>
              <a:t>*</a:t>
            </a:r>
          </a:p>
          <a:p>
            <a:r>
              <a:rPr lang="en-US" altLang="en-US" sz="2400" dirty="0">
                <a:sym typeface="Symbol" pitchFamily="2" charset="2"/>
              </a:rPr>
              <a:t></a:t>
            </a:r>
            <a:r>
              <a:rPr lang="en-US" altLang="en-US" sz="2400" dirty="0"/>
              <a:t>(</a:t>
            </a:r>
            <a:r>
              <a:rPr lang="en-US" altLang="en-US" sz="2400" dirty="0">
                <a:sym typeface="Symbol" pitchFamily="2" charset="2"/>
              </a:rPr>
              <a:t></a:t>
            </a:r>
            <a:r>
              <a:rPr lang="en-US" altLang="en-US" sz="2400" dirty="0"/>
              <a:t>) = </a:t>
            </a:r>
            <a:r>
              <a:rPr lang="en-US" altLang="en-US" sz="2400" dirty="0">
                <a:sym typeface="Symbol" pitchFamily="2" charset="2"/>
              </a:rPr>
              <a:t></a:t>
            </a:r>
            <a:endParaRPr lang="en-US" altLang="en-US" sz="2400" dirty="0"/>
          </a:p>
          <a:p>
            <a:r>
              <a:rPr lang="en-US" altLang="en-US" sz="2400" dirty="0">
                <a:sym typeface="Symbol" pitchFamily="2" charset="2"/>
              </a:rPr>
              <a:t></a:t>
            </a:r>
            <a:r>
              <a:rPr lang="en-US" altLang="en-US" sz="2400" dirty="0"/>
              <a:t>((</a:t>
            </a:r>
            <a:r>
              <a:rPr lang="en-US" altLang="en-US" sz="2400" i="1" dirty="0"/>
              <a:t>c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, …, </a:t>
            </a:r>
            <a:r>
              <a:rPr lang="en-US" altLang="en-US" sz="2400" i="1" dirty="0" err="1"/>
              <a:t>c</a:t>
            </a:r>
            <a:r>
              <a:rPr lang="en-US" altLang="en-US" sz="2400" i="1" baseline="-25000" dirty="0" err="1"/>
              <a:t>n</a:t>
            </a:r>
            <a:r>
              <a:rPr lang="en-US" altLang="en-US" sz="2400" dirty="0"/>
              <a:t>)) = (</a:t>
            </a:r>
            <a:r>
              <a:rPr lang="en-US" altLang="en-US" sz="2400" i="1" dirty="0"/>
              <a:t>c</a:t>
            </a:r>
            <a:r>
              <a:rPr lang="en-US" altLang="en-US" sz="2400" baseline="-25000" dirty="0"/>
              <a:t>1</a:t>
            </a:r>
            <a:r>
              <a:rPr lang="en-US" altLang="en-US" sz="2400" dirty="0">
                <a:sym typeface="Symbol" pitchFamily="2" charset="2"/>
              </a:rPr>
              <a:t></a:t>
            </a:r>
            <a:r>
              <a:rPr lang="en-US" altLang="en-US" sz="2400" dirty="0"/>
              <a:t>, …, </a:t>
            </a:r>
            <a:r>
              <a:rPr lang="en-US" altLang="en-US" sz="2400" i="1" dirty="0" err="1"/>
              <a:t>c</a:t>
            </a:r>
            <a:r>
              <a:rPr lang="en-US" altLang="en-US" sz="2400" i="1" baseline="-25000" dirty="0" err="1"/>
              <a:t>n</a:t>
            </a:r>
            <a:r>
              <a:rPr lang="en-US" altLang="en-US" sz="2400" dirty="0">
                <a:sym typeface="Symbol" pitchFamily="2" charset="2"/>
              </a:rPr>
              <a:t></a:t>
            </a:r>
            <a:r>
              <a:rPr lang="en-US" altLang="en-US" sz="2400" dirty="0"/>
              <a:t>), where</a:t>
            </a:r>
          </a:p>
          <a:p>
            <a:pPr lvl="1"/>
            <a:r>
              <a:rPr lang="en-US" altLang="en-US" sz="2000" i="1" dirty="0"/>
              <a:t>c</a:t>
            </a:r>
            <a:r>
              <a:rPr lang="en-US" altLang="en-US" sz="2000" i="1" baseline="-25000" dirty="0"/>
              <a:t>i</a:t>
            </a:r>
            <a:r>
              <a:rPr lang="en-US" altLang="en-US" sz="2000" dirty="0">
                <a:sym typeface="Symbol" pitchFamily="2" charset="2"/>
              </a:rPr>
              <a:t></a:t>
            </a:r>
            <a:r>
              <a:rPr lang="en-US" altLang="en-US" sz="2000" dirty="0"/>
              <a:t> = </a:t>
            </a:r>
            <a:r>
              <a:rPr lang="en-US" altLang="en-US" sz="2000" dirty="0">
                <a:sym typeface="Symbol" pitchFamily="2" charset="2"/>
              </a:rPr>
              <a:t></a:t>
            </a:r>
            <a:r>
              <a:rPr lang="en-US" altLang="en-US" sz="2000" dirty="0"/>
              <a:t> if </a:t>
            </a:r>
            <a:r>
              <a:rPr lang="en-US" altLang="en-US" sz="2000" i="1" dirty="0">
                <a:sym typeface="Symbol" pitchFamily="2" charset="2"/>
              </a:rPr>
              <a:t>p</a:t>
            </a:r>
            <a:r>
              <a:rPr lang="en-US" altLang="en-US" sz="2000" dirty="0"/>
              <a:t>(</a:t>
            </a:r>
            <a:r>
              <a:rPr lang="en-US" altLang="en-US" sz="2000" i="1" dirty="0"/>
              <a:t>c</a:t>
            </a:r>
            <a:r>
              <a:rPr lang="en-US" altLang="en-US" sz="2000" baseline="-25000" dirty="0"/>
              <a:t>1</a:t>
            </a:r>
            <a:r>
              <a:rPr lang="en-US" altLang="en-US" sz="2000" dirty="0">
                <a:sym typeface="Symbol" pitchFamily="2" charset="2"/>
              </a:rPr>
              <a:t></a:t>
            </a:r>
            <a:r>
              <a:rPr lang="en-US" altLang="en-US" sz="2000" dirty="0"/>
              <a:t>, …, </a:t>
            </a:r>
            <a:r>
              <a:rPr lang="en-US" altLang="en-US" sz="2000" i="1" dirty="0"/>
              <a:t>c</a:t>
            </a:r>
            <a:r>
              <a:rPr lang="en-US" altLang="en-US" sz="2000" i="1" baseline="-25000" dirty="0"/>
              <a:t>i</a:t>
            </a:r>
            <a:r>
              <a:rPr lang="en-US" altLang="en-US" sz="2000" baseline="-25000" dirty="0"/>
              <a:t>–1</a:t>
            </a:r>
            <a:r>
              <a:rPr lang="en-US" altLang="en-US" sz="2000" dirty="0">
                <a:sym typeface="Symbol" pitchFamily="2" charset="2"/>
              </a:rPr>
              <a:t></a:t>
            </a:r>
            <a:r>
              <a:rPr lang="en-US" altLang="en-US" sz="2000" dirty="0"/>
              <a:t>) and </a:t>
            </a:r>
            <a:r>
              <a:rPr lang="en-US" altLang="en-US" sz="2000" i="1" dirty="0"/>
              <a:t>c</a:t>
            </a:r>
            <a:r>
              <a:rPr lang="en-US" altLang="en-US" sz="2000" i="1" baseline="-25000" dirty="0"/>
              <a:t>i</a:t>
            </a:r>
            <a:r>
              <a:rPr lang="en-US" altLang="en-US" sz="2000" dirty="0"/>
              <a:t> = (</a:t>
            </a:r>
            <a:r>
              <a:rPr lang="en-US" altLang="en-US" sz="2000" i="1" dirty="0"/>
              <a:t>s</a:t>
            </a:r>
            <a:r>
              <a:rPr lang="en-US" altLang="en-US" sz="2000" dirty="0"/>
              <a:t>, </a:t>
            </a:r>
            <a:r>
              <a:rPr lang="en-US" altLang="en-US" sz="2000" i="1" dirty="0"/>
              <a:t>z</a:t>
            </a:r>
            <a:r>
              <a:rPr lang="en-US" altLang="en-US" sz="2000" dirty="0"/>
              <a:t>) with </a:t>
            </a:r>
            <a:r>
              <a:rPr lang="en-US" altLang="en-US" sz="2000" i="1" dirty="0"/>
              <a:t>s</a:t>
            </a:r>
            <a:r>
              <a:rPr lang="en-US" altLang="en-US" sz="2000" dirty="0"/>
              <a:t> </a:t>
            </a:r>
            <a:r>
              <a:rPr lang="en-US" altLang="en-US" sz="2000" dirty="0">
                <a:sym typeface="Symbol" pitchFamily="2" charset="2"/>
              </a:rPr>
              <a:t></a:t>
            </a:r>
            <a:r>
              <a:rPr lang="en-US" altLang="en-US" sz="2000" dirty="0"/>
              <a:t> </a:t>
            </a:r>
            <a:r>
              <a:rPr lang="en-US" altLang="en-US" sz="2000" i="1" dirty="0"/>
              <a:t>G</a:t>
            </a:r>
            <a:r>
              <a:rPr lang="en-US" altLang="en-US" sz="2000" dirty="0"/>
              <a:t> and </a:t>
            </a:r>
            <a:r>
              <a:rPr lang="en-US" altLang="en-US" sz="2000" i="1" dirty="0"/>
              <a:t>z</a:t>
            </a:r>
            <a:r>
              <a:rPr lang="en-US" altLang="en-US" sz="2000" dirty="0"/>
              <a:t> </a:t>
            </a:r>
            <a:r>
              <a:rPr lang="en-US" altLang="en-US" sz="2000" dirty="0">
                <a:sym typeface="Symbol" pitchFamily="2" charset="2"/>
              </a:rPr>
              <a:t></a:t>
            </a:r>
            <a:r>
              <a:rPr lang="en-US" altLang="en-US" sz="2000" dirty="0"/>
              <a:t> </a:t>
            </a:r>
            <a:r>
              <a:rPr lang="en-US" altLang="en-US" sz="2000" i="1" dirty="0"/>
              <a:t>A</a:t>
            </a:r>
            <a:endParaRPr lang="en-US" altLang="en-US" sz="2000" dirty="0"/>
          </a:p>
          <a:p>
            <a:pPr lvl="1"/>
            <a:r>
              <a:rPr lang="en-US" altLang="en-US" sz="2000" i="1" dirty="0"/>
              <a:t>c</a:t>
            </a:r>
            <a:r>
              <a:rPr lang="en-US" altLang="en-US" sz="2000" i="1" baseline="-25000" dirty="0"/>
              <a:t>i</a:t>
            </a:r>
            <a:r>
              <a:rPr lang="en-US" altLang="en-US" sz="2000" dirty="0">
                <a:sym typeface="Symbol" pitchFamily="2" charset="2"/>
              </a:rPr>
              <a:t></a:t>
            </a:r>
            <a:r>
              <a:rPr lang="en-US" altLang="en-US" sz="2000" dirty="0"/>
              <a:t> = </a:t>
            </a:r>
            <a:r>
              <a:rPr lang="en-US" altLang="en-US" sz="2000" i="1" dirty="0"/>
              <a:t>c</a:t>
            </a:r>
            <a:r>
              <a:rPr lang="en-US" altLang="en-US" sz="2000" i="1" baseline="-25000" dirty="0"/>
              <a:t>i</a:t>
            </a:r>
            <a:r>
              <a:rPr lang="en-US" altLang="en-US" sz="2000" dirty="0"/>
              <a:t> otherwise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E98EC8-84F2-494C-8486-E06531C95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A4221B-AC53-E648-90EB-EA5C2466D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FD51CE-900C-0448-82DC-B049F8A5A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03829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>
            <a:extLst>
              <a:ext uri="{FF2B5EF4-FFF2-40B4-BE49-F238E27FC236}">
                <a16:creationId xmlns:a16="http://schemas.microsoft.com/office/drawing/2014/main" id="{3BF3E815-98AB-9143-94EB-0C7C612EA5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Intuition</a:t>
            </a:r>
          </a:p>
        </p:txBody>
      </p:sp>
      <p:sp>
        <p:nvSpPr>
          <p:cNvPr id="319491" name="Rectangle 3">
            <a:extLst>
              <a:ext uri="{FF2B5EF4-FFF2-40B4-BE49-F238E27FC236}">
                <a16:creationId xmlns:a16="http://schemas.microsoft.com/office/drawing/2014/main" id="{DF18BF1C-696E-4D41-86EC-6317AEF388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ym typeface="Symbol" pitchFamily="2" charset="2"/>
              </a:rPr>
              <a:t></a:t>
            </a:r>
            <a:r>
              <a:rPr lang="en-US" altLang="en-US"/>
              <a:t>(</a:t>
            </a:r>
            <a:r>
              <a:rPr lang="en-US" altLang="en-US" i="1"/>
              <a:t>c</a:t>
            </a:r>
            <a:r>
              <a:rPr lang="en-US" altLang="en-US" i="1" baseline="-25000"/>
              <a:t>s</a:t>
            </a:r>
            <a:r>
              <a:rPr lang="en-US" altLang="en-US"/>
              <a:t>) = </a:t>
            </a:r>
            <a:r>
              <a:rPr lang="en-US" altLang="en-US" i="1"/>
              <a:t>c</a:t>
            </a:r>
            <a:r>
              <a:rPr lang="en-US" altLang="en-US" i="1" baseline="-25000"/>
              <a:t>s</a:t>
            </a:r>
            <a:endParaRPr lang="en-US" altLang="en-US"/>
          </a:p>
          <a:p>
            <a:r>
              <a:rPr lang="en-US" altLang="en-US"/>
              <a:t>But if </a:t>
            </a:r>
            <a:r>
              <a:rPr lang="en-US" altLang="en-US" i="1"/>
              <a:t>p</a:t>
            </a:r>
            <a:r>
              <a:rPr lang="en-US" altLang="en-US"/>
              <a:t> holds, and element of </a:t>
            </a:r>
            <a:r>
              <a:rPr lang="en-US" altLang="en-US" i="1"/>
              <a:t>c</a:t>
            </a:r>
            <a:r>
              <a:rPr lang="en-US" altLang="en-US" i="1" baseline="-25000"/>
              <a:t>s</a:t>
            </a:r>
            <a:r>
              <a:rPr lang="en-US" altLang="en-US"/>
              <a:t> involves both command in </a:t>
            </a:r>
            <a:r>
              <a:rPr lang="en-US" altLang="en-US" i="1"/>
              <a:t>A</a:t>
            </a:r>
            <a:r>
              <a:rPr lang="en-US" altLang="en-US"/>
              <a:t> and subject in </a:t>
            </a:r>
            <a:r>
              <a:rPr lang="en-US" altLang="en-US" i="1"/>
              <a:t>G</a:t>
            </a:r>
            <a:r>
              <a:rPr lang="en-US" altLang="en-US"/>
              <a:t>, replace corresponding element of </a:t>
            </a:r>
            <a:r>
              <a:rPr lang="en-US" altLang="en-US" i="1"/>
              <a:t>c</a:t>
            </a:r>
            <a:r>
              <a:rPr lang="en-US" altLang="en-US" i="1" baseline="-25000"/>
              <a:t>s</a:t>
            </a:r>
            <a:r>
              <a:rPr lang="en-US" altLang="en-US"/>
              <a:t> with empty command </a:t>
            </a:r>
            <a:r>
              <a:rPr lang="en-US" altLang="en-US">
                <a:sym typeface="Symbol" pitchFamily="2" charset="2"/>
              </a:rPr>
              <a:t></a:t>
            </a:r>
            <a:endParaRPr lang="en-US" altLang="en-US"/>
          </a:p>
          <a:p>
            <a:pPr lvl="1"/>
            <a:r>
              <a:rPr lang="en-US" altLang="en-US"/>
              <a:t>Just like deleting entries from </a:t>
            </a:r>
            <a:r>
              <a:rPr lang="en-US" altLang="en-US" i="1"/>
              <a:t>c</a:t>
            </a:r>
            <a:r>
              <a:rPr lang="en-US" altLang="en-US" i="1" baseline="-25000"/>
              <a:t>s</a:t>
            </a:r>
            <a:r>
              <a:rPr lang="en-US" altLang="en-US"/>
              <a:t> as </a:t>
            </a:r>
            <a:r>
              <a:rPr lang="en-US" altLang="en-US">
                <a:sym typeface="Symbol" pitchFamily="2" charset="2"/>
              </a:rPr>
              <a:t></a:t>
            </a:r>
            <a:r>
              <a:rPr lang="en-US" altLang="en-US" i="1" baseline="-25000"/>
              <a:t>A</a:t>
            </a:r>
            <a:r>
              <a:rPr lang="en-US" altLang="en-US" baseline="-25000"/>
              <a:t>,</a:t>
            </a:r>
            <a:r>
              <a:rPr lang="en-US" altLang="en-US" i="1" baseline="-25000"/>
              <a:t>G</a:t>
            </a:r>
            <a:r>
              <a:rPr lang="en-US" altLang="en-US"/>
              <a:t> does earlier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5F6CE8-B99C-4B41-AD34-57ADB864F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124871-D4EE-0041-9823-100AC0A57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064C19-A166-BC43-B2BA-A88CAE800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679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>
            <a:extLst>
              <a:ext uri="{FF2B5EF4-FFF2-40B4-BE49-F238E27FC236}">
                <a16:creationId xmlns:a16="http://schemas.microsoft.com/office/drawing/2014/main" id="{ECA33B18-9370-DF4C-B01A-082A62189B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Noninterference</a:t>
            </a:r>
          </a:p>
        </p:txBody>
      </p:sp>
      <p:sp>
        <p:nvSpPr>
          <p:cNvPr id="320515" name="Rectangle 3">
            <a:extLst>
              <a:ext uri="{FF2B5EF4-FFF2-40B4-BE49-F238E27FC236}">
                <a16:creationId xmlns:a16="http://schemas.microsoft.com/office/drawing/2014/main" id="{46B37427-7E23-004C-892C-843AFC197A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 dirty="0"/>
              <a:t>G</a:t>
            </a:r>
            <a:r>
              <a:rPr lang="en-US" altLang="en-US" dirty="0"/>
              <a:t>, </a:t>
            </a:r>
            <a:r>
              <a:rPr lang="en-US" altLang="en-US" i="1" dirty="0"/>
              <a:t>G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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r>
              <a:rPr lang="en-US" altLang="en-US" dirty="0"/>
              <a:t> sets of subjects, </a:t>
            </a:r>
            <a:r>
              <a:rPr lang="en-US" altLang="en-US" i="1" dirty="0"/>
              <a:t>A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</a:t>
            </a:r>
            <a:r>
              <a:rPr lang="en-US" altLang="en-US" dirty="0"/>
              <a:t> </a:t>
            </a:r>
            <a:r>
              <a:rPr lang="en-US" altLang="en-US" i="1" dirty="0"/>
              <a:t>Z</a:t>
            </a:r>
            <a:r>
              <a:rPr lang="en-US" altLang="en-US" dirty="0"/>
              <a:t> set of commands, </a:t>
            </a:r>
            <a:r>
              <a:rPr lang="en-US" altLang="en-US" i="1" dirty="0"/>
              <a:t>p</a:t>
            </a:r>
            <a:r>
              <a:rPr lang="en-US" altLang="en-US" dirty="0"/>
              <a:t> predicate over </a:t>
            </a:r>
            <a:r>
              <a:rPr lang="en-US" altLang="en-US" i="1" dirty="0"/>
              <a:t>C</a:t>
            </a:r>
            <a:r>
              <a:rPr lang="en-US" altLang="en-US" dirty="0"/>
              <a:t>*</a:t>
            </a:r>
          </a:p>
          <a:p>
            <a:r>
              <a:rPr lang="en-US" altLang="en-US" dirty="0"/>
              <a:t>Users in </a:t>
            </a:r>
            <a:r>
              <a:rPr lang="en-US" altLang="en-US" i="1" dirty="0"/>
              <a:t>G</a:t>
            </a:r>
            <a:r>
              <a:rPr lang="en-US" altLang="en-US" dirty="0"/>
              <a:t> executing commands in </a:t>
            </a:r>
            <a:r>
              <a:rPr lang="en-US" altLang="en-US" i="1" dirty="0"/>
              <a:t>A</a:t>
            </a:r>
            <a:r>
              <a:rPr lang="en-US" altLang="en-US" dirty="0"/>
              <a:t> are </a:t>
            </a:r>
            <a:r>
              <a:rPr lang="en-US" altLang="en-US" i="1" dirty="0"/>
              <a:t>noninterfering with users in G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under condition </a:t>
            </a:r>
            <a:r>
              <a:rPr lang="en-US" altLang="en-US" i="1" dirty="0"/>
              <a:t>p</a:t>
            </a:r>
            <a:r>
              <a:rPr lang="en-US" altLang="en-US" dirty="0"/>
              <a:t> </a:t>
            </a:r>
            <a:r>
              <a:rPr lang="en-US" altLang="en-US" dirty="0" err="1"/>
              <a:t>iff</a:t>
            </a:r>
            <a:r>
              <a:rPr lang="en-US" altLang="en-US" dirty="0"/>
              <a:t>, for all 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C</a:t>
            </a:r>
            <a:r>
              <a:rPr lang="en-US" altLang="en-US" dirty="0"/>
              <a:t>* and for all </a:t>
            </a:r>
            <a:r>
              <a:rPr lang="en-US" altLang="en-US" i="1" dirty="0"/>
              <a:t>s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G</a:t>
            </a:r>
            <a:r>
              <a:rPr lang="en-US" altLang="en-US" dirty="0">
                <a:sym typeface="Symbol" pitchFamily="2" charset="2"/>
              </a:rPr>
              <a:t>,</a:t>
            </a:r>
            <a:r>
              <a:rPr lang="en-US" altLang="en-US" dirty="0"/>
              <a:t> </a:t>
            </a:r>
            <a:r>
              <a:rPr lang="en-US" altLang="en-US" i="1" dirty="0" err="1"/>
              <a:t>proj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 err="1"/>
              <a:t>i</a:t>
            </a:r>
            <a:r>
              <a:rPr lang="en-US" altLang="en-US" dirty="0"/>
              <a:t>) = </a:t>
            </a:r>
            <a:r>
              <a:rPr lang="en-US" altLang="en-US" i="1" dirty="0" err="1"/>
              <a:t>proj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</a:t>
            </a:r>
            <a:r>
              <a:rPr lang="en-US" altLang="en-US" dirty="0"/>
              <a:t>(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),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 err="1"/>
              <a:t>i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dirty="0"/>
              <a:t>Written </a:t>
            </a:r>
            <a:r>
              <a:rPr lang="en-US" altLang="en-US" i="1" dirty="0"/>
              <a:t>A</a:t>
            </a:r>
            <a:r>
              <a:rPr lang="en-US" altLang="en-US" dirty="0"/>
              <a:t>,</a:t>
            </a:r>
            <a:r>
              <a:rPr lang="en-US" altLang="en-US" i="1" dirty="0"/>
              <a:t>G</a:t>
            </a:r>
            <a:r>
              <a:rPr lang="en-US" altLang="en-US" dirty="0"/>
              <a:t> :| </a:t>
            </a:r>
            <a:r>
              <a:rPr lang="en-US" altLang="en-US" i="1" dirty="0"/>
              <a:t>G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</a:t>
            </a:r>
            <a:r>
              <a:rPr lang="en-US" altLang="en-US" b="1" dirty="0"/>
              <a:t>if</a:t>
            </a:r>
            <a:r>
              <a:rPr lang="en-US" altLang="en-US" dirty="0"/>
              <a:t> </a:t>
            </a:r>
            <a:r>
              <a:rPr lang="en-US" altLang="en-US" i="1" dirty="0"/>
              <a:t>p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1E19AE-54A0-BE41-B5CD-AD4F10F5A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135F72-EA6A-2840-A5A6-4BCD5683A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03C62D-3C2C-1441-9C7B-D2B448415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84976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>
            <a:extLst>
              <a:ext uri="{FF2B5EF4-FFF2-40B4-BE49-F238E27FC236}">
                <a16:creationId xmlns:a16="http://schemas.microsoft.com/office/drawing/2014/main" id="{A2F97BF2-DDDC-664B-9389-4267F57428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321539" name="Rectangle 3">
            <a:extLst>
              <a:ext uri="{FF2B5EF4-FFF2-40B4-BE49-F238E27FC236}">
                <a16:creationId xmlns:a16="http://schemas.microsoft.com/office/drawing/2014/main" id="{5B7EA435-E120-774C-A910-2BAADE8998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From earlier one, simple security policy based on noninterference: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dirty="0">
                <a:sym typeface="Symbol" pitchFamily="2" charset="2"/>
              </a:rPr>
              <a:t></a:t>
            </a:r>
            <a:r>
              <a:rPr lang="en-US" altLang="en-US" dirty="0"/>
              <a:t>(</a:t>
            </a:r>
            <a:r>
              <a:rPr lang="en-US" altLang="en-US" i="1" dirty="0"/>
              <a:t>s </a:t>
            </a:r>
            <a:r>
              <a:rPr lang="en-US" altLang="en-US" dirty="0">
                <a:sym typeface="Symbol" pitchFamily="2" charset="2"/>
              </a:rPr>
              <a:t> </a:t>
            </a:r>
            <a:r>
              <a:rPr lang="en-US" altLang="en-US" i="1" dirty="0"/>
              <a:t>S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</a:t>
            </a:r>
            <a:r>
              <a:rPr lang="en-US" altLang="en-US" dirty="0"/>
              <a:t>(</a:t>
            </a:r>
            <a:r>
              <a:rPr lang="en-US" altLang="en-US" i="1" dirty="0"/>
              <a:t>z </a:t>
            </a:r>
            <a:r>
              <a:rPr lang="en-US" altLang="en-US" dirty="0">
                <a:sym typeface="Symbol" pitchFamily="2" charset="2"/>
              </a:rPr>
              <a:t> </a:t>
            </a:r>
            <a:r>
              <a:rPr lang="en-US" altLang="en-US" i="1" dirty="0"/>
              <a:t>Z</a:t>
            </a:r>
            <a:r>
              <a:rPr lang="en-US" altLang="en-US" dirty="0"/>
              <a:t>) [ {</a:t>
            </a:r>
            <a:r>
              <a:rPr lang="en-US" altLang="en-US" i="1" dirty="0"/>
              <a:t>z</a:t>
            </a:r>
            <a:r>
              <a:rPr lang="en-US" altLang="en-US" dirty="0"/>
              <a:t>}, {</a:t>
            </a:r>
            <a:r>
              <a:rPr lang="en-US" altLang="en-US" i="1" dirty="0"/>
              <a:t>s</a:t>
            </a:r>
            <a:r>
              <a:rPr lang="en-US" altLang="en-US" dirty="0"/>
              <a:t>} :| </a:t>
            </a:r>
            <a:r>
              <a:rPr lang="en-US" altLang="en-US" i="1" dirty="0"/>
              <a:t>S</a:t>
            </a:r>
            <a:r>
              <a:rPr lang="en-US" altLang="en-US" dirty="0"/>
              <a:t> </a:t>
            </a:r>
            <a:r>
              <a:rPr lang="en-US" altLang="en-US" b="1" dirty="0"/>
              <a:t>if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</a:t>
            </a:r>
            <a:r>
              <a:rPr lang="en-US" altLang="en-US" i="1" dirty="0" err="1"/>
              <a:t>cando</a:t>
            </a:r>
            <a:r>
              <a:rPr lang="en-US" altLang="en-US" dirty="0"/>
              <a:t>(</a:t>
            </a:r>
            <a:r>
              <a:rPr lang="en-US" altLang="en-US" i="1" dirty="0"/>
              <a:t>w</a:t>
            </a:r>
            <a:r>
              <a:rPr lang="en-US" altLang="en-US" dirty="0"/>
              <a:t>, 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z</a:t>
            </a:r>
            <a:r>
              <a:rPr lang="en-US" altLang="en-US" dirty="0"/>
              <a:t>) ]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If subject can’t execute command (the </a:t>
            </a:r>
            <a:r>
              <a:rPr lang="en-US" altLang="en-US" dirty="0">
                <a:sym typeface="Symbol" pitchFamily="2" charset="2"/>
              </a:rPr>
              <a:t></a:t>
            </a:r>
            <a:r>
              <a:rPr lang="en-US" altLang="en-US" i="1" dirty="0" err="1"/>
              <a:t>cando</a:t>
            </a:r>
            <a:r>
              <a:rPr lang="en-US" altLang="en-US" dirty="0"/>
              <a:t> part) in any state, subject can’t use that command to interfere with another subject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2A13D0-2924-8945-ADAE-1D244A989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513AD6-F355-F74B-B69E-06D3E6417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3D5F8A-1763-DE48-98F6-23215A028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582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>
            <a:extLst>
              <a:ext uri="{FF2B5EF4-FFF2-40B4-BE49-F238E27FC236}">
                <a16:creationId xmlns:a16="http://schemas.microsoft.com/office/drawing/2014/main" id="{2D7436D9-43D5-CC48-8902-7C811F6E43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Composition of Bell-LaPadula</a:t>
            </a:r>
          </a:p>
        </p:txBody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5AF7A62B-A11B-DB4D-8D6C-4BD5A0E01E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Why?</a:t>
            </a:r>
          </a:p>
          <a:p>
            <a:pPr lvl="1"/>
            <a:r>
              <a:rPr lang="en-US" altLang="en-US" dirty="0"/>
              <a:t>Some standards require secure components to be connected to form secure (distributed, networked) system</a:t>
            </a:r>
          </a:p>
          <a:p>
            <a:r>
              <a:rPr lang="en-US" altLang="en-US" dirty="0"/>
              <a:t>Question</a:t>
            </a:r>
          </a:p>
          <a:p>
            <a:pPr lvl="1"/>
            <a:r>
              <a:rPr lang="en-US" altLang="en-US" dirty="0"/>
              <a:t>Under what conditions is this secure?</a:t>
            </a:r>
          </a:p>
          <a:p>
            <a:r>
              <a:rPr lang="en-US" altLang="en-US" dirty="0"/>
              <a:t>Assumptions</a:t>
            </a:r>
          </a:p>
          <a:p>
            <a:pPr lvl="1"/>
            <a:r>
              <a:rPr lang="en-US" altLang="en-US" dirty="0"/>
              <a:t>Implementation of systems precise with respect to each system’s security policy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2BCB9C-1896-A048-871B-2D3375C1E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B926F8-C8BA-E84C-931F-DE74005DC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326D35-5952-474A-9993-2F0827F2D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98477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>
            <a:extLst>
              <a:ext uri="{FF2B5EF4-FFF2-40B4-BE49-F238E27FC236}">
                <a16:creationId xmlns:a16="http://schemas.microsoft.com/office/drawing/2014/main" id="{2E161FFA-0829-E04C-B825-3747A50872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Another Example</a:t>
            </a:r>
          </a:p>
        </p:txBody>
      </p:sp>
      <p:sp>
        <p:nvSpPr>
          <p:cNvPr id="327683" name="Rectangle 3">
            <a:extLst>
              <a:ext uri="{FF2B5EF4-FFF2-40B4-BE49-F238E27FC236}">
                <a16:creationId xmlns:a16="http://schemas.microsoft.com/office/drawing/2014/main" id="{F2359750-4FB5-5C4E-A8B0-1A74E4D43B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Consider system in which rights can be passed</a:t>
            </a:r>
          </a:p>
          <a:p>
            <a:pPr lvl="1"/>
            <a:r>
              <a:rPr lang="en-US" altLang="en-US" i="1" dirty="0"/>
              <a:t>pass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z</a:t>
            </a:r>
            <a:r>
              <a:rPr lang="en-US" altLang="en-US" dirty="0"/>
              <a:t>) gives </a:t>
            </a:r>
            <a:r>
              <a:rPr lang="en-US" altLang="en-US" i="1" dirty="0"/>
              <a:t>s</a:t>
            </a:r>
            <a:r>
              <a:rPr lang="en-US" altLang="en-US" dirty="0"/>
              <a:t> right to execute </a:t>
            </a:r>
            <a:r>
              <a:rPr lang="en-US" altLang="en-US" i="1" dirty="0"/>
              <a:t>z</a:t>
            </a:r>
            <a:endParaRPr lang="en-US" altLang="en-US" dirty="0"/>
          </a:p>
          <a:p>
            <a:pPr lvl="1"/>
            <a:r>
              <a:rPr lang="en-US" altLang="en-US" i="1" dirty="0" err="1"/>
              <a:t>w</a:t>
            </a:r>
            <a:r>
              <a:rPr lang="en-US" altLang="en-US" i="1" baseline="-25000" dirty="0" err="1"/>
              <a:t>n</a:t>
            </a:r>
            <a:r>
              <a:rPr lang="en-US" altLang="en-US" dirty="0"/>
              <a:t> = </a:t>
            </a:r>
            <a:r>
              <a:rPr lang="en-US" altLang="en-US" i="1" dirty="0"/>
              <a:t>v</a:t>
            </a:r>
            <a:r>
              <a:rPr lang="en-US" altLang="en-US" baseline="-25000" dirty="0"/>
              <a:t>1</a:t>
            </a:r>
            <a:r>
              <a:rPr lang="en-US" altLang="en-US" dirty="0"/>
              <a:t>, …, </a:t>
            </a:r>
            <a:r>
              <a:rPr lang="en-US" altLang="en-US" i="1" dirty="0" err="1"/>
              <a:t>v</a:t>
            </a:r>
            <a:r>
              <a:rPr lang="en-US" altLang="en-US" i="1" baseline="-25000" dirty="0" err="1"/>
              <a:t>n</a:t>
            </a:r>
            <a:r>
              <a:rPr lang="en-US" altLang="en-US" dirty="0"/>
              <a:t> sequence of </a:t>
            </a:r>
            <a:r>
              <a:rPr lang="en-US" altLang="en-US" i="1" dirty="0"/>
              <a:t>v</a:t>
            </a:r>
            <a:r>
              <a:rPr lang="en-US" altLang="en-US" i="1" baseline="-25000" dirty="0"/>
              <a:t>i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C</a:t>
            </a:r>
            <a:r>
              <a:rPr lang="en-US" altLang="en-US" dirty="0"/>
              <a:t>*</a:t>
            </a:r>
          </a:p>
          <a:p>
            <a:pPr lvl="1"/>
            <a:r>
              <a:rPr lang="en-US" altLang="en-US" i="1" dirty="0" err="1"/>
              <a:t>prev</a:t>
            </a:r>
            <a:r>
              <a:rPr lang="en-US" altLang="en-US" dirty="0"/>
              <a:t>(</a:t>
            </a:r>
            <a:r>
              <a:rPr lang="en-US" altLang="en-US" i="1" dirty="0" err="1"/>
              <a:t>w</a:t>
            </a:r>
            <a:r>
              <a:rPr lang="en-US" altLang="en-US" i="1" baseline="-25000" dirty="0" err="1"/>
              <a:t>n</a:t>
            </a:r>
            <a:r>
              <a:rPr lang="en-US" altLang="en-US" dirty="0"/>
              <a:t>) = </a:t>
            </a:r>
            <a:r>
              <a:rPr lang="en-US" altLang="en-US" i="1" dirty="0" err="1"/>
              <a:t>w</a:t>
            </a:r>
            <a:r>
              <a:rPr lang="en-US" altLang="en-US" i="1" baseline="-25000" dirty="0" err="1"/>
              <a:t>n</a:t>
            </a:r>
            <a:r>
              <a:rPr lang="en-US" altLang="en-US" baseline="-25000" dirty="0"/>
              <a:t>–1</a:t>
            </a:r>
            <a:r>
              <a:rPr lang="en-US" altLang="en-US" dirty="0"/>
              <a:t>; </a:t>
            </a:r>
            <a:r>
              <a:rPr lang="en-US" altLang="en-US" i="1" dirty="0"/>
              <a:t>last</a:t>
            </a:r>
            <a:r>
              <a:rPr lang="en-US" altLang="en-US" dirty="0"/>
              <a:t>(</a:t>
            </a:r>
            <a:r>
              <a:rPr lang="en-US" altLang="en-US" i="1" dirty="0" err="1"/>
              <a:t>w</a:t>
            </a:r>
            <a:r>
              <a:rPr lang="en-US" altLang="en-US" i="1" baseline="-25000" dirty="0" err="1"/>
              <a:t>n</a:t>
            </a:r>
            <a:r>
              <a:rPr lang="en-US" altLang="en-US" dirty="0"/>
              <a:t>) = </a:t>
            </a:r>
            <a:r>
              <a:rPr lang="en-US" altLang="en-US" i="1" dirty="0" err="1"/>
              <a:t>v</a:t>
            </a:r>
            <a:r>
              <a:rPr lang="en-US" altLang="en-US" i="1" baseline="-25000" dirty="0" err="1"/>
              <a:t>n</a:t>
            </a:r>
            <a:endParaRPr lang="en-US" altLang="en-US" i="1" baseline="-25000" dirty="0"/>
          </a:p>
          <a:p>
            <a:pPr lvl="1"/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5BB3DB-1788-0540-ABBB-62A10900F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92E583-23D7-F348-B962-70EC338EB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27F353-12C2-5D43-85F1-C0E2C5DA9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50431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>
            <a:extLst>
              <a:ext uri="{FF2B5EF4-FFF2-40B4-BE49-F238E27FC236}">
                <a16:creationId xmlns:a16="http://schemas.microsoft.com/office/drawing/2014/main" id="{8D58EE66-F440-F240-B70D-0F7C2B8291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Policy</a:t>
            </a:r>
          </a:p>
        </p:txBody>
      </p:sp>
      <p:sp>
        <p:nvSpPr>
          <p:cNvPr id="328707" name="Rectangle 3">
            <a:extLst>
              <a:ext uri="{FF2B5EF4-FFF2-40B4-BE49-F238E27FC236}">
                <a16:creationId xmlns:a16="http://schemas.microsoft.com/office/drawing/2014/main" id="{296B306B-BA16-8642-8FBB-776F42177E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No subject </a:t>
            </a:r>
            <a:r>
              <a:rPr lang="en-US" altLang="en-US" i="1" dirty="0"/>
              <a:t>s</a:t>
            </a:r>
            <a:r>
              <a:rPr lang="en-US" altLang="en-US" dirty="0"/>
              <a:t> can use </a:t>
            </a:r>
            <a:r>
              <a:rPr lang="en-US" altLang="en-US" i="1" dirty="0"/>
              <a:t>z</a:t>
            </a:r>
            <a:r>
              <a:rPr lang="en-US" altLang="en-US" dirty="0"/>
              <a:t> to interfere if, in previous state, </a:t>
            </a:r>
            <a:r>
              <a:rPr lang="en-US" altLang="en-US" i="1" dirty="0"/>
              <a:t>s</a:t>
            </a:r>
            <a:r>
              <a:rPr lang="en-US" altLang="en-US" dirty="0"/>
              <a:t> did not have right to </a:t>
            </a:r>
            <a:r>
              <a:rPr lang="en-US" altLang="en-US" i="1" dirty="0"/>
              <a:t>z</a:t>
            </a:r>
            <a:r>
              <a:rPr lang="en-US" altLang="en-US" dirty="0"/>
              <a:t>, and no subject gave it to </a:t>
            </a:r>
            <a:r>
              <a:rPr lang="en-US" altLang="en-US" i="1" dirty="0"/>
              <a:t>s</a:t>
            </a: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	{ </a:t>
            </a:r>
            <a:r>
              <a:rPr lang="en-US" altLang="en-US" i="1" dirty="0"/>
              <a:t>z</a:t>
            </a:r>
            <a:r>
              <a:rPr lang="en-US" altLang="en-US" dirty="0"/>
              <a:t> }, { </a:t>
            </a:r>
            <a:r>
              <a:rPr lang="en-US" altLang="en-US" i="1" dirty="0"/>
              <a:t>s</a:t>
            </a:r>
            <a:r>
              <a:rPr lang="en-US" altLang="en-US" dirty="0"/>
              <a:t> } :| </a:t>
            </a:r>
            <a:r>
              <a:rPr lang="en-US" altLang="en-US" i="1" dirty="0"/>
              <a:t>S</a:t>
            </a:r>
            <a:endParaRPr lang="en-US" altLang="en-US" dirty="0"/>
          </a:p>
          <a:p>
            <a:pPr algn="ctr">
              <a:buFontTx/>
              <a:buNone/>
            </a:pPr>
            <a:r>
              <a:rPr lang="en-US" altLang="en-US" b="1" dirty="0"/>
              <a:t>if </a:t>
            </a:r>
            <a:r>
              <a:rPr lang="en-US" altLang="en-US" dirty="0"/>
              <a:t>[ </a:t>
            </a:r>
            <a:r>
              <a:rPr lang="en-US" altLang="en-US" dirty="0">
                <a:sym typeface="Symbol" pitchFamily="2" charset="2"/>
              </a:rPr>
              <a:t></a:t>
            </a:r>
            <a:r>
              <a:rPr lang="en-US" altLang="en-US" i="1" dirty="0" err="1"/>
              <a:t>cando</a:t>
            </a:r>
            <a:r>
              <a:rPr lang="en-US" altLang="en-US" dirty="0"/>
              <a:t>(</a:t>
            </a:r>
            <a:r>
              <a:rPr lang="en-US" altLang="en-US" i="1" dirty="0" err="1"/>
              <a:t>prev</a:t>
            </a:r>
            <a:r>
              <a:rPr lang="en-US" altLang="en-US" dirty="0"/>
              <a:t>(</a:t>
            </a:r>
            <a:r>
              <a:rPr lang="en-US" altLang="en-US" i="1" dirty="0"/>
              <a:t>w</a:t>
            </a:r>
            <a:r>
              <a:rPr lang="en-US" altLang="en-US" dirty="0"/>
              <a:t>), 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z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</a:t>
            </a:r>
            <a:r>
              <a:rPr lang="en-US" altLang="en-US" dirty="0"/>
              <a:t> [ </a:t>
            </a:r>
            <a:r>
              <a:rPr lang="en-US" altLang="en-US" i="1" dirty="0" err="1"/>
              <a:t>cando</a:t>
            </a:r>
            <a:r>
              <a:rPr lang="en-US" altLang="en-US" dirty="0"/>
              <a:t>(</a:t>
            </a:r>
            <a:r>
              <a:rPr lang="en-US" altLang="en-US" i="1" dirty="0" err="1"/>
              <a:t>prev</a:t>
            </a:r>
            <a:r>
              <a:rPr lang="en-US" altLang="en-US" dirty="0"/>
              <a:t>(</a:t>
            </a:r>
            <a:r>
              <a:rPr lang="en-US" altLang="en-US" i="1" dirty="0"/>
              <a:t>w</a:t>
            </a:r>
            <a:r>
              <a:rPr lang="en-US" altLang="en-US" dirty="0"/>
              <a:t>), </a:t>
            </a:r>
            <a:r>
              <a:rPr lang="en-US" altLang="en-US" i="1" dirty="0"/>
              <a:t>s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, </a:t>
            </a:r>
            <a:r>
              <a:rPr lang="en-US" altLang="en-US" i="1" dirty="0"/>
              <a:t>pass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z</a:t>
            </a:r>
            <a:r>
              <a:rPr lang="en-US" altLang="en-US" dirty="0"/>
              <a:t>)) </a:t>
            </a:r>
            <a:r>
              <a:rPr lang="en-US" altLang="en-US" dirty="0">
                <a:sym typeface="Symbol" pitchFamily="2" charset="2"/>
              </a:rPr>
              <a:t></a:t>
            </a:r>
            <a:endParaRPr lang="en-US" altLang="en-US" dirty="0"/>
          </a:p>
          <a:p>
            <a:pPr algn="ctr">
              <a:buFontTx/>
              <a:buNone/>
            </a:pPr>
            <a:r>
              <a:rPr lang="en-US" altLang="en-US" dirty="0">
                <a:sym typeface="Symbol" pitchFamily="2" charset="2"/>
              </a:rPr>
              <a:t></a:t>
            </a:r>
            <a:r>
              <a:rPr lang="en-US" altLang="en-US" i="1" dirty="0"/>
              <a:t>last</a:t>
            </a:r>
            <a:r>
              <a:rPr lang="en-US" altLang="en-US" dirty="0"/>
              <a:t>(</a:t>
            </a:r>
            <a:r>
              <a:rPr lang="en-US" altLang="en-US" i="1" dirty="0"/>
              <a:t>w</a:t>
            </a:r>
            <a:r>
              <a:rPr lang="en-US" altLang="en-US" dirty="0"/>
              <a:t>) = (</a:t>
            </a:r>
            <a:r>
              <a:rPr lang="en-US" altLang="en-US" i="1" dirty="0"/>
              <a:t>s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, </a:t>
            </a:r>
            <a:r>
              <a:rPr lang="en-US" altLang="en-US" i="1" dirty="0"/>
              <a:t>pass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z</a:t>
            </a:r>
            <a:r>
              <a:rPr lang="en-US" altLang="en-US" dirty="0"/>
              <a:t>)) ] 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68FD3B-3EFC-A448-86E7-5878C6D21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F5B6F5-E315-3E4D-BB3B-22B54245B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2A9384-974E-544B-A873-35E7A2168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5111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F60763EA-2D54-DD4B-9239-B556899A09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Effect</a:t>
            </a:r>
          </a:p>
        </p:txBody>
      </p:sp>
      <p:sp>
        <p:nvSpPr>
          <p:cNvPr id="329731" name="Rectangle 3">
            <a:extLst>
              <a:ext uri="{FF2B5EF4-FFF2-40B4-BE49-F238E27FC236}">
                <a16:creationId xmlns:a16="http://schemas.microsoft.com/office/drawing/2014/main" id="{C0493A4B-90BE-714C-8478-524BA9F917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Suppose </a:t>
            </a:r>
            <a:r>
              <a:rPr lang="en-US" altLang="en-US" i="1" dirty="0"/>
              <a:t>s</a:t>
            </a:r>
            <a:r>
              <a:rPr lang="en-US" altLang="en-US" baseline="-25000" dirty="0"/>
              <a:t>1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r>
              <a:rPr lang="en-US" altLang="en-US" dirty="0"/>
              <a:t> can execute </a:t>
            </a:r>
            <a:r>
              <a:rPr lang="en-US" altLang="en-US" i="1" dirty="0"/>
              <a:t>pass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baseline="-25000" dirty="0"/>
              <a:t>2</a:t>
            </a:r>
            <a:r>
              <a:rPr lang="en-US" altLang="en-US" dirty="0"/>
              <a:t>, </a:t>
            </a:r>
            <a:r>
              <a:rPr lang="en-US" altLang="en-US" i="1" dirty="0"/>
              <a:t>z</a:t>
            </a:r>
            <a:r>
              <a:rPr lang="en-US" altLang="en-US" dirty="0"/>
              <a:t>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For all </a:t>
            </a:r>
            <a:r>
              <a:rPr lang="en-US" altLang="en-US" i="1" dirty="0"/>
              <a:t>w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C</a:t>
            </a:r>
            <a:r>
              <a:rPr lang="en-US" altLang="en-US" dirty="0"/>
              <a:t>*, </a:t>
            </a:r>
            <a:r>
              <a:rPr lang="en-US" altLang="en-US" i="1" dirty="0" err="1"/>
              <a:t>cando</a:t>
            </a:r>
            <a:r>
              <a:rPr lang="en-US" altLang="en-US" dirty="0"/>
              <a:t>(</a:t>
            </a:r>
            <a:r>
              <a:rPr lang="en-US" altLang="en-US" i="1" dirty="0"/>
              <a:t>w</a:t>
            </a:r>
            <a:r>
              <a:rPr lang="en-US" altLang="en-US" dirty="0"/>
              <a:t>, </a:t>
            </a:r>
            <a:r>
              <a:rPr lang="en-US" altLang="en-US" i="1" dirty="0"/>
              <a:t>s</a:t>
            </a:r>
            <a:r>
              <a:rPr lang="en-US" altLang="en-US" baseline="-25000" dirty="0"/>
              <a:t>1</a:t>
            </a:r>
            <a:r>
              <a:rPr lang="en-US" altLang="en-US" dirty="0"/>
              <a:t>, </a:t>
            </a:r>
            <a:r>
              <a:rPr lang="en-US" altLang="en-US" i="1" dirty="0"/>
              <a:t>pass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baseline="-25000" dirty="0"/>
              <a:t>2</a:t>
            </a:r>
            <a:r>
              <a:rPr lang="en-US" altLang="en-US" dirty="0"/>
              <a:t>, </a:t>
            </a:r>
            <a:r>
              <a:rPr lang="en-US" altLang="en-US" i="1" dirty="0"/>
              <a:t>z</a:t>
            </a:r>
            <a:r>
              <a:rPr lang="en-US" altLang="en-US" dirty="0"/>
              <a:t>)) holds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Initially, </a:t>
            </a:r>
            <a:r>
              <a:rPr lang="en-US" altLang="en-US" i="1" dirty="0" err="1"/>
              <a:t>cando</a:t>
            </a:r>
            <a:r>
              <a:rPr lang="en-US" altLang="en-US" dirty="0"/>
              <a:t>(</a:t>
            </a:r>
            <a:r>
              <a:rPr lang="en-US" altLang="en-US" dirty="0">
                <a:sym typeface="Symbol" pitchFamily="2" charset="2"/>
              </a:rPr>
              <a:t></a:t>
            </a:r>
            <a:r>
              <a:rPr lang="en-US" altLang="en-US" dirty="0"/>
              <a:t>, </a:t>
            </a:r>
            <a:r>
              <a:rPr lang="en-US" altLang="en-US" i="1" dirty="0"/>
              <a:t>s</a:t>
            </a:r>
            <a:r>
              <a:rPr lang="en-US" altLang="en-US" baseline="-25000" dirty="0"/>
              <a:t>2</a:t>
            </a:r>
            <a:r>
              <a:rPr lang="en-US" altLang="en-US" dirty="0"/>
              <a:t>, </a:t>
            </a:r>
            <a:r>
              <a:rPr lang="en-US" altLang="en-US" i="1" dirty="0"/>
              <a:t>z</a:t>
            </a:r>
            <a:r>
              <a:rPr lang="en-US" altLang="en-US" dirty="0"/>
              <a:t>) false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Let </a:t>
            </a:r>
            <a:r>
              <a:rPr lang="en-US" altLang="en-US" i="1" dirty="0"/>
              <a:t>z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Z</a:t>
            </a:r>
            <a:r>
              <a:rPr lang="en-US" altLang="en-US" dirty="0"/>
              <a:t> be such that (</a:t>
            </a:r>
            <a:r>
              <a:rPr lang="en-US" altLang="en-US" i="1" dirty="0"/>
              <a:t>s</a:t>
            </a:r>
            <a:r>
              <a:rPr lang="en-US" altLang="en-US" baseline="-25000" dirty="0"/>
              <a:t>3</a:t>
            </a:r>
            <a:r>
              <a:rPr lang="en-US" altLang="en-US" dirty="0"/>
              <a:t>, </a:t>
            </a:r>
            <a:r>
              <a:rPr lang="en-US" altLang="en-US" i="1" dirty="0"/>
              <a:t>z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 noninterfering with (</a:t>
            </a:r>
            <a:r>
              <a:rPr lang="en-US" altLang="en-US" i="1" dirty="0"/>
              <a:t>s</a:t>
            </a:r>
            <a:r>
              <a:rPr lang="en-US" altLang="en-US" baseline="-25000" dirty="0"/>
              <a:t>2</a:t>
            </a:r>
            <a:r>
              <a:rPr lang="en-US" altLang="en-US" dirty="0"/>
              <a:t>, </a:t>
            </a:r>
            <a:r>
              <a:rPr lang="en-US" altLang="en-US" i="1" dirty="0"/>
              <a:t>z</a:t>
            </a:r>
            <a:r>
              <a:rPr lang="en-US" alt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So for each </a:t>
            </a:r>
            <a:r>
              <a:rPr lang="en-US" altLang="en-US" i="1" dirty="0" err="1"/>
              <a:t>w</a:t>
            </a:r>
            <a:r>
              <a:rPr lang="en-US" altLang="en-US" i="1" baseline="-25000" dirty="0" err="1"/>
              <a:t>n</a:t>
            </a:r>
            <a:r>
              <a:rPr lang="en-US" altLang="en-US" dirty="0"/>
              <a:t> with </a:t>
            </a:r>
            <a:r>
              <a:rPr lang="en-US" altLang="en-US" i="1" dirty="0" err="1"/>
              <a:t>v</a:t>
            </a:r>
            <a:r>
              <a:rPr lang="en-US" altLang="en-US" i="1" baseline="-25000" dirty="0" err="1"/>
              <a:t>n</a:t>
            </a:r>
            <a:r>
              <a:rPr lang="en-US" altLang="en-US" dirty="0"/>
              <a:t> = (</a:t>
            </a:r>
            <a:r>
              <a:rPr lang="en-US" altLang="en-US" i="1" dirty="0"/>
              <a:t>s</a:t>
            </a:r>
            <a:r>
              <a:rPr lang="en-US" altLang="en-US" baseline="-25000" dirty="0"/>
              <a:t>3</a:t>
            </a:r>
            <a:r>
              <a:rPr lang="en-US" altLang="en-US" dirty="0"/>
              <a:t>, </a:t>
            </a:r>
            <a:r>
              <a:rPr lang="en-US" altLang="en-US" i="1" dirty="0"/>
              <a:t>z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), </a:t>
            </a:r>
            <a:r>
              <a:rPr lang="en-US" altLang="en-US" i="1" dirty="0" err="1"/>
              <a:t>cando</a:t>
            </a:r>
            <a:r>
              <a:rPr lang="en-US" altLang="en-US" dirty="0"/>
              <a:t>(</a:t>
            </a:r>
            <a:r>
              <a:rPr lang="en-US" altLang="en-US" i="1" dirty="0" err="1"/>
              <a:t>w</a:t>
            </a:r>
            <a:r>
              <a:rPr lang="en-US" altLang="en-US" i="1" baseline="-25000" dirty="0" err="1"/>
              <a:t>n</a:t>
            </a:r>
            <a:r>
              <a:rPr lang="en-US" altLang="en-US" dirty="0"/>
              <a:t>, </a:t>
            </a:r>
            <a:r>
              <a:rPr lang="en-US" altLang="en-US" i="1" dirty="0"/>
              <a:t>s</a:t>
            </a:r>
            <a:r>
              <a:rPr lang="en-US" altLang="en-US" baseline="-25000" dirty="0"/>
              <a:t>2</a:t>
            </a:r>
            <a:r>
              <a:rPr lang="en-US" altLang="en-US" dirty="0"/>
              <a:t>, </a:t>
            </a:r>
            <a:r>
              <a:rPr lang="en-US" altLang="en-US" i="1" dirty="0"/>
              <a:t>z</a:t>
            </a:r>
            <a:r>
              <a:rPr lang="en-US" altLang="en-US" dirty="0"/>
              <a:t>) = </a:t>
            </a:r>
            <a:r>
              <a:rPr lang="en-US" altLang="en-US" i="1" dirty="0" err="1"/>
              <a:t>cando</a:t>
            </a:r>
            <a:r>
              <a:rPr lang="en-US" altLang="en-US" dirty="0"/>
              <a:t>(</a:t>
            </a:r>
            <a:r>
              <a:rPr lang="en-US" altLang="en-US" i="1" dirty="0" err="1"/>
              <a:t>w</a:t>
            </a:r>
            <a:r>
              <a:rPr lang="en-US" altLang="en-US" i="1" baseline="-25000" dirty="0" err="1"/>
              <a:t>n</a:t>
            </a:r>
            <a:r>
              <a:rPr lang="en-US" altLang="en-US" baseline="-25000" dirty="0"/>
              <a:t>–1</a:t>
            </a:r>
            <a:r>
              <a:rPr lang="en-US" altLang="en-US" dirty="0"/>
              <a:t>, </a:t>
            </a:r>
            <a:r>
              <a:rPr lang="en-US" altLang="en-US" i="1" dirty="0"/>
              <a:t>s</a:t>
            </a:r>
            <a:r>
              <a:rPr lang="en-US" altLang="en-US" baseline="-25000" dirty="0"/>
              <a:t>2</a:t>
            </a:r>
            <a:r>
              <a:rPr lang="en-US" altLang="en-US" dirty="0"/>
              <a:t>, </a:t>
            </a:r>
            <a:r>
              <a:rPr lang="en-US" altLang="en-US" i="1" dirty="0"/>
              <a:t>z</a:t>
            </a:r>
            <a:r>
              <a:rPr lang="en-US" altLang="en-US" dirty="0"/>
              <a:t>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FDCC53-6566-3F49-92B4-EB4A428D5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DB9664-ED3E-9C49-A768-5B51D12D5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10646B-A1E3-5F46-B810-A43AFC934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48171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>
            <a:extLst>
              <a:ext uri="{FF2B5EF4-FFF2-40B4-BE49-F238E27FC236}">
                <a16:creationId xmlns:a16="http://schemas.microsoft.com/office/drawing/2014/main" id="{ABB31503-CDAD-4244-BFAB-0E1279E1BD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Effect</a:t>
            </a:r>
          </a:p>
        </p:txBody>
      </p:sp>
      <p:sp>
        <p:nvSpPr>
          <p:cNvPr id="330755" name="Rectangle 3">
            <a:extLst>
              <a:ext uri="{FF2B5EF4-FFF2-40B4-BE49-F238E27FC236}">
                <a16:creationId xmlns:a16="http://schemas.microsoft.com/office/drawing/2014/main" id="{F48929CB-92C7-EC4A-B1B2-DAD4E62571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Then policy says for all </a:t>
            </a:r>
            <a:r>
              <a:rPr lang="en-US" altLang="en-US" i="1" dirty="0"/>
              <a:t>s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endParaRPr lang="en-US" altLang="en-US" dirty="0"/>
          </a:p>
          <a:p>
            <a:pPr lvl="1">
              <a:buFontTx/>
              <a:buNone/>
            </a:pPr>
            <a:r>
              <a:rPr lang="en-US" altLang="en-US" i="1" dirty="0" err="1"/>
              <a:t>proj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, ((</a:t>
            </a:r>
            <a:r>
              <a:rPr lang="en-US" altLang="en-US" i="1" dirty="0"/>
              <a:t>s</a:t>
            </a:r>
            <a:r>
              <a:rPr lang="en-US" altLang="en-US" baseline="-25000" dirty="0"/>
              <a:t>2</a:t>
            </a:r>
            <a:r>
              <a:rPr lang="en-US" altLang="en-US" dirty="0"/>
              <a:t>, </a:t>
            </a:r>
            <a:r>
              <a:rPr lang="en-US" altLang="en-US" i="1" dirty="0"/>
              <a:t>z</a:t>
            </a:r>
            <a:r>
              <a:rPr lang="en-US" altLang="en-US" dirty="0"/>
              <a:t>), (</a:t>
            </a:r>
            <a:r>
              <a:rPr lang="en-US" altLang="en-US" i="1" dirty="0"/>
              <a:t>s</a:t>
            </a:r>
            <a:r>
              <a:rPr lang="en-US" altLang="en-US" baseline="-25000" dirty="0"/>
              <a:t>1</a:t>
            </a:r>
            <a:r>
              <a:rPr lang="en-US" altLang="en-US" dirty="0"/>
              <a:t>, </a:t>
            </a:r>
            <a:r>
              <a:rPr lang="en-US" altLang="en-US" i="1" dirty="0"/>
              <a:t>pass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baseline="-25000" dirty="0"/>
              <a:t>2</a:t>
            </a:r>
            <a:r>
              <a:rPr lang="en-US" altLang="en-US" dirty="0"/>
              <a:t>, </a:t>
            </a:r>
            <a:r>
              <a:rPr lang="en-US" altLang="en-US" i="1" dirty="0"/>
              <a:t>z</a:t>
            </a:r>
            <a:r>
              <a:rPr lang="en-US" altLang="en-US" dirty="0"/>
              <a:t>)), (</a:t>
            </a:r>
            <a:r>
              <a:rPr lang="en-US" altLang="en-US" i="1" dirty="0"/>
              <a:t>s</a:t>
            </a:r>
            <a:r>
              <a:rPr lang="en-US" altLang="en-US" baseline="-25000" dirty="0"/>
              <a:t>3</a:t>
            </a:r>
            <a:r>
              <a:rPr lang="en-US" altLang="en-US" dirty="0"/>
              <a:t>, </a:t>
            </a:r>
            <a:r>
              <a:rPr lang="en-US" altLang="en-US" i="1" dirty="0"/>
              <a:t>z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), (</a:t>
            </a:r>
            <a:r>
              <a:rPr lang="en-US" altLang="en-US" i="1" dirty="0"/>
              <a:t>s</a:t>
            </a:r>
            <a:r>
              <a:rPr lang="en-US" altLang="en-US" baseline="-25000" dirty="0"/>
              <a:t>2</a:t>
            </a:r>
            <a:r>
              <a:rPr lang="en-US" altLang="en-US" dirty="0"/>
              <a:t>, </a:t>
            </a:r>
            <a:r>
              <a:rPr lang="en-US" altLang="en-US" i="1" dirty="0"/>
              <a:t>z</a:t>
            </a:r>
            <a:r>
              <a:rPr lang="en-US" altLang="en-US" dirty="0"/>
              <a:t>)),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 err="1"/>
              <a:t>i</a:t>
            </a:r>
            <a:r>
              <a:rPr lang="en-US" altLang="en-US" dirty="0"/>
              <a:t>) =</a:t>
            </a:r>
          </a:p>
          <a:p>
            <a:pPr lvl="1">
              <a:buFontTx/>
              <a:buNone/>
            </a:pPr>
            <a:r>
              <a:rPr lang="en-US" altLang="en-US" i="1" dirty="0"/>
              <a:t>						</a:t>
            </a:r>
            <a:r>
              <a:rPr lang="en-US" altLang="en-US" i="1" dirty="0" err="1"/>
              <a:t>proj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, ((</a:t>
            </a:r>
            <a:r>
              <a:rPr lang="en-US" altLang="en-US" i="1" dirty="0"/>
              <a:t>s</a:t>
            </a:r>
            <a:r>
              <a:rPr lang="en-US" altLang="en-US" baseline="-25000" dirty="0"/>
              <a:t>1</a:t>
            </a:r>
            <a:r>
              <a:rPr lang="en-US" altLang="en-US" dirty="0"/>
              <a:t>, </a:t>
            </a:r>
            <a:r>
              <a:rPr lang="en-US" altLang="en-US" i="1" dirty="0"/>
              <a:t>pass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baseline="-25000" dirty="0"/>
              <a:t>2</a:t>
            </a:r>
            <a:r>
              <a:rPr lang="en-US" altLang="en-US" dirty="0"/>
              <a:t>, </a:t>
            </a:r>
            <a:r>
              <a:rPr lang="en-US" altLang="en-US" i="1" dirty="0"/>
              <a:t>z</a:t>
            </a:r>
            <a:r>
              <a:rPr lang="en-US" altLang="en-US" dirty="0"/>
              <a:t>)), (</a:t>
            </a:r>
            <a:r>
              <a:rPr lang="en-US" altLang="en-US" i="1" dirty="0"/>
              <a:t>s</a:t>
            </a:r>
            <a:r>
              <a:rPr lang="en-US" altLang="en-US" baseline="-25000" dirty="0"/>
              <a:t>3</a:t>
            </a:r>
            <a:r>
              <a:rPr lang="en-US" altLang="en-US" dirty="0"/>
              <a:t>, </a:t>
            </a:r>
            <a:r>
              <a:rPr lang="en-US" altLang="en-US" i="1" dirty="0"/>
              <a:t>z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), (</a:t>
            </a:r>
            <a:r>
              <a:rPr lang="en-US" altLang="en-US" i="1" dirty="0"/>
              <a:t>s</a:t>
            </a:r>
            <a:r>
              <a:rPr lang="en-US" altLang="en-US" baseline="-25000" dirty="0"/>
              <a:t>2</a:t>
            </a:r>
            <a:r>
              <a:rPr lang="en-US" altLang="en-US" dirty="0"/>
              <a:t>, z)), </a:t>
            </a:r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i="1" baseline="-25000" dirty="0" err="1"/>
              <a:t>i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So </a:t>
            </a:r>
            <a:r>
              <a:rPr lang="en-US" altLang="en-US" i="1" dirty="0"/>
              <a:t>s</a:t>
            </a:r>
            <a:r>
              <a:rPr lang="en-US" altLang="en-US" baseline="-25000" dirty="0"/>
              <a:t>2</a:t>
            </a:r>
            <a:r>
              <a:rPr lang="en-US" altLang="en-US" dirty="0"/>
              <a:t>’s first execution of </a:t>
            </a:r>
            <a:r>
              <a:rPr lang="en-US" altLang="en-US" i="1" dirty="0"/>
              <a:t>z</a:t>
            </a:r>
            <a:r>
              <a:rPr lang="en-US" altLang="en-US" dirty="0"/>
              <a:t> does not affect any subject’s observation of system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132249-E3EA-084F-8B52-04EBFA605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0E9E8F-D554-8E48-B811-B62DFF543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51D36A-C0FB-6749-BCCD-84942F233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86510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>
            <a:extLst>
              <a:ext uri="{FF2B5EF4-FFF2-40B4-BE49-F238E27FC236}">
                <a16:creationId xmlns:a16="http://schemas.microsoft.com/office/drawing/2014/main" id="{AD23E741-0863-CB4C-A108-D7FFE9B1A6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Policy Composition I</a:t>
            </a:r>
          </a:p>
        </p:txBody>
      </p:sp>
      <p:sp>
        <p:nvSpPr>
          <p:cNvPr id="331779" name="Rectangle 3">
            <a:extLst>
              <a:ext uri="{FF2B5EF4-FFF2-40B4-BE49-F238E27FC236}">
                <a16:creationId xmlns:a16="http://schemas.microsoft.com/office/drawing/2014/main" id="{9E6A360B-EA29-0446-8221-D326397478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Assumed: Output function of input</a:t>
            </a:r>
          </a:p>
          <a:p>
            <a:pPr lvl="1"/>
            <a:r>
              <a:rPr lang="en-US" altLang="en-US" dirty="0"/>
              <a:t>Means deterministic (else not function)</a:t>
            </a:r>
          </a:p>
          <a:p>
            <a:pPr lvl="1"/>
            <a:r>
              <a:rPr lang="en-US" altLang="en-US" dirty="0"/>
              <a:t>Means </a:t>
            </a:r>
            <a:r>
              <a:rPr lang="en-US" altLang="en-US" dirty="0" err="1"/>
              <a:t>uninterruptability</a:t>
            </a:r>
            <a:r>
              <a:rPr lang="en-US" altLang="en-US" dirty="0"/>
              <a:t> (differences in timings can cause differences in states, hence in outputs)</a:t>
            </a:r>
          </a:p>
          <a:p>
            <a:r>
              <a:rPr lang="en-US" altLang="en-US" dirty="0"/>
              <a:t>This result for deterministic, noninterference-secure systems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888654-F1F2-5C4A-BB0B-38856BCE5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38888F-FFF6-D741-886B-FFFB9F264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25C72A-4CB4-8240-9D3C-9EB05CFF8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55080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>
            <a:extLst>
              <a:ext uri="{FF2B5EF4-FFF2-40B4-BE49-F238E27FC236}">
                <a16:creationId xmlns:a16="http://schemas.microsoft.com/office/drawing/2014/main" id="{9CEB2008-4C10-B84A-8656-54D5CF4E40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en-US" dirty="0"/>
              <a:t>Compose Systems</a:t>
            </a:r>
          </a:p>
        </p:txBody>
      </p:sp>
      <p:sp>
        <p:nvSpPr>
          <p:cNvPr id="332803" name="Rectangle 3">
            <a:extLst>
              <a:ext uri="{FF2B5EF4-FFF2-40B4-BE49-F238E27FC236}">
                <a16:creationId xmlns:a16="http://schemas.microsoft.com/office/drawing/2014/main" id="{C9F84BC6-DC34-8642-ACDA-75C389B36592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Louie, Dewey LOW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Hughie HIGH</a:t>
            </a:r>
          </a:p>
          <a:p>
            <a:pPr>
              <a:lnSpc>
                <a:spcPct val="90000"/>
              </a:lnSpc>
            </a:pPr>
            <a:r>
              <a:rPr lang="en-US" altLang="en-US" i="1" dirty="0" err="1"/>
              <a:t>b</a:t>
            </a:r>
            <a:r>
              <a:rPr lang="en-US" altLang="en-US" i="1" baseline="-25000" dirty="0" err="1"/>
              <a:t>L</a:t>
            </a:r>
            <a:r>
              <a:rPr lang="en-US" altLang="en-US" dirty="0"/>
              <a:t> output buffer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Anyone can read it</a:t>
            </a:r>
          </a:p>
          <a:p>
            <a:pPr>
              <a:lnSpc>
                <a:spcPct val="90000"/>
              </a:lnSpc>
            </a:pPr>
            <a:r>
              <a:rPr lang="en-US" altLang="en-US" i="1" dirty="0" err="1"/>
              <a:t>b</a:t>
            </a:r>
            <a:r>
              <a:rPr lang="en-US" altLang="en-US" i="1" baseline="-25000" dirty="0" err="1"/>
              <a:t>H</a:t>
            </a:r>
            <a:r>
              <a:rPr lang="en-US" altLang="en-US" dirty="0"/>
              <a:t> input buffer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From HIGH source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Hughie reads from: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 err="1"/>
              <a:t>b</a:t>
            </a:r>
            <a:r>
              <a:rPr lang="en-US" altLang="en-US" i="1" baseline="-25000" dirty="0" err="1"/>
              <a:t>LH</a:t>
            </a:r>
            <a:r>
              <a:rPr lang="en-US" altLang="en-US" dirty="0"/>
              <a:t> (Louie writes)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 err="1"/>
              <a:t>b</a:t>
            </a:r>
            <a:r>
              <a:rPr lang="en-US" altLang="en-US" i="1" baseline="-25000" dirty="0" err="1"/>
              <a:t>LDH</a:t>
            </a:r>
            <a:r>
              <a:rPr lang="en-US" altLang="en-US" dirty="0"/>
              <a:t> (Louie, Dewey write)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 err="1"/>
              <a:t>b</a:t>
            </a:r>
            <a:r>
              <a:rPr lang="en-US" altLang="en-US" i="1" baseline="-25000" dirty="0" err="1"/>
              <a:t>DH</a:t>
            </a:r>
            <a:r>
              <a:rPr lang="en-US" altLang="en-US" dirty="0"/>
              <a:t> (Dewey writes)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97B15A-4A2E-954C-8FB1-33FDB6145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39D1D2-EC6F-3044-A691-4F967EEA4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Science, 2nd Edition</a:t>
            </a: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1E4C84-760A-174F-91CD-141D3FBDE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9-</a:t>
            </a:r>
            <a:fld id="{F14AF19E-389F-E64F-82CE-7C53F0A68502}" type="slidenum">
              <a:rPr lang="en-US" altLang="en-US" smtClean="0"/>
              <a:pPr/>
              <a:t>75</a:t>
            </a:fld>
            <a:endParaRPr lang="en-US" altLang="en-US" dirty="0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CC347985-76FE-5440-AA8A-4793DB465518}"/>
              </a:ext>
            </a:extLst>
          </p:cNvPr>
          <p:cNvGrpSpPr/>
          <p:nvPr/>
        </p:nvGrpSpPr>
        <p:grpSpPr>
          <a:xfrm>
            <a:off x="7031123" y="2298258"/>
            <a:ext cx="3502245" cy="2860300"/>
            <a:chOff x="7573384" y="1968649"/>
            <a:chExt cx="3502245" cy="28603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3249287-95E1-A54B-8309-B78704727720}"/>
                </a:ext>
              </a:extLst>
            </p:cNvPr>
            <p:cNvSpPr/>
            <p:nvPr/>
          </p:nvSpPr>
          <p:spPr>
            <a:xfrm>
              <a:off x="7573384" y="1968649"/>
              <a:ext cx="925157" cy="49485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F25ADE9-467D-1B43-997E-3AF62CE11C09}"/>
                </a:ext>
              </a:extLst>
            </p:cNvPr>
            <p:cNvSpPr txBox="1"/>
            <p:nvPr/>
          </p:nvSpPr>
          <p:spPr>
            <a:xfrm>
              <a:off x="7852258" y="2027825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/>
                <a:t>b</a:t>
              </a:r>
              <a:r>
                <a:rPr lang="en-US" i="1" baseline="-25000" dirty="0" err="1"/>
                <a:t>L</a:t>
              </a:r>
              <a:endParaRPr lang="en-US" i="1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46684AB-8194-F145-AF69-339E1E565D6A}"/>
                </a:ext>
              </a:extLst>
            </p:cNvPr>
            <p:cNvSpPr/>
            <p:nvPr/>
          </p:nvSpPr>
          <p:spPr>
            <a:xfrm>
              <a:off x="10139374" y="1968649"/>
              <a:ext cx="925157" cy="49485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AF2134C-BDAB-D644-90D6-BA57D2D74EBE}"/>
                </a:ext>
              </a:extLst>
            </p:cNvPr>
            <p:cNvSpPr txBox="1"/>
            <p:nvPr/>
          </p:nvSpPr>
          <p:spPr>
            <a:xfrm>
              <a:off x="10418248" y="2027825"/>
              <a:ext cx="399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/>
                <a:t>b</a:t>
              </a:r>
              <a:r>
                <a:rPr lang="en-US" i="1" baseline="-25000" dirty="0" err="1"/>
                <a:t>H</a:t>
              </a:r>
              <a:endParaRPr lang="en-US" i="1" dirty="0"/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2692B138-514C-CB46-88EE-0228E8A55403}"/>
                </a:ext>
              </a:extLst>
            </p:cNvPr>
            <p:cNvSpPr/>
            <p:nvPr/>
          </p:nvSpPr>
          <p:spPr>
            <a:xfrm>
              <a:off x="8153400" y="2922366"/>
              <a:ext cx="879375" cy="505047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A2A0913-6D2C-6245-B9F9-EF997D3C4600}"/>
                </a:ext>
              </a:extLst>
            </p:cNvPr>
            <p:cNvSpPr txBox="1"/>
            <p:nvPr/>
          </p:nvSpPr>
          <p:spPr>
            <a:xfrm>
              <a:off x="8263389" y="2990223"/>
              <a:ext cx="6944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Louie</a:t>
              </a:r>
            </a:p>
          </p:txBody>
        </p:sp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910ECC8B-1005-BA41-AA68-ED3B1770326E}"/>
                </a:ext>
              </a:extLst>
            </p:cNvPr>
            <p:cNvSpPr/>
            <p:nvPr/>
          </p:nvSpPr>
          <p:spPr>
            <a:xfrm>
              <a:off x="8151148" y="4323902"/>
              <a:ext cx="879375" cy="505047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0A446A5-E84A-C54A-AAA6-472FE19F7ABA}"/>
                </a:ext>
              </a:extLst>
            </p:cNvPr>
            <p:cNvSpPr txBox="1"/>
            <p:nvPr/>
          </p:nvSpPr>
          <p:spPr>
            <a:xfrm>
              <a:off x="8201633" y="4395880"/>
              <a:ext cx="8134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Dewey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2A3D2F2-A870-8042-935C-F93F80B5F68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810483" y="4619991"/>
              <a:ext cx="351627" cy="41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1BB80237-FC03-C14C-B96E-B359E8FFE72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57191" y="2463501"/>
              <a:ext cx="0" cy="45394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94145F12-89ED-034E-B070-D3AB158EAD6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99521" y="2463502"/>
              <a:ext cx="0" cy="215612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012704C3-CAE6-4440-92BA-6C6FECC2779D}"/>
                </a:ext>
              </a:extLst>
            </p:cNvPr>
            <p:cNvSpPr/>
            <p:nvPr/>
          </p:nvSpPr>
          <p:spPr>
            <a:xfrm>
              <a:off x="9321167" y="2917446"/>
              <a:ext cx="538553" cy="49485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90FCFE6-10DC-0D48-A94B-3D90579F0CBE}"/>
                </a:ext>
              </a:extLst>
            </p:cNvPr>
            <p:cNvSpPr txBox="1"/>
            <p:nvPr/>
          </p:nvSpPr>
          <p:spPr>
            <a:xfrm>
              <a:off x="9410103" y="2992553"/>
              <a:ext cx="4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/>
                <a:t>b</a:t>
              </a:r>
              <a:r>
                <a:rPr lang="en-US" i="1" baseline="-25000" dirty="0" err="1"/>
                <a:t>LH</a:t>
              </a:r>
              <a:endParaRPr lang="en-US" i="1" baseline="-25000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F110DDC-C53E-4447-A835-CF30B9B902ED}"/>
                </a:ext>
              </a:extLst>
            </p:cNvPr>
            <p:cNvSpPr/>
            <p:nvPr/>
          </p:nvSpPr>
          <p:spPr>
            <a:xfrm>
              <a:off x="9321167" y="3620724"/>
              <a:ext cx="538553" cy="49485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C359D36-FAFF-764A-80DE-B87E8C200F0E}"/>
                </a:ext>
              </a:extLst>
            </p:cNvPr>
            <p:cNvSpPr txBox="1"/>
            <p:nvPr/>
          </p:nvSpPr>
          <p:spPr>
            <a:xfrm>
              <a:off x="9321167" y="3683484"/>
              <a:ext cx="5581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/>
                <a:t>b</a:t>
              </a:r>
              <a:r>
                <a:rPr lang="en-US" i="1" baseline="-25000" dirty="0" err="1"/>
                <a:t>LDH</a:t>
              </a:r>
              <a:endParaRPr lang="en-US" i="1" baseline="-25000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2955E16-E233-9B4A-B20E-FC59788A7B9D}"/>
                </a:ext>
              </a:extLst>
            </p:cNvPr>
            <p:cNvSpPr/>
            <p:nvPr/>
          </p:nvSpPr>
          <p:spPr>
            <a:xfrm>
              <a:off x="9326033" y="4324002"/>
              <a:ext cx="538553" cy="49485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081A1E6-20BD-DC49-9906-AEDB8C509615}"/>
                </a:ext>
              </a:extLst>
            </p:cNvPr>
            <p:cNvSpPr txBox="1"/>
            <p:nvPr/>
          </p:nvSpPr>
          <p:spPr>
            <a:xfrm>
              <a:off x="9365674" y="4374415"/>
              <a:ext cx="4940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/>
                <a:t>b</a:t>
              </a:r>
              <a:r>
                <a:rPr lang="en-US" i="1" baseline="-25000" dirty="0" err="1"/>
                <a:t>DH</a:t>
              </a:r>
              <a:endParaRPr lang="en-US" i="1" baseline="-25000" dirty="0"/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5DCF3C0C-6110-4C4C-AA66-BFF105AE86C7}"/>
                </a:ext>
              </a:extLst>
            </p:cNvPr>
            <p:cNvCxnSpPr>
              <a:stCxn id="10" idx="3"/>
              <a:endCxn id="26" idx="1"/>
            </p:cNvCxnSpPr>
            <p:nvPr/>
          </p:nvCxnSpPr>
          <p:spPr>
            <a:xfrm flipV="1">
              <a:off x="9032775" y="3164872"/>
              <a:ext cx="288392" cy="1001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F50CC930-A7D7-FC44-BAC1-BC5D06111D74}"/>
                </a:ext>
              </a:extLst>
            </p:cNvPr>
            <p:cNvCxnSpPr/>
            <p:nvPr/>
          </p:nvCxnSpPr>
          <p:spPr>
            <a:xfrm flipV="1">
              <a:off x="9037270" y="4560355"/>
              <a:ext cx="288392" cy="1001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B6C60B3D-6143-8C42-9D62-4723230DC1B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03296" y="3993333"/>
              <a:ext cx="341401" cy="35859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0459AACB-2D6C-FC46-A173-1597468E558E}"/>
                </a:ext>
              </a:extLst>
            </p:cNvPr>
            <p:cNvCxnSpPr>
              <a:cxnSpLocks/>
            </p:cNvCxnSpPr>
            <p:nvPr/>
          </p:nvCxnSpPr>
          <p:spPr>
            <a:xfrm>
              <a:off x="9015061" y="3395899"/>
              <a:ext cx="306106" cy="37849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1BAE03A0-4D52-084D-95C5-BFA8995E78DC}"/>
                </a:ext>
              </a:extLst>
            </p:cNvPr>
            <p:cNvCxnSpPr/>
            <p:nvPr/>
          </p:nvCxnSpPr>
          <p:spPr>
            <a:xfrm flipV="1">
              <a:off x="9888532" y="3169880"/>
              <a:ext cx="288392" cy="1001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0BAFDADF-4A31-7D41-B474-035D5C8CB868}"/>
                </a:ext>
              </a:extLst>
            </p:cNvPr>
            <p:cNvCxnSpPr/>
            <p:nvPr/>
          </p:nvCxnSpPr>
          <p:spPr>
            <a:xfrm flipV="1">
              <a:off x="9877434" y="3863141"/>
              <a:ext cx="288392" cy="1001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7CD66EAA-E3FD-5F49-930E-294751BDE596}"/>
                </a:ext>
              </a:extLst>
            </p:cNvPr>
            <p:cNvCxnSpPr/>
            <p:nvPr/>
          </p:nvCxnSpPr>
          <p:spPr>
            <a:xfrm flipV="1">
              <a:off x="9889632" y="4558798"/>
              <a:ext cx="288392" cy="1001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ounded Rectangle 43">
              <a:extLst>
                <a:ext uri="{FF2B5EF4-FFF2-40B4-BE49-F238E27FC236}">
                  <a16:creationId xmlns:a16="http://schemas.microsoft.com/office/drawing/2014/main" id="{03335EB9-8CEB-F34B-8F10-BF6EB82AA2B7}"/>
                </a:ext>
              </a:extLst>
            </p:cNvPr>
            <p:cNvSpPr/>
            <p:nvPr/>
          </p:nvSpPr>
          <p:spPr>
            <a:xfrm>
              <a:off x="10176924" y="2868947"/>
              <a:ext cx="887607" cy="196000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43AF059-3E17-EB44-A774-6DE562FB0FA5}"/>
                </a:ext>
              </a:extLst>
            </p:cNvPr>
            <p:cNvSpPr txBox="1"/>
            <p:nvPr/>
          </p:nvSpPr>
          <p:spPr>
            <a:xfrm>
              <a:off x="10225716" y="3669071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Hughie</a:t>
              </a:r>
            </a:p>
          </p:txBody>
        </p:sp>
      </p:grp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14035C5-B17B-0647-9D66-407C40025096}"/>
              </a:ext>
            </a:extLst>
          </p:cNvPr>
          <p:cNvCxnSpPr>
            <a:cxnSpLocks/>
          </p:cNvCxnSpPr>
          <p:nvPr/>
        </p:nvCxnSpPr>
        <p:spPr>
          <a:xfrm flipH="1" flipV="1">
            <a:off x="10075721" y="2793110"/>
            <a:ext cx="10632" cy="405446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29670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>
            <a:extLst>
              <a:ext uri="{FF2B5EF4-FFF2-40B4-BE49-F238E27FC236}">
                <a16:creationId xmlns:a16="http://schemas.microsoft.com/office/drawing/2014/main" id="{AE8D4FA6-4602-874A-9114-D011A89D5B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Systems Secure</a:t>
            </a:r>
          </a:p>
        </p:txBody>
      </p:sp>
      <p:sp>
        <p:nvSpPr>
          <p:cNvPr id="333827" name="Rectangle 3">
            <a:extLst>
              <a:ext uri="{FF2B5EF4-FFF2-40B4-BE49-F238E27FC236}">
                <a16:creationId xmlns:a16="http://schemas.microsoft.com/office/drawing/2014/main" id="{34848F82-5BD0-F14C-860C-C4745EF7636E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 dirty="0"/>
              <a:t>All noninterference-secure</a:t>
            </a:r>
          </a:p>
          <a:p>
            <a:pPr lvl="1"/>
            <a:r>
              <a:rPr lang="en-US" altLang="en-US" dirty="0"/>
              <a:t>Hughie has no output</a:t>
            </a:r>
          </a:p>
          <a:p>
            <a:pPr lvl="2"/>
            <a:r>
              <a:rPr lang="en-US" altLang="en-US" dirty="0"/>
              <a:t>So inputs don’t interfere with it</a:t>
            </a:r>
          </a:p>
          <a:p>
            <a:pPr lvl="1"/>
            <a:r>
              <a:rPr lang="en-US" altLang="en-US" dirty="0"/>
              <a:t>Louie, Dewey have no input</a:t>
            </a:r>
          </a:p>
          <a:p>
            <a:pPr lvl="2"/>
            <a:r>
              <a:rPr lang="en-US" altLang="en-US" dirty="0"/>
              <a:t>So (nonexistent) inputs don’t interfere with outputs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AD4776-6868-1C41-8E41-4EF3577E5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BD4E78-D343-C146-BA8F-30C3DCB78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Science, 2nd Edition</a:t>
            </a: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3EC709-6A8D-D446-AC8B-2F968CAE2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9-</a:t>
            </a:r>
            <a:fld id="{F14AF19E-389F-E64F-82CE-7C53F0A68502}" type="slidenum">
              <a:rPr lang="en-US" altLang="en-US" smtClean="0"/>
              <a:pPr/>
              <a:t>76</a:t>
            </a:fld>
            <a:endParaRPr lang="en-US" alt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BE08280-204B-DE4E-8BA1-C3563B1E142A}"/>
              </a:ext>
            </a:extLst>
          </p:cNvPr>
          <p:cNvGrpSpPr/>
          <p:nvPr/>
        </p:nvGrpSpPr>
        <p:grpSpPr>
          <a:xfrm>
            <a:off x="7031123" y="2298258"/>
            <a:ext cx="3502245" cy="2860300"/>
            <a:chOff x="7573384" y="1968649"/>
            <a:chExt cx="3502245" cy="28603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981C395-83E8-D242-8FEA-C11885BEC1A5}"/>
                </a:ext>
              </a:extLst>
            </p:cNvPr>
            <p:cNvSpPr/>
            <p:nvPr/>
          </p:nvSpPr>
          <p:spPr>
            <a:xfrm>
              <a:off x="7573384" y="1968649"/>
              <a:ext cx="925157" cy="49485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8BC3311-749C-D342-B384-0E2E0556D4B7}"/>
                </a:ext>
              </a:extLst>
            </p:cNvPr>
            <p:cNvSpPr txBox="1"/>
            <p:nvPr/>
          </p:nvSpPr>
          <p:spPr>
            <a:xfrm>
              <a:off x="7852258" y="2027825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/>
                <a:t>b</a:t>
              </a:r>
              <a:r>
                <a:rPr lang="en-US" i="1" baseline="-25000" dirty="0" err="1"/>
                <a:t>L</a:t>
              </a:r>
              <a:endParaRPr lang="en-US" i="1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BCB580A-D4F8-B340-921E-6F328960818C}"/>
                </a:ext>
              </a:extLst>
            </p:cNvPr>
            <p:cNvSpPr/>
            <p:nvPr/>
          </p:nvSpPr>
          <p:spPr>
            <a:xfrm>
              <a:off x="10139374" y="1968649"/>
              <a:ext cx="925157" cy="49485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A6A2A4D-5BE3-DE4E-AB43-A450391ADD6D}"/>
                </a:ext>
              </a:extLst>
            </p:cNvPr>
            <p:cNvSpPr txBox="1"/>
            <p:nvPr/>
          </p:nvSpPr>
          <p:spPr>
            <a:xfrm>
              <a:off x="10418248" y="2027825"/>
              <a:ext cx="399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/>
                <a:t>b</a:t>
              </a:r>
              <a:r>
                <a:rPr lang="en-US" i="1" baseline="-25000" dirty="0" err="1"/>
                <a:t>H</a:t>
              </a:r>
              <a:endParaRPr lang="en-US" i="1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45B4EC3A-171C-6546-AFA0-6CB543963EA5}"/>
                </a:ext>
              </a:extLst>
            </p:cNvPr>
            <p:cNvSpPr/>
            <p:nvPr/>
          </p:nvSpPr>
          <p:spPr>
            <a:xfrm>
              <a:off x="8153400" y="2922366"/>
              <a:ext cx="879375" cy="505047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4004A12-ABB9-E94C-8956-60F55FDACDBD}"/>
                </a:ext>
              </a:extLst>
            </p:cNvPr>
            <p:cNvSpPr txBox="1"/>
            <p:nvPr/>
          </p:nvSpPr>
          <p:spPr>
            <a:xfrm>
              <a:off x="8263389" y="2990223"/>
              <a:ext cx="6944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Louie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6C015C01-37C9-914D-82CE-78DFC6C91907}"/>
                </a:ext>
              </a:extLst>
            </p:cNvPr>
            <p:cNvSpPr/>
            <p:nvPr/>
          </p:nvSpPr>
          <p:spPr>
            <a:xfrm>
              <a:off x="8151148" y="4323902"/>
              <a:ext cx="879375" cy="505047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69F8F88-B39D-A84C-B86A-5B1146E61A61}"/>
                </a:ext>
              </a:extLst>
            </p:cNvPr>
            <p:cNvSpPr txBox="1"/>
            <p:nvPr/>
          </p:nvSpPr>
          <p:spPr>
            <a:xfrm>
              <a:off x="8201633" y="4395880"/>
              <a:ext cx="8134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Dewey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AFB7797-348A-254B-892D-687BF413B62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810483" y="4619991"/>
              <a:ext cx="351627" cy="41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3B377265-1DA3-9E44-97CD-75F0D473F41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57191" y="2463501"/>
              <a:ext cx="0" cy="45394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2FB95DFC-1520-C141-B1B7-14D0CD6D45A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99521" y="2463502"/>
              <a:ext cx="0" cy="215612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4C908F7-C92F-4B4A-A71C-C9F41DED5995}"/>
                </a:ext>
              </a:extLst>
            </p:cNvPr>
            <p:cNvSpPr/>
            <p:nvPr/>
          </p:nvSpPr>
          <p:spPr>
            <a:xfrm>
              <a:off x="9321167" y="2917446"/>
              <a:ext cx="538553" cy="49485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E7FC439-1A1C-8149-A5E6-12499C092920}"/>
                </a:ext>
              </a:extLst>
            </p:cNvPr>
            <p:cNvSpPr txBox="1"/>
            <p:nvPr/>
          </p:nvSpPr>
          <p:spPr>
            <a:xfrm>
              <a:off x="9410103" y="2992553"/>
              <a:ext cx="4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/>
                <a:t>b</a:t>
              </a:r>
              <a:r>
                <a:rPr lang="en-US" i="1" baseline="-25000" dirty="0" err="1"/>
                <a:t>LH</a:t>
              </a:r>
              <a:endParaRPr lang="en-US" i="1" baseline="-25000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6FB6212-2C16-BB41-B45F-3D889BD7FB78}"/>
                </a:ext>
              </a:extLst>
            </p:cNvPr>
            <p:cNvSpPr/>
            <p:nvPr/>
          </p:nvSpPr>
          <p:spPr>
            <a:xfrm>
              <a:off x="9321167" y="3620724"/>
              <a:ext cx="538553" cy="49485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B3F8066-D5F4-7D4E-967F-4E0CAB6F5FA0}"/>
                </a:ext>
              </a:extLst>
            </p:cNvPr>
            <p:cNvSpPr txBox="1"/>
            <p:nvPr/>
          </p:nvSpPr>
          <p:spPr>
            <a:xfrm>
              <a:off x="9321167" y="3683484"/>
              <a:ext cx="5581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/>
                <a:t>b</a:t>
              </a:r>
              <a:r>
                <a:rPr lang="en-US" i="1" baseline="-25000" dirty="0" err="1"/>
                <a:t>LDH</a:t>
              </a:r>
              <a:endParaRPr lang="en-US" i="1" baseline="-25000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B41C2CC-97BA-8A48-9D8F-D688C307D5AF}"/>
                </a:ext>
              </a:extLst>
            </p:cNvPr>
            <p:cNvSpPr/>
            <p:nvPr/>
          </p:nvSpPr>
          <p:spPr>
            <a:xfrm>
              <a:off x="9326033" y="4324002"/>
              <a:ext cx="538553" cy="49485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432A4DF-5314-094F-A72C-04F2B94163A3}"/>
                </a:ext>
              </a:extLst>
            </p:cNvPr>
            <p:cNvSpPr txBox="1"/>
            <p:nvPr/>
          </p:nvSpPr>
          <p:spPr>
            <a:xfrm>
              <a:off x="9365674" y="4374415"/>
              <a:ext cx="4940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/>
                <a:t>b</a:t>
              </a:r>
              <a:r>
                <a:rPr lang="en-US" i="1" baseline="-25000" dirty="0" err="1"/>
                <a:t>DH</a:t>
              </a:r>
              <a:endParaRPr lang="en-US" i="1" baseline="-25000" dirty="0"/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A3CA517C-82CB-754B-A853-D3CA25EB78F3}"/>
                </a:ext>
              </a:extLst>
            </p:cNvPr>
            <p:cNvCxnSpPr>
              <a:stCxn id="14" idx="3"/>
              <a:endCxn id="21" idx="1"/>
            </p:cNvCxnSpPr>
            <p:nvPr/>
          </p:nvCxnSpPr>
          <p:spPr>
            <a:xfrm flipV="1">
              <a:off x="9032775" y="3164872"/>
              <a:ext cx="288392" cy="1001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1A114E88-963F-6E46-B811-AE4AAC3972E3}"/>
                </a:ext>
              </a:extLst>
            </p:cNvPr>
            <p:cNvCxnSpPr/>
            <p:nvPr/>
          </p:nvCxnSpPr>
          <p:spPr>
            <a:xfrm flipV="1">
              <a:off x="9037270" y="4560355"/>
              <a:ext cx="288392" cy="1001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88880FF7-B0C2-D34E-84B1-C702FEC90E8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03296" y="3993333"/>
              <a:ext cx="341401" cy="35859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38EAFF99-D673-AD41-9CB9-1A1388E2EC3C}"/>
                </a:ext>
              </a:extLst>
            </p:cNvPr>
            <p:cNvCxnSpPr>
              <a:cxnSpLocks/>
            </p:cNvCxnSpPr>
            <p:nvPr/>
          </p:nvCxnSpPr>
          <p:spPr>
            <a:xfrm>
              <a:off x="9015061" y="3395899"/>
              <a:ext cx="306106" cy="37849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D824C1F9-C19B-984E-B54F-E3C194E9E649}"/>
                </a:ext>
              </a:extLst>
            </p:cNvPr>
            <p:cNvCxnSpPr/>
            <p:nvPr/>
          </p:nvCxnSpPr>
          <p:spPr>
            <a:xfrm flipV="1">
              <a:off x="9888532" y="3169880"/>
              <a:ext cx="288392" cy="1001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017EB734-9C18-E442-92CA-89F6173282D4}"/>
                </a:ext>
              </a:extLst>
            </p:cNvPr>
            <p:cNvCxnSpPr/>
            <p:nvPr/>
          </p:nvCxnSpPr>
          <p:spPr>
            <a:xfrm flipV="1">
              <a:off x="9877434" y="3863141"/>
              <a:ext cx="288392" cy="1001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1D4AF440-533B-D844-8807-FFBC8672E25D}"/>
                </a:ext>
              </a:extLst>
            </p:cNvPr>
            <p:cNvCxnSpPr/>
            <p:nvPr/>
          </p:nvCxnSpPr>
          <p:spPr>
            <a:xfrm flipV="1">
              <a:off x="9889632" y="4558798"/>
              <a:ext cx="288392" cy="1001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ounded Rectangle 33">
              <a:extLst>
                <a:ext uri="{FF2B5EF4-FFF2-40B4-BE49-F238E27FC236}">
                  <a16:creationId xmlns:a16="http://schemas.microsoft.com/office/drawing/2014/main" id="{CD4AB767-CABA-B74C-9D50-0BAB78417125}"/>
                </a:ext>
              </a:extLst>
            </p:cNvPr>
            <p:cNvSpPr/>
            <p:nvPr/>
          </p:nvSpPr>
          <p:spPr>
            <a:xfrm>
              <a:off x="10176924" y="2868947"/>
              <a:ext cx="887607" cy="196000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B5D31B0-3CE7-3D47-9DAD-70F5CCA67AD8}"/>
                </a:ext>
              </a:extLst>
            </p:cNvPr>
            <p:cNvSpPr txBox="1"/>
            <p:nvPr/>
          </p:nvSpPr>
          <p:spPr>
            <a:xfrm>
              <a:off x="10225716" y="3669071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Hughie</a:t>
              </a: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6220ADA8-A69B-6240-BD6B-1A9CB1C9320D}"/>
                </a:ext>
              </a:extLst>
            </p:cNvPr>
            <p:cNvCxnSpPr>
              <a:cxnSpLocks/>
              <a:endCxn id="12" idx="2"/>
            </p:cNvCxnSpPr>
            <p:nvPr/>
          </p:nvCxnSpPr>
          <p:spPr>
            <a:xfrm flipH="1" flipV="1">
              <a:off x="10601953" y="2463501"/>
              <a:ext cx="10632" cy="40544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2439291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>
            <a:extLst>
              <a:ext uri="{FF2B5EF4-FFF2-40B4-BE49-F238E27FC236}">
                <a16:creationId xmlns:a16="http://schemas.microsoft.com/office/drawing/2014/main" id="{16426BF9-905D-DD43-A692-A8D6730CA2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Security of Composition</a:t>
            </a:r>
          </a:p>
        </p:txBody>
      </p:sp>
      <p:sp>
        <p:nvSpPr>
          <p:cNvPr id="334851" name="Rectangle 3">
            <a:extLst>
              <a:ext uri="{FF2B5EF4-FFF2-40B4-BE49-F238E27FC236}">
                <a16:creationId xmlns:a16="http://schemas.microsoft.com/office/drawing/2014/main" id="{41D56A49-7268-6D48-940E-4E11C6FB730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30188" indent="-230188"/>
            <a:r>
              <a:rPr lang="en-US" altLang="en-US"/>
              <a:t>Buffers finite, sends/receives blocking: composition </a:t>
            </a:r>
            <a:r>
              <a:rPr lang="en-US" altLang="en-US" i="1"/>
              <a:t>not</a:t>
            </a:r>
            <a:r>
              <a:rPr lang="en-US" altLang="en-US"/>
              <a:t> secure!</a:t>
            </a:r>
          </a:p>
          <a:p>
            <a:pPr marL="688975" lvl="1" indent="-344488"/>
            <a:r>
              <a:rPr lang="en-US" altLang="en-US"/>
              <a:t>Example: assume </a:t>
            </a:r>
            <a:r>
              <a:rPr lang="en-US" altLang="en-US" i="1"/>
              <a:t>b</a:t>
            </a:r>
            <a:r>
              <a:rPr lang="en-US" altLang="en-US" i="1" baseline="-25000"/>
              <a:t>DH</a:t>
            </a:r>
            <a:r>
              <a:rPr lang="en-US" altLang="en-US"/>
              <a:t>, </a:t>
            </a:r>
            <a:r>
              <a:rPr lang="en-US" altLang="en-US" i="1"/>
              <a:t>b</a:t>
            </a:r>
            <a:r>
              <a:rPr lang="en-US" altLang="en-US" i="1" baseline="-25000"/>
              <a:t>LH</a:t>
            </a:r>
            <a:r>
              <a:rPr lang="en-US" altLang="en-US"/>
              <a:t> have capacity 1</a:t>
            </a:r>
          </a:p>
          <a:p>
            <a:pPr marL="230188" indent="-230188"/>
            <a:r>
              <a:rPr lang="en-US" altLang="en-US"/>
              <a:t>Algorithm:</a:t>
            </a:r>
          </a:p>
          <a:p>
            <a:pPr marL="688975" lvl="1" indent="-344488">
              <a:buFont typeface="Arial" panose="020B0604020202020204" pitchFamily="34" charset="0"/>
              <a:buAutoNum type="arabicPeriod"/>
            </a:pPr>
            <a:r>
              <a:rPr lang="en-US" altLang="en-US"/>
              <a:t>Louie (Dewey) sends message to </a:t>
            </a:r>
            <a:r>
              <a:rPr lang="en-US" altLang="en-US" i="1"/>
              <a:t>b</a:t>
            </a:r>
            <a:r>
              <a:rPr lang="en-US" altLang="en-US" i="1" baseline="-25000"/>
              <a:t>LH</a:t>
            </a:r>
            <a:r>
              <a:rPr lang="en-US" altLang="en-US"/>
              <a:t> (</a:t>
            </a:r>
            <a:r>
              <a:rPr lang="en-US" altLang="en-US" i="1"/>
              <a:t>b</a:t>
            </a:r>
            <a:r>
              <a:rPr lang="en-US" altLang="en-US" i="1" baseline="-25000"/>
              <a:t>DH</a:t>
            </a:r>
            <a:r>
              <a:rPr lang="en-US" altLang="en-US"/>
              <a:t>)</a:t>
            </a:r>
          </a:p>
          <a:p>
            <a:pPr marL="1089025" lvl="2" indent="-285750">
              <a:buFont typeface="Arial" panose="020B0604020202020204" pitchFamily="34" charset="0"/>
              <a:buChar char="–"/>
            </a:pPr>
            <a:r>
              <a:rPr lang="en-US" altLang="en-US"/>
              <a:t>Fills buffer</a:t>
            </a:r>
          </a:p>
          <a:p>
            <a:pPr marL="688975" lvl="1" indent="-344488">
              <a:buFont typeface="Arial" panose="020B0604020202020204" pitchFamily="34" charset="0"/>
              <a:buAutoNum type="arabicPeriod"/>
            </a:pPr>
            <a:r>
              <a:rPr lang="en-US" altLang="en-US"/>
              <a:t>Louie (Dewey) sends second message to </a:t>
            </a:r>
            <a:r>
              <a:rPr lang="en-US" altLang="en-US" i="1"/>
              <a:t>b</a:t>
            </a:r>
            <a:r>
              <a:rPr lang="en-US" altLang="en-US" i="1" baseline="-25000"/>
              <a:t>LH</a:t>
            </a:r>
            <a:r>
              <a:rPr lang="en-US" altLang="en-US"/>
              <a:t> (</a:t>
            </a:r>
            <a:r>
              <a:rPr lang="en-US" altLang="en-US" i="1"/>
              <a:t>b</a:t>
            </a:r>
            <a:r>
              <a:rPr lang="en-US" altLang="en-US" i="1" baseline="-25000"/>
              <a:t>DH</a:t>
            </a:r>
            <a:r>
              <a:rPr lang="en-US" altLang="en-US"/>
              <a:t>)</a:t>
            </a:r>
          </a:p>
          <a:p>
            <a:pPr marL="688975" lvl="1" indent="-344488">
              <a:buFont typeface="Arial" panose="020B0604020202020204" pitchFamily="34" charset="0"/>
              <a:buAutoNum type="arabicPeriod"/>
            </a:pPr>
            <a:r>
              <a:rPr lang="en-US" altLang="en-US"/>
              <a:t>Louie (Dewey) sends a 0 (1) to </a:t>
            </a:r>
            <a:r>
              <a:rPr lang="en-US" altLang="en-US" i="1"/>
              <a:t>b</a:t>
            </a:r>
            <a:r>
              <a:rPr lang="en-US" altLang="en-US" i="1" baseline="-25000"/>
              <a:t>L</a:t>
            </a:r>
            <a:endParaRPr lang="en-US" altLang="en-US"/>
          </a:p>
          <a:p>
            <a:pPr marL="688975" lvl="1" indent="-344488">
              <a:buFont typeface="Arial" panose="020B0604020202020204" pitchFamily="34" charset="0"/>
              <a:buAutoNum type="arabicPeriod"/>
            </a:pPr>
            <a:r>
              <a:rPr lang="en-US" altLang="en-US"/>
              <a:t>Louie (Dewey) sends message to </a:t>
            </a:r>
            <a:r>
              <a:rPr lang="en-US" altLang="en-US" i="1"/>
              <a:t>b</a:t>
            </a:r>
            <a:r>
              <a:rPr lang="en-US" altLang="en-US" i="1" baseline="-25000"/>
              <a:t>LDH</a:t>
            </a:r>
            <a:endParaRPr lang="en-US" altLang="en-US"/>
          </a:p>
          <a:p>
            <a:pPr marL="1089025" lvl="2" indent="-285750">
              <a:buFont typeface="Arial" panose="020B0604020202020204" pitchFamily="34" charset="0"/>
              <a:buChar char="–"/>
            </a:pPr>
            <a:r>
              <a:rPr lang="en-US" altLang="en-US"/>
              <a:t>Signals Hughie that Louie (Dewey) completed a cycle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343310-D24F-FD47-B4F7-6693F5D1C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2ED762-02A9-E547-809C-2EF4008A9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3B9614-DA40-CC46-8477-3D4271801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77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62525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>
            <a:extLst>
              <a:ext uri="{FF2B5EF4-FFF2-40B4-BE49-F238E27FC236}">
                <a16:creationId xmlns:a16="http://schemas.microsoft.com/office/drawing/2014/main" id="{53F22C11-D545-BB4A-8508-28F63419C4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/>
              <a:t>Hughie</a:t>
            </a:r>
          </a:p>
        </p:txBody>
      </p:sp>
      <p:sp>
        <p:nvSpPr>
          <p:cNvPr id="335875" name="Rectangle 3">
            <a:extLst>
              <a:ext uri="{FF2B5EF4-FFF2-40B4-BE49-F238E27FC236}">
                <a16:creationId xmlns:a16="http://schemas.microsoft.com/office/drawing/2014/main" id="{6B1774D5-BF08-2449-B20C-7270675718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Reads bit from </a:t>
            </a:r>
            <a:r>
              <a:rPr lang="en-US" altLang="en-US" i="1" dirty="0" err="1"/>
              <a:t>b</a:t>
            </a:r>
            <a:r>
              <a:rPr lang="en-US" altLang="en-US" i="1" baseline="-25000" dirty="0" err="1"/>
              <a:t>H</a:t>
            </a:r>
            <a:endParaRPr lang="en-US" altLang="en-US" dirty="0"/>
          </a:p>
          <a:p>
            <a:pPr lvl="1"/>
            <a:r>
              <a:rPr lang="en-US" altLang="en-US" dirty="0"/>
              <a:t>If 0, receive message from </a:t>
            </a:r>
            <a:r>
              <a:rPr lang="en-US" altLang="en-US" i="1" dirty="0" err="1"/>
              <a:t>b</a:t>
            </a:r>
            <a:r>
              <a:rPr lang="en-US" altLang="en-US" i="1" baseline="-25000" dirty="0" err="1"/>
              <a:t>LH</a:t>
            </a:r>
            <a:endParaRPr lang="en-US" altLang="en-US" dirty="0"/>
          </a:p>
          <a:p>
            <a:pPr lvl="1"/>
            <a:r>
              <a:rPr lang="en-US" altLang="en-US" dirty="0"/>
              <a:t>If 1, receive message from </a:t>
            </a:r>
            <a:r>
              <a:rPr lang="en-US" altLang="en-US" i="1" dirty="0" err="1"/>
              <a:t>b</a:t>
            </a:r>
            <a:r>
              <a:rPr lang="en-US" altLang="en-US" i="1" baseline="-25000" dirty="0" err="1"/>
              <a:t>DH</a:t>
            </a:r>
            <a:endParaRPr lang="en-US" altLang="en-US" dirty="0"/>
          </a:p>
          <a:p>
            <a:r>
              <a:rPr lang="en-US" altLang="en-US" dirty="0"/>
              <a:t>Receive on </a:t>
            </a:r>
            <a:r>
              <a:rPr lang="en-US" altLang="en-US" i="1" dirty="0" err="1"/>
              <a:t>b</a:t>
            </a:r>
            <a:r>
              <a:rPr lang="en-US" altLang="en-US" i="1" baseline="-25000" dirty="0" err="1"/>
              <a:t>LDH</a:t>
            </a:r>
            <a:endParaRPr lang="en-US" altLang="en-US" dirty="0"/>
          </a:p>
          <a:p>
            <a:pPr lvl="1"/>
            <a:r>
              <a:rPr lang="en-US" altLang="en-US" dirty="0"/>
              <a:t>To wait for buffer to be filled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1847C0-DFD2-2F46-8C75-9169A80A4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1B2373-1CB1-C54E-9091-1270C4A3F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287D8C-D5ED-C840-B58B-6C68B9351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78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65115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>
            <a:extLst>
              <a:ext uri="{FF2B5EF4-FFF2-40B4-BE49-F238E27FC236}">
                <a16:creationId xmlns:a16="http://schemas.microsoft.com/office/drawing/2014/main" id="{D0E6AE45-BC41-AC4A-93BE-7753C542D8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336899" name="Rectangle 3">
            <a:extLst>
              <a:ext uri="{FF2B5EF4-FFF2-40B4-BE49-F238E27FC236}">
                <a16:creationId xmlns:a16="http://schemas.microsoft.com/office/drawing/2014/main" id="{403E1666-70E6-444D-AA20-28EDB7F984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Hughie reads 0 from </a:t>
            </a:r>
            <a:r>
              <a:rPr lang="en-US" altLang="en-US" i="1"/>
              <a:t>b</a:t>
            </a:r>
            <a:r>
              <a:rPr lang="en-US" altLang="en-US" i="1" baseline="-25000"/>
              <a:t>H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Reads message from </a:t>
            </a:r>
            <a:r>
              <a:rPr lang="en-US" altLang="en-US" i="1"/>
              <a:t>b</a:t>
            </a:r>
            <a:r>
              <a:rPr lang="en-US" altLang="en-US" i="1" baseline="-25000"/>
              <a:t>LH</a:t>
            </a: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Now Louie’s second message goes into </a:t>
            </a:r>
            <a:r>
              <a:rPr lang="en-US" altLang="en-US" i="1"/>
              <a:t>b</a:t>
            </a:r>
            <a:r>
              <a:rPr lang="en-US" altLang="en-US" i="1" baseline="-25000"/>
              <a:t>LH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Louie completes setp 2 and writes 0 into </a:t>
            </a:r>
            <a:r>
              <a:rPr lang="en-US" altLang="en-US" i="1"/>
              <a:t>b</a:t>
            </a:r>
            <a:r>
              <a:rPr lang="en-US" altLang="en-US" i="1" baseline="-25000"/>
              <a:t>L</a:t>
            </a: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Dewey blocked at step 1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Dewey cannot write to </a:t>
            </a:r>
            <a:r>
              <a:rPr lang="en-US" altLang="en-US" i="1"/>
              <a:t>b</a:t>
            </a:r>
            <a:r>
              <a:rPr lang="en-US" altLang="en-US" i="1" baseline="-25000"/>
              <a:t>L</a:t>
            </a: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Symmetric argument shows that Hughie reading 1 produces a 1 in </a:t>
            </a:r>
            <a:r>
              <a:rPr lang="en-US" altLang="en-US" i="1"/>
              <a:t>b</a:t>
            </a:r>
            <a:r>
              <a:rPr lang="en-US" altLang="en-US" i="1" baseline="-25000"/>
              <a:t>L</a:t>
            </a: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So, input from </a:t>
            </a:r>
            <a:r>
              <a:rPr lang="en-US" altLang="en-US" i="1"/>
              <a:t>b</a:t>
            </a:r>
            <a:r>
              <a:rPr lang="en-US" altLang="en-US" i="1" baseline="-25000"/>
              <a:t>H</a:t>
            </a:r>
            <a:r>
              <a:rPr lang="en-US" altLang="en-US"/>
              <a:t> copied to output </a:t>
            </a:r>
            <a:r>
              <a:rPr lang="en-US" altLang="en-US" i="1"/>
              <a:t>b</a:t>
            </a:r>
            <a:r>
              <a:rPr lang="en-US" altLang="en-US" i="1" baseline="-25000"/>
              <a:t>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3D4F7-0CB8-994C-ADA0-8AAD9E484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000CE5-D358-E041-8CD3-BBAAE283A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67B8A9-6892-E44C-A459-D7B76F157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79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104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>
            <a:extLst>
              <a:ext uri="{FF2B5EF4-FFF2-40B4-BE49-F238E27FC236}">
                <a16:creationId xmlns:a16="http://schemas.microsoft.com/office/drawing/2014/main" id="{5C734258-3FFC-624A-A560-597E204CBB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Issues</a:t>
            </a:r>
          </a:p>
        </p:txBody>
      </p:sp>
      <p:sp>
        <p:nvSpPr>
          <p:cNvPr id="251907" name="Rectangle 3">
            <a:extLst>
              <a:ext uri="{FF2B5EF4-FFF2-40B4-BE49-F238E27FC236}">
                <a16:creationId xmlns:a16="http://schemas.microsoft.com/office/drawing/2014/main" id="{28596B03-CF0F-F24E-AB5F-5CBDC29E83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Compose the lattices</a:t>
            </a:r>
          </a:p>
          <a:p>
            <a:r>
              <a:rPr lang="en-US" altLang="en-US" dirty="0"/>
              <a:t>What is relationship among labels?</a:t>
            </a:r>
          </a:p>
          <a:p>
            <a:pPr lvl="1"/>
            <a:r>
              <a:rPr lang="en-US" altLang="en-US" dirty="0"/>
              <a:t>If the same, trivial</a:t>
            </a:r>
          </a:p>
          <a:p>
            <a:pPr lvl="1"/>
            <a:r>
              <a:rPr lang="en-US" altLang="en-US" dirty="0"/>
              <a:t>If different, new lattice must reflect the relationships among the levels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10A0F0-9C03-7449-8526-110A41CC8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1E2F1C-506A-D44E-A1F8-67139F5ED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CF0E49-D3EE-B94E-8C0C-8A1B087D2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53485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>
            <a:extLst>
              <a:ext uri="{FF2B5EF4-FFF2-40B4-BE49-F238E27FC236}">
                <a16:creationId xmlns:a16="http://schemas.microsoft.com/office/drawing/2014/main" id="{25A6646E-E533-EB4F-A57C-897D5B15BC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Nondeducibility</a:t>
            </a:r>
          </a:p>
        </p:txBody>
      </p:sp>
      <p:sp>
        <p:nvSpPr>
          <p:cNvPr id="337923" name="Rectangle 3">
            <a:extLst>
              <a:ext uri="{FF2B5EF4-FFF2-40B4-BE49-F238E27FC236}">
                <a16:creationId xmlns:a16="http://schemas.microsoft.com/office/drawing/2014/main" id="{7A3909FE-6E07-2143-8344-3DA41BEA34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Noninterference: do state transitions caused by high level commands interfere with sequences of state transitions caused by low level commands?</a:t>
            </a:r>
          </a:p>
          <a:p>
            <a:pPr>
              <a:lnSpc>
                <a:spcPct val="90000"/>
              </a:lnSpc>
            </a:pPr>
            <a:r>
              <a:rPr lang="en-US" altLang="en-US"/>
              <a:t>Really case about inputs and outputs: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Can low level subject deduce </a:t>
            </a:r>
            <a:r>
              <a:rPr lang="en-US" altLang="en-US" i="1"/>
              <a:t>anything</a:t>
            </a:r>
            <a:r>
              <a:rPr lang="en-US" altLang="en-US"/>
              <a:t> about high level outputs from a set of low level outputs?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558D88-B6D0-9D44-8087-5349BCCDA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4AB291-DE2D-794C-A0E7-335BDAB48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27E9F-082E-FC41-BF4B-270D4A2F3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80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1144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>
            <a:extLst>
              <a:ext uri="{FF2B5EF4-FFF2-40B4-BE49-F238E27FC236}">
                <a16:creationId xmlns:a16="http://schemas.microsoft.com/office/drawing/2014/main" id="{880D9BA1-669C-D84A-A905-9FC335055F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2-Bit System</a:t>
            </a:r>
          </a:p>
        </p:txBody>
      </p:sp>
      <p:sp>
        <p:nvSpPr>
          <p:cNvPr id="338947" name="Rectangle 3">
            <a:extLst>
              <a:ext uri="{FF2B5EF4-FFF2-40B4-BE49-F238E27FC236}">
                <a16:creationId xmlns:a16="http://schemas.microsoft.com/office/drawing/2014/main" id="{59E1575E-7771-7342-862E-D555526C8B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i="1" dirty="0"/>
              <a:t>High</a:t>
            </a:r>
            <a:r>
              <a:rPr lang="en-US" altLang="en-US" dirty="0"/>
              <a:t> operations change only </a:t>
            </a:r>
            <a:r>
              <a:rPr lang="en-US" altLang="en-US" i="1" dirty="0"/>
              <a:t>High</a:t>
            </a:r>
            <a:r>
              <a:rPr lang="en-US" altLang="en-US" dirty="0"/>
              <a:t> bit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Similar for </a:t>
            </a:r>
            <a:r>
              <a:rPr lang="en-US" altLang="en-US" i="1" dirty="0"/>
              <a:t>Low</a:t>
            </a:r>
          </a:p>
          <a:p>
            <a:r>
              <a:rPr lang="en-US" altLang="en-US" dirty="0">
                <a:sym typeface="Symbol" pitchFamily="2" charset="2"/>
              </a:rPr>
              <a:t></a:t>
            </a:r>
            <a:r>
              <a:rPr lang="en-US" altLang="en-US" baseline="-25000" dirty="0"/>
              <a:t>0</a:t>
            </a:r>
            <a:r>
              <a:rPr lang="en-US" altLang="en-US" dirty="0"/>
              <a:t> = (0, 0)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Sequence of commands:</a:t>
            </a:r>
          </a:p>
          <a:p>
            <a:pPr lvl="1"/>
            <a:r>
              <a:rPr lang="en-US" altLang="en-US" dirty="0"/>
              <a:t>(Heidi, </a:t>
            </a:r>
            <a:r>
              <a:rPr lang="en-US" altLang="en-US" i="1" dirty="0"/>
              <a:t>xor1</a:t>
            </a:r>
            <a:r>
              <a:rPr lang="en-US" altLang="en-US" dirty="0"/>
              <a:t>), (Lara, </a:t>
            </a:r>
            <a:r>
              <a:rPr lang="en-US" altLang="en-US" i="1" dirty="0"/>
              <a:t>xor0</a:t>
            </a:r>
            <a:r>
              <a:rPr lang="en-US" altLang="en-US" dirty="0"/>
              <a:t>), (Lara, </a:t>
            </a:r>
            <a:r>
              <a:rPr lang="en-US" altLang="en-US" i="1" dirty="0"/>
              <a:t>xor1</a:t>
            </a:r>
            <a:r>
              <a:rPr lang="en-US" altLang="en-US" dirty="0"/>
              <a:t>), (Lara, </a:t>
            </a:r>
            <a:r>
              <a:rPr lang="en-US" altLang="en-US" i="1" dirty="0"/>
              <a:t>xor0</a:t>
            </a:r>
            <a:r>
              <a:rPr lang="en-US" altLang="en-US" dirty="0"/>
              <a:t>), (Heidi, </a:t>
            </a:r>
            <a:r>
              <a:rPr lang="en-US" altLang="en-US" i="1" dirty="0"/>
              <a:t>xor1</a:t>
            </a:r>
            <a:r>
              <a:rPr lang="en-US" altLang="en-US" dirty="0"/>
              <a:t>), (Lara, </a:t>
            </a:r>
            <a:r>
              <a:rPr lang="en-US" altLang="en-US" i="1" dirty="0"/>
              <a:t>xor0</a:t>
            </a:r>
            <a:r>
              <a:rPr lang="en-US" alt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Both bits output after each command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Output is: 00101011110101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503FCF-A947-184A-8D82-78BEFE52E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F719EE-A74C-4E41-AC76-6E1DC4884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5A20B9-7C7D-9B4F-9969-CC86FAEB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81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28498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>
            <a:extLst>
              <a:ext uri="{FF2B5EF4-FFF2-40B4-BE49-F238E27FC236}">
                <a16:creationId xmlns:a16="http://schemas.microsoft.com/office/drawing/2014/main" id="{E1C56CBD-219D-8843-B2CF-D85385A510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Security</a:t>
            </a:r>
          </a:p>
        </p:txBody>
      </p:sp>
      <p:sp>
        <p:nvSpPr>
          <p:cNvPr id="339971" name="Rectangle 3">
            <a:extLst>
              <a:ext uri="{FF2B5EF4-FFF2-40B4-BE49-F238E27FC236}">
                <a16:creationId xmlns:a16="http://schemas.microsoft.com/office/drawing/2014/main" id="{BFBCD9F2-9056-F840-B69B-2845EEB2CD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Not noninterference-secure </a:t>
            </a:r>
            <a:r>
              <a:rPr lang="en-US" altLang="en-US" dirty="0" err="1"/>
              <a:t>w.r.t</a:t>
            </a:r>
            <a:r>
              <a:rPr lang="en-US" altLang="en-US" dirty="0"/>
              <a:t>. Lara</a:t>
            </a:r>
          </a:p>
          <a:p>
            <a:pPr lvl="1"/>
            <a:r>
              <a:rPr lang="en-US" altLang="en-US" sz="2800" dirty="0"/>
              <a:t>Lara sees output as 0001111</a:t>
            </a:r>
          </a:p>
          <a:p>
            <a:pPr lvl="1"/>
            <a:r>
              <a:rPr lang="en-US" altLang="en-US" sz="2800" dirty="0"/>
              <a:t>Delete </a:t>
            </a:r>
            <a:r>
              <a:rPr lang="en-US" altLang="en-US" sz="2800" i="1" dirty="0"/>
              <a:t>High</a:t>
            </a:r>
            <a:r>
              <a:rPr lang="en-US" altLang="en-US" sz="2800" dirty="0"/>
              <a:t> outputs and she sees 00111</a:t>
            </a:r>
          </a:p>
          <a:p>
            <a:r>
              <a:rPr lang="en-US" altLang="en-US" dirty="0"/>
              <a:t>But Lara still cannot deduce the commands deleted</a:t>
            </a:r>
          </a:p>
          <a:p>
            <a:pPr lvl="1"/>
            <a:r>
              <a:rPr lang="en-US" altLang="en-US" sz="2800" dirty="0"/>
              <a:t>Don’t affect values; only lengths</a:t>
            </a:r>
          </a:p>
          <a:p>
            <a:r>
              <a:rPr lang="en-US" altLang="en-US" dirty="0"/>
              <a:t>So it is </a:t>
            </a:r>
            <a:r>
              <a:rPr lang="en-US" altLang="en-US" dirty="0" err="1"/>
              <a:t>deducibly</a:t>
            </a:r>
            <a:r>
              <a:rPr lang="en-US" altLang="en-US" dirty="0"/>
              <a:t> secure</a:t>
            </a:r>
          </a:p>
          <a:p>
            <a:pPr lvl="1"/>
            <a:r>
              <a:rPr lang="en-US" altLang="en-US" sz="2800" dirty="0"/>
              <a:t>Lara can’t deduce the commands Heidi gave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6566AF-9639-894B-AC68-96A8EEACA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B1CFEB-13F4-0944-8917-A415BBDA0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4E9DEE-0C88-B944-955F-223C0D1B0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82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88916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>
            <a:extLst>
              <a:ext uri="{FF2B5EF4-FFF2-40B4-BE49-F238E27FC236}">
                <a16:creationId xmlns:a16="http://schemas.microsoft.com/office/drawing/2014/main" id="{2D1F90D7-8ACF-1848-957A-488CAB3744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Event System</a:t>
            </a:r>
          </a:p>
        </p:txBody>
      </p:sp>
      <p:sp>
        <p:nvSpPr>
          <p:cNvPr id="340995" name="Rectangle 3">
            <a:extLst>
              <a:ext uri="{FF2B5EF4-FFF2-40B4-BE49-F238E27FC236}">
                <a16:creationId xmlns:a16="http://schemas.microsoft.com/office/drawing/2014/main" id="{1045A999-0431-F842-B2F9-75011F3ECD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4-tuple (</a:t>
            </a:r>
            <a:r>
              <a:rPr lang="en-US" altLang="en-US" i="1" dirty="0"/>
              <a:t>E</a:t>
            </a:r>
            <a:r>
              <a:rPr lang="en-US" altLang="en-US" dirty="0"/>
              <a:t>, </a:t>
            </a:r>
            <a:r>
              <a:rPr lang="en-US" altLang="en-US" i="1" dirty="0"/>
              <a:t>I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i="1" dirty="0"/>
              <a:t>T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i="1" dirty="0"/>
              <a:t>E</a:t>
            </a:r>
            <a:r>
              <a:rPr lang="en-US" altLang="en-US" dirty="0"/>
              <a:t> set of events</a:t>
            </a:r>
          </a:p>
          <a:p>
            <a:pPr lvl="1"/>
            <a:r>
              <a:rPr lang="en-US" altLang="en-US" i="1" dirty="0"/>
              <a:t>I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</a:t>
            </a:r>
            <a:r>
              <a:rPr lang="en-US" altLang="en-US" dirty="0"/>
              <a:t> </a:t>
            </a:r>
            <a:r>
              <a:rPr lang="en-US" altLang="en-US" i="1" dirty="0"/>
              <a:t>E</a:t>
            </a:r>
            <a:r>
              <a:rPr lang="en-US" altLang="en-US" dirty="0"/>
              <a:t> set of input events</a:t>
            </a:r>
          </a:p>
          <a:p>
            <a:pPr lvl="1"/>
            <a:r>
              <a:rPr lang="en-US" altLang="en-US" i="1" dirty="0"/>
              <a:t>O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</a:t>
            </a:r>
            <a:r>
              <a:rPr lang="en-US" altLang="en-US" dirty="0"/>
              <a:t> </a:t>
            </a:r>
            <a:r>
              <a:rPr lang="en-US" altLang="en-US" i="1" dirty="0"/>
              <a:t>E</a:t>
            </a:r>
            <a:r>
              <a:rPr lang="en-US" altLang="en-US" dirty="0"/>
              <a:t> set of output events</a:t>
            </a:r>
          </a:p>
          <a:p>
            <a:pPr lvl="1"/>
            <a:r>
              <a:rPr lang="en-US" altLang="en-US" i="1" dirty="0"/>
              <a:t>T</a:t>
            </a:r>
            <a:r>
              <a:rPr lang="en-US" altLang="en-US" dirty="0"/>
              <a:t> set of all finite sequences of events legal within system</a:t>
            </a:r>
          </a:p>
          <a:p>
            <a:r>
              <a:rPr lang="en-US" altLang="en-US" i="1" dirty="0"/>
              <a:t>E</a:t>
            </a:r>
            <a:r>
              <a:rPr lang="en-US" altLang="en-US" dirty="0"/>
              <a:t> partitioned into </a:t>
            </a:r>
            <a:r>
              <a:rPr lang="en-US" altLang="en-US" i="1" dirty="0"/>
              <a:t>H</a:t>
            </a:r>
            <a:r>
              <a:rPr lang="en-US" altLang="en-US" dirty="0"/>
              <a:t>, </a:t>
            </a:r>
            <a:r>
              <a:rPr lang="en-US" altLang="en-US" i="1" dirty="0"/>
              <a:t>L</a:t>
            </a:r>
            <a:endParaRPr lang="en-US" altLang="en-US" dirty="0"/>
          </a:p>
          <a:p>
            <a:pPr lvl="1"/>
            <a:r>
              <a:rPr lang="en-US" altLang="en-US" i="1" dirty="0"/>
              <a:t>H</a:t>
            </a:r>
            <a:r>
              <a:rPr lang="en-US" altLang="en-US" dirty="0"/>
              <a:t> set of </a:t>
            </a:r>
            <a:r>
              <a:rPr lang="en-US" altLang="en-US" i="1" dirty="0"/>
              <a:t>High</a:t>
            </a:r>
            <a:r>
              <a:rPr lang="en-US" altLang="en-US" dirty="0"/>
              <a:t> events</a:t>
            </a:r>
          </a:p>
          <a:p>
            <a:pPr lvl="1"/>
            <a:r>
              <a:rPr lang="en-US" altLang="en-US" i="1" dirty="0"/>
              <a:t>L</a:t>
            </a:r>
            <a:r>
              <a:rPr lang="en-US" altLang="en-US" dirty="0"/>
              <a:t> set of </a:t>
            </a:r>
            <a:r>
              <a:rPr lang="en-US" altLang="en-US" i="1" dirty="0"/>
              <a:t>Low</a:t>
            </a:r>
            <a:r>
              <a:rPr lang="en-US" altLang="en-US" dirty="0"/>
              <a:t> events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5E1178-E2F1-AE46-BB32-E4381920D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AF11AA-2BAE-9548-8F05-1B4F662F9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07334A-7E40-E64E-A80A-11AAC2497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83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52610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>
            <a:extLst>
              <a:ext uri="{FF2B5EF4-FFF2-40B4-BE49-F238E27FC236}">
                <a16:creationId xmlns:a16="http://schemas.microsoft.com/office/drawing/2014/main" id="{85EE6189-7D9B-FC4C-9207-2BA1F03535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Events …</a:t>
            </a:r>
          </a:p>
        </p:txBody>
      </p:sp>
      <p:sp>
        <p:nvSpPr>
          <p:cNvPr id="342019" name="Rectangle 3">
            <a:extLst>
              <a:ext uri="{FF2B5EF4-FFF2-40B4-BE49-F238E27FC236}">
                <a16:creationId xmlns:a16="http://schemas.microsoft.com/office/drawing/2014/main" id="{EF78E1B8-4C0A-1045-B439-A5E12B4BA3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i="1" dirty="0"/>
              <a:t>H </a:t>
            </a:r>
            <a:r>
              <a:rPr lang="en-US" altLang="en-US" dirty="0">
                <a:sym typeface="Symbol" pitchFamily="2" charset="2"/>
              </a:rPr>
              <a:t> </a:t>
            </a:r>
            <a:r>
              <a:rPr lang="en-US" altLang="en-US" i="1" dirty="0"/>
              <a:t>I</a:t>
            </a:r>
            <a:r>
              <a:rPr lang="en-US" altLang="en-US" dirty="0"/>
              <a:t> set of </a:t>
            </a:r>
            <a:r>
              <a:rPr lang="en-US" altLang="en-US" i="1" dirty="0"/>
              <a:t>High</a:t>
            </a:r>
            <a:r>
              <a:rPr lang="en-US" altLang="en-US" dirty="0"/>
              <a:t> inputs</a:t>
            </a:r>
          </a:p>
          <a:p>
            <a:pPr>
              <a:lnSpc>
                <a:spcPct val="90000"/>
              </a:lnSpc>
            </a:pPr>
            <a:r>
              <a:rPr lang="en-US" altLang="en-US" i="1" dirty="0"/>
              <a:t>H </a:t>
            </a:r>
            <a:r>
              <a:rPr lang="en-US" altLang="en-US" dirty="0">
                <a:sym typeface="Symbol" pitchFamily="2" charset="2"/>
              </a:rPr>
              <a:t> </a:t>
            </a:r>
            <a:r>
              <a:rPr lang="en-US" altLang="en-US" i="1" dirty="0"/>
              <a:t>O</a:t>
            </a:r>
            <a:r>
              <a:rPr lang="en-US" altLang="en-US" dirty="0"/>
              <a:t> set of </a:t>
            </a:r>
            <a:r>
              <a:rPr lang="en-US" altLang="en-US" i="1" dirty="0"/>
              <a:t>High</a:t>
            </a:r>
            <a:r>
              <a:rPr lang="en-US" altLang="en-US" dirty="0"/>
              <a:t> outputs</a:t>
            </a:r>
          </a:p>
          <a:p>
            <a:pPr>
              <a:lnSpc>
                <a:spcPct val="90000"/>
              </a:lnSpc>
            </a:pPr>
            <a:r>
              <a:rPr lang="en-US" altLang="en-US" i="1" dirty="0"/>
              <a:t>L </a:t>
            </a:r>
            <a:r>
              <a:rPr lang="en-US" altLang="en-US" dirty="0">
                <a:sym typeface="Symbol" pitchFamily="2" charset="2"/>
              </a:rPr>
              <a:t> </a:t>
            </a:r>
            <a:r>
              <a:rPr lang="en-US" altLang="en-US" i="1" dirty="0"/>
              <a:t>I</a:t>
            </a:r>
            <a:r>
              <a:rPr lang="en-US" altLang="en-US" dirty="0"/>
              <a:t> set of </a:t>
            </a:r>
            <a:r>
              <a:rPr lang="en-US" altLang="en-US" i="1" dirty="0"/>
              <a:t>Low</a:t>
            </a:r>
            <a:r>
              <a:rPr lang="en-US" altLang="en-US" dirty="0"/>
              <a:t> inputs</a:t>
            </a:r>
          </a:p>
          <a:p>
            <a:pPr>
              <a:lnSpc>
                <a:spcPct val="90000"/>
              </a:lnSpc>
            </a:pPr>
            <a:r>
              <a:rPr lang="en-US" altLang="en-US" i="1" dirty="0"/>
              <a:t>L </a:t>
            </a:r>
            <a:r>
              <a:rPr lang="en-US" altLang="en-US" dirty="0">
                <a:sym typeface="Symbol" pitchFamily="2" charset="2"/>
              </a:rPr>
              <a:t> </a:t>
            </a:r>
            <a:r>
              <a:rPr lang="en-US" altLang="en-US" i="1" dirty="0"/>
              <a:t>O</a:t>
            </a:r>
            <a:r>
              <a:rPr lang="en-US" altLang="en-US" dirty="0"/>
              <a:t> set of </a:t>
            </a:r>
            <a:r>
              <a:rPr lang="en-US" altLang="en-US" i="1" dirty="0"/>
              <a:t>Low</a:t>
            </a:r>
            <a:r>
              <a:rPr lang="en-US" altLang="en-US" dirty="0"/>
              <a:t> outputs</a:t>
            </a:r>
          </a:p>
          <a:p>
            <a:pPr>
              <a:lnSpc>
                <a:spcPct val="90000"/>
              </a:lnSpc>
            </a:pPr>
            <a:r>
              <a:rPr lang="en-US" altLang="en-US" i="1" dirty="0" err="1"/>
              <a:t>T</a:t>
            </a:r>
            <a:r>
              <a:rPr lang="en-US" altLang="en-US" i="1" baseline="-25000" dirty="0" err="1"/>
              <a:t>Low</a:t>
            </a:r>
            <a:r>
              <a:rPr lang="en-US" altLang="en-US" dirty="0"/>
              <a:t> set of all possible sequences of </a:t>
            </a:r>
            <a:r>
              <a:rPr lang="en-US" altLang="en-US" i="1" dirty="0"/>
              <a:t>Low</a:t>
            </a:r>
            <a:r>
              <a:rPr lang="en-US" altLang="en-US" dirty="0"/>
              <a:t> events that are legal within system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ym typeface="Symbol" pitchFamily="2" charset="2"/>
              </a:rPr>
              <a:t></a:t>
            </a:r>
            <a:r>
              <a:rPr lang="en-US" altLang="en-US" i="1" baseline="-25000" dirty="0" err="1"/>
              <a:t>L</a:t>
            </a:r>
            <a:r>
              <a:rPr lang="en-US" altLang="en-US" dirty="0" err="1"/>
              <a:t>:</a:t>
            </a:r>
            <a:r>
              <a:rPr lang="en-US" altLang="en-US" i="1" dirty="0" err="1"/>
              <a:t>T</a:t>
            </a:r>
            <a:r>
              <a:rPr lang="en-US" altLang="en-US" dirty="0" err="1">
                <a:sym typeface="Symbol" pitchFamily="2" charset="2"/>
              </a:rPr>
              <a:t></a:t>
            </a:r>
            <a:r>
              <a:rPr lang="en-US" altLang="en-US" i="1" dirty="0" err="1"/>
              <a:t>T</a:t>
            </a:r>
            <a:r>
              <a:rPr lang="en-US" altLang="en-US" i="1" baseline="-25000" dirty="0" err="1"/>
              <a:t>Low</a:t>
            </a:r>
            <a:r>
              <a:rPr lang="en-US" altLang="en-US" dirty="0"/>
              <a:t> projection function deleting all </a:t>
            </a:r>
            <a:r>
              <a:rPr lang="en-US" altLang="en-US" i="1" dirty="0"/>
              <a:t>High</a:t>
            </a:r>
            <a:r>
              <a:rPr lang="en-US" altLang="en-US" dirty="0"/>
              <a:t> inputs from trace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/>
              <a:t>Low</a:t>
            </a:r>
            <a:r>
              <a:rPr lang="en-US" altLang="en-US" dirty="0"/>
              <a:t> observer should not be able to deduce anything about </a:t>
            </a:r>
            <a:r>
              <a:rPr lang="en-US" altLang="en-US" i="1" dirty="0"/>
              <a:t>High</a:t>
            </a:r>
            <a:r>
              <a:rPr lang="en-US" altLang="en-US" dirty="0"/>
              <a:t> inputs from trace </a:t>
            </a:r>
            <a:r>
              <a:rPr lang="en-US" altLang="en-US" i="1" dirty="0" err="1"/>
              <a:t>t</a:t>
            </a:r>
            <a:r>
              <a:rPr lang="en-US" altLang="en-US" i="1" baseline="-25000" dirty="0" err="1"/>
              <a:t>Low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 err="1"/>
              <a:t>T</a:t>
            </a:r>
            <a:r>
              <a:rPr lang="en-US" altLang="en-US" i="1" baseline="-25000" dirty="0" err="1"/>
              <a:t>low</a:t>
            </a:r>
            <a:endParaRPr lang="en-US" altLang="en-US" i="1" baseline="-250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4CB936-663F-CF45-BEC7-AF9743AE8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12A80-5B1C-DB4B-A161-263DA28B6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016932-113E-5E42-BC57-E2CEF5311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84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35209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>
            <a:extLst>
              <a:ext uri="{FF2B5EF4-FFF2-40B4-BE49-F238E27FC236}">
                <a16:creationId xmlns:a16="http://schemas.microsoft.com/office/drawing/2014/main" id="{8E00E410-ECE8-484E-B998-E30F841813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Deducibly Secure</a:t>
            </a:r>
          </a:p>
        </p:txBody>
      </p:sp>
      <p:sp>
        <p:nvSpPr>
          <p:cNvPr id="343043" name="Rectangle 3">
            <a:extLst>
              <a:ext uri="{FF2B5EF4-FFF2-40B4-BE49-F238E27FC236}">
                <a16:creationId xmlns:a16="http://schemas.microsoft.com/office/drawing/2014/main" id="{C83F670A-CC79-3B46-A3A7-D86BB70D33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System </a:t>
            </a:r>
            <a:r>
              <a:rPr lang="en-US" altLang="en-US" dirty="0" err="1"/>
              <a:t>deducibly</a:t>
            </a:r>
            <a:r>
              <a:rPr lang="en-US" altLang="en-US" dirty="0"/>
              <a:t> secure if for all traces </a:t>
            </a:r>
            <a:r>
              <a:rPr lang="en-US" altLang="en-US" i="1" dirty="0" err="1"/>
              <a:t>t</a:t>
            </a:r>
            <a:r>
              <a:rPr lang="en-US" altLang="en-US" i="1" baseline="-25000" dirty="0" err="1"/>
              <a:t>Low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 err="1"/>
              <a:t>T</a:t>
            </a:r>
            <a:r>
              <a:rPr lang="en-US" altLang="en-US" i="1" baseline="-25000" dirty="0" err="1"/>
              <a:t>Low</a:t>
            </a:r>
            <a:r>
              <a:rPr lang="en-US" altLang="en-US" dirty="0"/>
              <a:t>, the corresponding set of high level traces contains every possible trace </a:t>
            </a:r>
            <a:r>
              <a:rPr lang="en-US" altLang="en-US" i="1" dirty="0"/>
              <a:t>t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T</a:t>
            </a:r>
            <a:r>
              <a:rPr lang="en-US" altLang="en-US" dirty="0"/>
              <a:t> for which </a:t>
            </a:r>
            <a:r>
              <a:rPr lang="en-US" altLang="en-US" dirty="0">
                <a:sym typeface="Symbol" pitchFamily="2" charset="2"/>
              </a:rPr>
              <a:t></a:t>
            </a:r>
            <a:r>
              <a:rPr lang="en-US" altLang="en-US" i="1" baseline="-25000" dirty="0"/>
              <a:t>L</a:t>
            </a:r>
            <a:r>
              <a:rPr lang="en-US" altLang="en-US" dirty="0"/>
              <a:t>(</a:t>
            </a:r>
            <a:r>
              <a:rPr lang="en-US" altLang="en-US" i="1" dirty="0"/>
              <a:t>t</a:t>
            </a:r>
            <a:r>
              <a:rPr lang="en-US" altLang="en-US" dirty="0"/>
              <a:t>) = </a:t>
            </a:r>
            <a:r>
              <a:rPr lang="en-US" altLang="en-US" i="1" dirty="0" err="1"/>
              <a:t>t</a:t>
            </a:r>
            <a:r>
              <a:rPr lang="en-US" altLang="en-US" i="1" baseline="-25000" dirty="0" err="1"/>
              <a:t>Low</a:t>
            </a:r>
            <a:r>
              <a:rPr lang="en-US" altLang="en-US" dirty="0"/>
              <a:t> </a:t>
            </a:r>
          </a:p>
          <a:p>
            <a:pPr lvl="1"/>
            <a:r>
              <a:rPr lang="en-US" altLang="en-US" dirty="0"/>
              <a:t>Given any </a:t>
            </a:r>
            <a:r>
              <a:rPr lang="en-US" altLang="en-US" i="1" dirty="0" err="1"/>
              <a:t>t</a:t>
            </a:r>
            <a:r>
              <a:rPr lang="en-US" altLang="en-US" i="1" baseline="-25000" dirty="0" err="1"/>
              <a:t>Low</a:t>
            </a:r>
            <a:r>
              <a:rPr lang="en-US" altLang="en-US" dirty="0"/>
              <a:t>, the trace </a:t>
            </a:r>
            <a:r>
              <a:rPr lang="en-US" altLang="en-US" i="1" dirty="0"/>
              <a:t>t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T</a:t>
            </a:r>
            <a:r>
              <a:rPr lang="en-US" altLang="en-US" dirty="0"/>
              <a:t> producing that </a:t>
            </a:r>
            <a:r>
              <a:rPr lang="en-US" altLang="en-US" i="1" dirty="0" err="1"/>
              <a:t>t</a:t>
            </a:r>
            <a:r>
              <a:rPr lang="en-US" altLang="en-US" i="1" baseline="-25000" dirty="0" err="1"/>
              <a:t>Low</a:t>
            </a:r>
            <a:r>
              <a:rPr lang="en-US" altLang="en-US" dirty="0"/>
              <a:t> is equally likely to be </a:t>
            </a:r>
            <a:r>
              <a:rPr lang="en-US" altLang="en-US" i="1" dirty="0"/>
              <a:t>any</a:t>
            </a:r>
            <a:r>
              <a:rPr lang="en-US" altLang="en-US" dirty="0"/>
              <a:t> trace with </a:t>
            </a:r>
            <a:r>
              <a:rPr lang="en-US" altLang="en-US" dirty="0">
                <a:sym typeface="Symbol" pitchFamily="2" charset="2"/>
              </a:rPr>
              <a:t></a:t>
            </a:r>
            <a:r>
              <a:rPr lang="en-US" altLang="en-US" i="1" baseline="-25000" dirty="0"/>
              <a:t>L</a:t>
            </a:r>
            <a:r>
              <a:rPr lang="en-US" altLang="en-US" dirty="0"/>
              <a:t>(</a:t>
            </a:r>
            <a:r>
              <a:rPr lang="en-US" altLang="en-US" i="1" dirty="0"/>
              <a:t>t</a:t>
            </a:r>
            <a:r>
              <a:rPr lang="en-US" altLang="en-US" dirty="0"/>
              <a:t>) = </a:t>
            </a:r>
            <a:r>
              <a:rPr lang="en-US" altLang="en-US" i="1" dirty="0" err="1"/>
              <a:t>t</a:t>
            </a:r>
            <a:r>
              <a:rPr lang="en-US" altLang="en-US" i="1" baseline="-25000" dirty="0" err="1"/>
              <a:t>Low</a:t>
            </a:r>
            <a:r>
              <a:rPr lang="en-US" altLang="en-US" dirty="0"/>
              <a:t>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BC7D28-100F-A843-AAA4-9EF8A2A28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061972-60CD-FE4C-874E-0B2315E69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6C96C4-F39D-A340-9938-D7FA898F0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85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65054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>
            <a:extLst>
              <a:ext uri="{FF2B5EF4-FFF2-40B4-BE49-F238E27FC236}">
                <a16:creationId xmlns:a16="http://schemas.microsoft.com/office/drawing/2014/main" id="{0B5FA600-49D6-DF45-96F7-2CB0646143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Example: 2-Bit Machine</a:t>
            </a:r>
          </a:p>
        </p:txBody>
      </p:sp>
      <p:sp>
        <p:nvSpPr>
          <p:cNvPr id="344067" name="Rectangle 3">
            <a:extLst>
              <a:ext uri="{FF2B5EF4-FFF2-40B4-BE49-F238E27FC236}">
                <a16:creationId xmlns:a16="http://schemas.microsoft.com/office/drawing/2014/main" id="{50CAC9E5-D68C-F14A-93B0-00D2EBED93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9344" y="2005012"/>
            <a:ext cx="10515600" cy="4351338"/>
          </a:xfrm>
        </p:spPr>
        <p:txBody>
          <a:bodyPr/>
          <a:lstStyle/>
          <a:p>
            <a:r>
              <a:rPr lang="en-US" altLang="en-US" dirty="0"/>
              <a:t>Let </a:t>
            </a:r>
            <a:r>
              <a:rPr lang="en-US" altLang="en-US" i="1" dirty="0"/>
              <a:t>xor0</a:t>
            </a:r>
            <a:r>
              <a:rPr lang="en-US" altLang="en-US" dirty="0"/>
              <a:t>, </a:t>
            </a:r>
            <a:r>
              <a:rPr lang="en-US" altLang="en-US" i="1" dirty="0"/>
              <a:t>xor1</a:t>
            </a:r>
            <a:r>
              <a:rPr lang="en-US" altLang="en-US" dirty="0"/>
              <a:t> apply to both bits, and both bits output after each command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Initial state: (0, 1)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Inputs: 1</a:t>
            </a:r>
            <a:r>
              <a:rPr lang="en-US" altLang="en-US" i="1" baseline="-25000" dirty="0"/>
              <a:t>H</a:t>
            </a:r>
            <a:r>
              <a:rPr lang="en-US" altLang="en-US" dirty="0"/>
              <a:t>0</a:t>
            </a:r>
            <a:r>
              <a:rPr lang="en-US" altLang="en-US" i="1" baseline="-25000" dirty="0"/>
              <a:t>L</a:t>
            </a:r>
            <a:r>
              <a:rPr lang="en-US" altLang="en-US" dirty="0"/>
              <a:t>1</a:t>
            </a:r>
            <a:r>
              <a:rPr lang="en-US" altLang="en-US" i="1" baseline="-25000" dirty="0"/>
              <a:t>L</a:t>
            </a:r>
            <a:r>
              <a:rPr lang="en-US" altLang="en-US" dirty="0"/>
              <a:t>0</a:t>
            </a:r>
            <a:r>
              <a:rPr lang="en-US" altLang="en-US" i="1" baseline="-25000" dirty="0"/>
              <a:t>H</a:t>
            </a:r>
            <a:r>
              <a:rPr lang="en-US" altLang="en-US" dirty="0"/>
              <a:t>1</a:t>
            </a:r>
            <a:r>
              <a:rPr lang="en-US" altLang="en-US" i="1" baseline="-25000" dirty="0"/>
              <a:t>L</a:t>
            </a:r>
            <a:r>
              <a:rPr lang="en-US" altLang="en-US" dirty="0"/>
              <a:t>0</a:t>
            </a:r>
            <a:r>
              <a:rPr lang="en-US" altLang="en-US" i="1" baseline="-25000" dirty="0"/>
              <a:t>L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Outputs: 10 10 01 01 10 10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Lara (at </a:t>
            </a:r>
            <a:r>
              <a:rPr lang="en-US" altLang="en-US" i="1" dirty="0"/>
              <a:t>Low</a:t>
            </a:r>
            <a:r>
              <a:rPr lang="en-US" altLang="en-US" dirty="0"/>
              <a:t>) sees: 001100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Does not know initial state, so does not know first input; but can deduce fourth input is 0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Not </a:t>
            </a:r>
            <a:r>
              <a:rPr lang="en-US" altLang="en-US" dirty="0" err="1"/>
              <a:t>deducibly</a:t>
            </a:r>
            <a:r>
              <a:rPr lang="en-US" altLang="en-US" dirty="0"/>
              <a:t> secure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9D15F0-1454-E347-AB9D-9A28DA061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8A3AFC-5D90-F247-91CB-6ED431EAC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CDBD5D-82ED-D24D-A8CA-84052D15F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86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87387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>
            <a:extLst>
              <a:ext uri="{FF2B5EF4-FFF2-40B4-BE49-F238E27FC236}">
                <a16:creationId xmlns:a16="http://schemas.microsoft.com/office/drawing/2014/main" id="{C2D23648-A25C-3444-8FBD-431DD22FFF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Example: 2-Bit Machine</a:t>
            </a:r>
          </a:p>
        </p:txBody>
      </p:sp>
      <p:sp>
        <p:nvSpPr>
          <p:cNvPr id="345091" name="Rectangle 3">
            <a:extLst>
              <a:ext uri="{FF2B5EF4-FFF2-40B4-BE49-F238E27FC236}">
                <a16:creationId xmlns:a16="http://schemas.microsoft.com/office/drawing/2014/main" id="{68B25409-BE6F-D748-9F70-B0A4CD7564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Now </a:t>
            </a:r>
            <a:r>
              <a:rPr lang="en-US" altLang="en-US" i="1"/>
              <a:t>xor0</a:t>
            </a:r>
            <a:r>
              <a:rPr lang="en-US" altLang="en-US"/>
              <a:t>, </a:t>
            </a:r>
            <a:r>
              <a:rPr lang="en-US" altLang="en-US" i="1"/>
              <a:t>xor1</a:t>
            </a:r>
            <a:r>
              <a:rPr lang="en-US" altLang="en-US"/>
              <a:t> apply only to state bit with same level as user</a:t>
            </a:r>
          </a:p>
          <a:p>
            <a:pPr>
              <a:lnSpc>
                <a:spcPct val="90000"/>
              </a:lnSpc>
            </a:pPr>
            <a:r>
              <a:rPr lang="en-US" altLang="en-US"/>
              <a:t>Inputs: 1</a:t>
            </a:r>
            <a:r>
              <a:rPr lang="en-US" altLang="en-US" i="1" baseline="-25000"/>
              <a:t>H</a:t>
            </a:r>
            <a:r>
              <a:rPr lang="en-US" altLang="en-US"/>
              <a:t>0</a:t>
            </a:r>
            <a:r>
              <a:rPr lang="en-US" altLang="en-US" i="1" baseline="-25000"/>
              <a:t>L</a:t>
            </a:r>
            <a:r>
              <a:rPr lang="en-US" altLang="en-US"/>
              <a:t>1</a:t>
            </a:r>
            <a:r>
              <a:rPr lang="en-US" altLang="en-US" i="1" baseline="-25000"/>
              <a:t>L</a:t>
            </a:r>
            <a:r>
              <a:rPr lang="en-US" altLang="en-US"/>
              <a:t>0</a:t>
            </a:r>
            <a:r>
              <a:rPr lang="en-US" altLang="en-US" i="1" baseline="-25000"/>
              <a:t>H</a:t>
            </a:r>
            <a:r>
              <a:rPr lang="en-US" altLang="en-US"/>
              <a:t>1</a:t>
            </a:r>
            <a:r>
              <a:rPr lang="en-US" altLang="en-US" i="1" baseline="-25000"/>
              <a:t>L</a:t>
            </a:r>
            <a:r>
              <a:rPr lang="en-US" altLang="en-US"/>
              <a:t>0</a:t>
            </a:r>
            <a:r>
              <a:rPr lang="en-US" altLang="en-US" i="1" baseline="-25000"/>
              <a:t>L</a:t>
            </a: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Outputs: 1011111011</a:t>
            </a:r>
          </a:p>
          <a:p>
            <a:pPr>
              <a:lnSpc>
                <a:spcPct val="90000"/>
              </a:lnSpc>
            </a:pPr>
            <a:r>
              <a:rPr lang="en-US" altLang="en-US"/>
              <a:t>Lara sees: 01101</a:t>
            </a:r>
          </a:p>
          <a:p>
            <a:pPr>
              <a:lnSpc>
                <a:spcPct val="90000"/>
              </a:lnSpc>
            </a:pPr>
            <a:r>
              <a:rPr lang="en-US" altLang="en-US"/>
              <a:t>She cannot deduce </a:t>
            </a:r>
            <a:r>
              <a:rPr lang="en-US" altLang="en-US" i="1"/>
              <a:t>anything</a:t>
            </a:r>
            <a:r>
              <a:rPr lang="en-US" altLang="en-US"/>
              <a:t> about input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Could be 0</a:t>
            </a:r>
            <a:r>
              <a:rPr lang="en-US" altLang="en-US" i="1" baseline="-25000"/>
              <a:t>H</a:t>
            </a:r>
            <a:r>
              <a:rPr lang="en-US" altLang="en-US"/>
              <a:t>0</a:t>
            </a:r>
            <a:r>
              <a:rPr lang="en-US" altLang="en-US" i="1" baseline="-25000"/>
              <a:t>L</a:t>
            </a:r>
            <a:r>
              <a:rPr lang="en-US" altLang="en-US"/>
              <a:t>1</a:t>
            </a:r>
            <a:r>
              <a:rPr lang="en-US" altLang="en-US" i="1" baseline="-25000"/>
              <a:t>L</a:t>
            </a:r>
            <a:r>
              <a:rPr lang="en-US" altLang="en-US"/>
              <a:t>0</a:t>
            </a:r>
            <a:r>
              <a:rPr lang="en-US" altLang="en-US" i="1" baseline="-25000"/>
              <a:t>H</a:t>
            </a:r>
            <a:r>
              <a:rPr lang="en-US" altLang="en-US"/>
              <a:t>1</a:t>
            </a:r>
            <a:r>
              <a:rPr lang="en-US" altLang="en-US" i="1" baseline="-25000"/>
              <a:t>L</a:t>
            </a:r>
            <a:r>
              <a:rPr lang="en-US" altLang="en-US"/>
              <a:t>0</a:t>
            </a:r>
            <a:r>
              <a:rPr lang="en-US" altLang="en-US" i="1" baseline="-25000"/>
              <a:t>L</a:t>
            </a:r>
            <a:r>
              <a:rPr lang="en-US" altLang="en-US"/>
              <a:t> or 0</a:t>
            </a:r>
            <a:r>
              <a:rPr lang="en-US" altLang="en-US" i="1" baseline="-25000"/>
              <a:t>L</a:t>
            </a:r>
            <a:r>
              <a:rPr lang="en-US" altLang="en-US"/>
              <a:t>1</a:t>
            </a:r>
            <a:r>
              <a:rPr lang="en-US" altLang="en-US" i="1" baseline="-25000"/>
              <a:t>H</a:t>
            </a:r>
            <a:r>
              <a:rPr lang="en-US" altLang="en-US"/>
              <a:t>1</a:t>
            </a:r>
            <a:r>
              <a:rPr lang="en-US" altLang="en-US" i="1" baseline="-25000"/>
              <a:t>L</a:t>
            </a:r>
            <a:r>
              <a:rPr lang="en-US" altLang="en-US"/>
              <a:t>0</a:t>
            </a:r>
            <a:r>
              <a:rPr lang="en-US" altLang="en-US" i="1" baseline="-25000"/>
              <a:t>H</a:t>
            </a:r>
            <a:r>
              <a:rPr lang="en-US" altLang="en-US"/>
              <a:t>1</a:t>
            </a:r>
            <a:r>
              <a:rPr lang="en-US" altLang="en-US" i="1" baseline="-25000"/>
              <a:t>L</a:t>
            </a:r>
            <a:r>
              <a:rPr lang="en-US" altLang="en-US"/>
              <a:t>0</a:t>
            </a:r>
            <a:r>
              <a:rPr lang="en-US" altLang="en-US" i="1" baseline="-25000"/>
              <a:t>L</a:t>
            </a:r>
            <a:r>
              <a:rPr lang="en-US" altLang="en-US"/>
              <a:t> for example</a:t>
            </a:r>
          </a:p>
          <a:p>
            <a:pPr>
              <a:lnSpc>
                <a:spcPct val="90000"/>
              </a:lnSpc>
            </a:pPr>
            <a:r>
              <a:rPr lang="en-US" altLang="en-US"/>
              <a:t>Deducibly secure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CE2D8E-6A6A-284B-9CBD-4A66D5AA4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9F1744-17DE-484C-8924-A4B12A1F6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0E7554-FB4F-9D47-A4E0-BF0964559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87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86180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>
            <a:extLst>
              <a:ext uri="{FF2B5EF4-FFF2-40B4-BE49-F238E27FC236}">
                <a16:creationId xmlns:a16="http://schemas.microsoft.com/office/drawing/2014/main" id="{34583DD8-A0AA-8F46-B8B2-50F4C6A04A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Security of Composition</a:t>
            </a:r>
          </a:p>
        </p:txBody>
      </p:sp>
      <p:sp>
        <p:nvSpPr>
          <p:cNvPr id="346115" name="Rectangle 3">
            <a:extLst>
              <a:ext uri="{FF2B5EF4-FFF2-40B4-BE49-F238E27FC236}">
                <a16:creationId xmlns:a16="http://schemas.microsoft.com/office/drawing/2014/main" id="{238ABEE2-6F7B-D049-8BF3-0F5DEFA491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 general: deducibly secure systems not composable</a:t>
            </a:r>
          </a:p>
          <a:p>
            <a:r>
              <a:rPr lang="en-US" altLang="en-US" i="1"/>
              <a:t>Strong noninterference</a:t>
            </a:r>
            <a:r>
              <a:rPr lang="en-US" altLang="en-US"/>
              <a:t>: deducible security + requirement that no </a:t>
            </a:r>
            <a:r>
              <a:rPr lang="en-US" altLang="en-US" i="1"/>
              <a:t>High</a:t>
            </a:r>
            <a:r>
              <a:rPr lang="en-US" altLang="en-US"/>
              <a:t> output occurs unless caused by a </a:t>
            </a:r>
            <a:r>
              <a:rPr lang="en-US" altLang="en-US" i="1"/>
              <a:t>High</a:t>
            </a:r>
            <a:r>
              <a:rPr lang="en-US" altLang="en-US"/>
              <a:t> input</a:t>
            </a:r>
          </a:p>
          <a:p>
            <a:pPr lvl="1"/>
            <a:r>
              <a:rPr lang="en-US" altLang="en-US"/>
              <a:t>Systems meeting this property </a:t>
            </a:r>
            <a:r>
              <a:rPr lang="en-US" altLang="en-US" i="1"/>
              <a:t>are</a:t>
            </a:r>
            <a:r>
              <a:rPr lang="en-US" altLang="en-US"/>
              <a:t> composable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134071-3B8B-7F41-8324-606919E2C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266927-39C2-4940-A0BD-E7C0A99B4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45BDB0-FFBD-EB4A-9B3B-0618A522B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88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9300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>
            <a:extLst>
              <a:ext uri="{FF2B5EF4-FFF2-40B4-BE49-F238E27FC236}">
                <a16:creationId xmlns:a16="http://schemas.microsoft.com/office/drawing/2014/main" id="{6EEE6361-2A01-1C4F-97FA-97C8AF0AE2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347139" name="Rectangle 3">
            <a:extLst>
              <a:ext uri="{FF2B5EF4-FFF2-40B4-BE49-F238E27FC236}">
                <a16:creationId xmlns:a16="http://schemas.microsoft.com/office/drawing/2014/main" id="{31C31423-73C2-6243-ACEB-072996A1AB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2-bit machine done earlier does not exhibit strong noninterference</a:t>
            </a:r>
          </a:p>
          <a:p>
            <a:pPr lvl="1"/>
            <a:r>
              <a:rPr lang="en-US" altLang="en-US"/>
              <a:t>Because it puts out </a:t>
            </a:r>
            <a:r>
              <a:rPr lang="en-US" altLang="en-US" i="1"/>
              <a:t>High</a:t>
            </a:r>
            <a:r>
              <a:rPr lang="en-US" altLang="en-US"/>
              <a:t> bit even when there is no </a:t>
            </a:r>
            <a:r>
              <a:rPr lang="en-US" altLang="en-US" i="1"/>
              <a:t>High</a:t>
            </a:r>
            <a:r>
              <a:rPr lang="en-US" altLang="en-US"/>
              <a:t> input</a:t>
            </a:r>
          </a:p>
          <a:p>
            <a:r>
              <a:rPr lang="en-US" altLang="en-US"/>
              <a:t>Modify machine to output only state bit at level of latest input</a:t>
            </a:r>
          </a:p>
          <a:p>
            <a:pPr lvl="1"/>
            <a:r>
              <a:rPr lang="en-US" altLang="en-US" i="1"/>
              <a:t>Now</a:t>
            </a:r>
            <a:r>
              <a:rPr lang="en-US" altLang="en-US"/>
              <a:t> it exhibits strong noninterference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ACC8C8-ABC9-C94A-97E5-DA19E8E7E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330465-BB0D-304E-A42B-24A7A88F0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A33530-F6C4-2E4E-8E85-0953B4B67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89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20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>
            <a:extLst>
              <a:ext uri="{FF2B5EF4-FFF2-40B4-BE49-F238E27FC236}">
                <a16:creationId xmlns:a16="http://schemas.microsoft.com/office/drawing/2014/main" id="{F205DAAC-8341-4242-A5E1-2E51AA0118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C23240-D0AE-5646-AD60-FE5A4809D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33BA14-E24F-C24F-8D69-524139E13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0B04AD-C983-974C-B165-2D70AD7A9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98CBDB2-28DA-5A47-8FA9-09AB5D90D866}"/>
              </a:ext>
            </a:extLst>
          </p:cNvPr>
          <p:cNvGrpSpPr/>
          <p:nvPr/>
        </p:nvGrpSpPr>
        <p:grpSpPr>
          <a:xfrm>
            <a:off x="600074" y="2026682"/>
            <a:ext cx="5219702" cy="2930783"/>
            <a:chOff x="857249" y="1912382"/>
            <a:chExt cx="5219702" cy="293078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F9768BF-771C-6841-829A-7FDD7A22C429}"/>
                </a:ext>
              </a:extLst>
            </p:cNvPr>
            <p:cNvSpPr/>
            <p:nvPr/>
          </p:nvSpPr>
          <p:spPr>
            <a:xfrm>
              <a:off x="2209800" y="1912382"/>
              <a:ext cx="2309094" cy="40005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553F98C-7F91-B94C-A10A-FBA2413BE4CB}"/>
                </a:ext>
              </a:extLst>
            </p:cNvPr>
            <p:cNvSpPr txBox="1"/>
            <p:nvPr/>
          </p:nvSpPr>
          <p:spPr>
            <a:xfrm flipH="1">
              <a:off x="2209800" y="1943100"/>
              <a:ext cx="23090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(HIGH, { EAST, WEST } 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00DEFBE-E926-5848-ABC4-1CC4619E75A7}"/>
                </a:ext>
              </a:extLst>
            </p:cNvPr>
            <p:cNvSpPr txBox="1"/>
            <p:nvPr/>
          </p:nvSpPr>
          <p:spPr>
            <a:xfrm>
              <a:off x="1166500" y="3174008"/>
              <a:ext cx="16905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(HIGH, { EAST } )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4A52B99-4C08-3145-A9BB-EE186E4F4E91}"/>
                </a:ext>
              </a:extLst>
            </p:cNvPr>
            <p:cNvSpPr txBox="1"/>
            <p:nvPr/>
          </p:nvSpPr>
          <p:spPr>
            <a:xfrm>
              <a:off x="4067362" y="3174008"/>
              <a:ext cx="17629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(HIGH, { WEST } )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2CC54A8-7065-CC4F-A3BF-A16FF191B28E}"/>
                </a:ext>
              </a:extLst>
            </p:cNvPr>
            <p:cNvSpPr/>
            <p:nvPr/>
          </p:nvSpPr>
          <p:spPr>
            <a:xfrm>
              <a:off x="3767857" y="3151465"/>
              <a:ext cx="2309094" cy="40005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89A580E-3F1E-7443-BDEB-18E0AE90DD1A}"/>
                </a:ext>
              </a:extLst>
            </p:cNvPr>
            <p:cNvSpPr/>
            <p:nvPr/>
          </p:nvSpPr>
          <p:spPr>
            <a:xfrm>
              <a:off x="857249" y="3158649"/>
              <a:ext cx="2309094" cy="40005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B01BFF6-AC34-1C4B-A711-68E0FC0CAB5A}"/>
                </a:ext>
              </a:extLst>
            </p:cNvPr>
            <p:cNvSpPr/>
            <p:nvPr/>
          </p:nvSpPr>
          <p:spPr>
            <a:xfrm>
              <a:off x="2209800" y="4443115"/>
              <a:ext cx="2309094" cy="40005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1D09869-7E31-E346-8B05-FC797F4D00AE}"/>
                </a:ext>
              </a:extLst>
            </p:cNvPr>
            <p:cNvSpPr txBox="1"/>
            <p:nvPr/>
          </p:nvSpPr>
          <p:spPr>
            <a:xfrm>
              <a:off x="2924739" y="4443115"/>
              <a:ext cx="879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( LOW )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C6C2113-6094-D444-9854-9DF8EEBE7677}"/>
                </a:ext>
              </a:extLst>
            </p:cNvPr>
            <p:cNvCxnSpPr>
              <a:endCxn id="17" idx="0"/>
            </p:cNvCxnSpPr>
            <p:nvPr/>
          </p:nvCxnSpPr>
          <p:spPr>
            <a:xfrm flipH="1">
              <a:off x="2011796" y="2312432"/>
              <a:ext cx="1154547" cy="84621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79ED860-34B4-F841-BC81-3A677CFE325D}"/>
                </a:ext>
              </a:extLst>
            </p:cNvPr>
            <p:cNvCxnSpPr/>
            <p:nvPr/>
          </p:nvCxnSpPr>
          <p:spPr>
            <a:xfrm flipH="1">
              <a:off x="3767857" y="3565486"/>
              <a:ext cx="1154547" cy="84621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C5D1DF3-2731-0947-B5E1-577012034AF5}"/>
                </a:ext>
              </a:extLst>
            </p:cNvPr>
            <p:cNvCxnSpPr>
              <a:cxnSpLocks/>
            </p:cNvCxnSpPr>
            <p:nvPr/>
          </p:nvCxnSpPr>
          <p:spPr>
            <a:xfrm>
              <a:off x="2021886" y="3564980"/>
              <a:ext cx="1144457" cy="83993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4DB8EF05-6256-3A4F-A1A0-A80AAC5CF24B}"/>
                </a:ext>
              </a:extLst>
            </p:cNvPr>
            <p:cNvCxnSpPr>
              <a:cxnSpLocks/>
            </p:cNvCxnSpPr>
            <p:nvPr/>
          </p:nvCxnSpPr>
          <p:spPr>
            <a:xfrm>
              <a:off x="3741012" y="2315572"/>
              <a:ext cx="1144457" cy="83993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A722DF9F-6952-FF44-91B0-B831CB0719E6}"/>
              </a:ext>
            </a:extLst>
          </p:cNvPr>
          <p:cNvGrpSpPr/>
          <p:nvPr/>
        </p:nvGrpSpPr>
        <p:grpSpPr>
          <a:xfrm>
            <a:off x="5838794" y="1709299"/>
            <a:ext cx="5440119" cy="4186414"/>
            <a:chOff x="5838794" y="1709299"/>
            <a:chExt cx="5440119" cy="4186414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FBE3297-9D2D-D745-A1D0-F6D8442B0538}"/>
                </a:ext>
              </a:extLst>
            </p:cNvPr>
            <p:cNvSpPr/>
            <p:nvPr/>
          </p:nvSpPr>
          <p:spPr>
            <a:xfrm>
              <a:off x="7456053" y="1709299"/>
              <a:ext cx="2309094" cy="40005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4B531E8-B313-BD4F-BBD9-17FF4B24F557}"/>
                </a:ext>
              </a:extLst>
            </p:cNvPr>
            <p:cNvSpPr txBox="1"/>
            <p:nvPr/>
          </p:nvSpPr>
          <p:spPr>
            <a:xfrm flipH="1">
              <a:off x="7456053" y="1740017"/>
              <a:ext cx="23090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(TS, { EAST, SOUTH } )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4A2DB4A-D909-0F42-BE8E-0A3C30FD343C}"/>
                </a:ext>
              </a:extLst>
            </p:cNvPr>
            <p:cNvSpPr txBox="1"/>
            <p:nvPr/>
          </p:nvSpPr>
          <p:spPr>
            <a:xfrm>
              <a:off x="6403369" y="2921433"/>
              <a:ext cx="14153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(TS, { EAST } )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A68B59A-35B0-BE49-8E03-CDBDF66B0878}"/>
                </a:ext>
              </a:extLst>
            </p:cNvPr>
            <p:cNvSpPr txBox="1"/>
            <p:nvPr/>
          </p:nvSpPr>
          <p:spPr>
            <a:xfrm>
              <a:off x="9333108" y="2896433"/>
              <a:ext cx="1671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(TS, { SOUTH } )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B71FC26-BA67-7045-A673-67D812D059B0}"/>
                </a:ext>
              </a:extLst>
            </p:cNvPr>
            <p:cNvSpPr/>
            <p:nvPr/>
          </p:nvSpPr>
          <p:spPr>
            <a:xfrm>
              <a:off x="8969819" y="2873950"/>
              <a:ext cx="2309094" cy="40005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8D10B04A-2EAB-7049-BA83-062C2B8226D3}"/>
                </a:ext>
              </a:extLst>
            </p:cNvPr>
            <p:cNvSpPr/>
            <p:nvPr/>
          </p:nvSpPr>
          <p:spPr>
            <a:xfrm>
              <a:off x="5953631" y="2902899"/>
              <a:ext cx="2309094" cy="40005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3BCB5C7-A480-A04C-9944-5D6472C3D97B}"/>
                </a:ext>
              </a:extLst>
            </p:cNvPr>
            <p:cNvSpPr/>
            <p:nvPr/>
          </p:nvSpPr>
          <p:spPr>
            <a:xfrm>
              <a:off x="7456053" y="3549535"/>
              <a:ext cx="2309094" cy="40005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1EC38AB-0BBE-A640-8E30-F1B0E94942B3}"/>
                </a:ext>
              </a:extLst>
            </p:cNvPr>
            <p:cNvSpPr txBox="1"/>
            <p:nvPr/>
          </p:nvSpPr>
          <p:spPr>
            <a:xfrm>
              <a:off x="7557523" y="3564894"/>
              <a:ext cx="21061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( S, { EAST, SOUTH } )</a:t>
              </a:r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CC87FFB1-9E2E-4549-B7B7-8E3B3B6357C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85583" y="2111363"/>
              <a:ext cx="1020424" cy="7865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16F7FB3-C837-CF40-93DF-B621B8A5D327}"/>
                </a:ext>
              </a:extLst>
            </p:cNvPr>
            <p:cNvCxnSpPr>
              <a:cxnSpLocks/>
              <a:stCxn id="49" idx="2"/>
            </p:cNvCxnSpPr>
            <p:nvPr/>
          </p:nvCxnSpPr>
          <p:spPr>
            <a:xfrm flipH="1">
              <a:off x="9057802" y="4770380"/>
              <a:ext cx="1066564" cy="74064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DE937BE-10F3-EF43-A176-0235AD21E579}"/>
                </a:ext>
              </a:extLst>
            </p:cNvPr>
            <p:cNvCxnSpPr>
              <a:cxnSpLocks/>
            </p:cNvCxnSpPr>
            <p:nvPr/>
          </p:nvCxnSpPr>
          <p:spPr>
            <a:xfrm>
              <a:off x="7024266" y="4791709"/>
              <a:ext cx="1006350" cy="68859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52B28B19-A910-6C49-BD00-0F011DDF3254}"/>
                </a:ext>
              </a:extLst>
            </p:cNvPr>
            <p:cNvCxnSpPr>
              <a:cxnSpLocks/>
            </p:cNvCxnSpPr>
            <p:nvPr/>
          </p:nvCxnSpPr>
          <p:spPr>
            <a:xfrm>
              <a:off x="9057801" y="2140067"/>
              <a:ext cx="907026" cy="71758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7B82B00-F7D8-3446-81DE-AE77D751AA1F}"/>
                </a:ext>
              </a:extLst>
            </p:cNvPr>
            <p:cNvCxnSpPr>
              <a:cxnSpLocks/>
              <a:stCxn id="30" idx="2"/>
            </p:cNvCxnSpPr>
            <p:nvPr/>
          </p:nvCxnSpPr>
          <p:spPr>
            <a:xfrm>
              <a:off x="8610600" y="2109349"/>
              <a:ext cx="0" cy="14330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B75C522E-2D94-784C-84BC-6FD7D20A633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24266" y="3297208"/>
              <a:ext cx="21337" cy="107312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2D69530-8CA3-F040-B0F7-AD501E388C4C}"/>
                </a:ext>
              </a:extLst>
            </p:cNvPr>
            <p:cNvSpPr txBox="1"/>
            <p:nvPr/>
          </p:nvSpPr>
          <p:spPr>
            <a:xfrm>
              <a:off x="6433449" y="4376725"/>
              <a:ext cx="13042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(S, { EAST } )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6ABA6DB-E9D7-F045-A152-9CD4ECBEA0A6}"/>
                </a:ext>
              </a:extLst>
            </p:cNvPr>
            <p:cNvSpPr txBox="1"/>
            <p:nvPr/>
          </p:nvSpPr>
          <p:spPr>
            <a:xfrm>
              <a:off x="9370794" y="4395714"/>
              <a:ext cx="15071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(S, { SOUTH } )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AAA447A0-65BB-BC4F-843B-BAB64706F2AE}"/>
                </a:ext>
              </a:extLst>
            </p:cNvPr>
            <p:cNvSpPr/>
            <p:nvPr/>
          </p:nvSpPr>
          <p:spPr>
            <a:xfrm>
              <a:off x="8969819" y="4370330"/>
              <a:ext cx="2309094" cy="40005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A166464E-5B08-6743-8B9F-83609470C0FF}"/>
                </a:ext>
              </a:extLst>
            </p:cNvPr>
            <p:cNvSpPr/>
            <p:nvPr/>
          </p:nvSpPr>
          <p:spPr>
            <a:xfrm>
              <a:off x="5838794" y="4385689"/>
              <a:ext cx="2309094" cy="40005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AE76C66E-023B-E547-AA23-644D0BCA6DAC}"/>
                </a:ext>
              </a:extLst>
            </p:cNvPr>
            <p:cNvSpPr/>
            <p:nvPr/>
          </p:nvSpPr>
          <p:spPr>
            <a:xfrm>
              <a:off x="7471467" y="5495663"/>
              <a:ext cx="2309094" cy="40005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FC85087-A923-0144-8EA8-62C9D4F1EC61}"/>
                </a:ext>
              </a:extLst>
            </p:cNvPr>
            <p:cNvSpPr txBox="1"/>
            <p:nvPr/>
          </p:nvSpPr>
          <p:spPr>
            <a:xfrm>
              <a:off x="8186406" y="5511022"/>
              <a:ext cx="879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( LOW )</a:t>
              </a:r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85FF69FC-E987-FC4D-9A62-D24620C072F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084588" y="3272949"/>
              <a:ext cx="21337" cy="107312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08D2D06-EDDB-374F-A960-813D7F6CFD9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30540" y="3934226"/>
              <a:ext cx="900117" cy="45785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258B0E89-5026-F247-A815-0D0065EA78F7}"/>
                </a:ext>
              </a:extLst>
            </p:cNvPr>
            <p:cNvCxnSpPr>
              <a:cxnSpLocks/>
            </p:cNvCxnSpPr>
            <p:nvPr/>
          </p:nvCxnSpPr>
          <p:spPr>
            <a:xfrm>
              <a:off x="8995090" y="3965445"/>
              <a:ext cx="595994" cy="40389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3198073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>
            <a:extLst>
              <a:ext uri="{FF2B5EF4-FFF2-40B4-BE49-F238E27FC236}">
                <a16:creationId xmlns:a16="http://schemas.microsoft.com/office/drawing/2014/main" id="{8ED6D69D-DA44-D845-B765-B5E961C376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</a:t>
            </a:r>
          </a:p>
        </p:txBody>
      </p:sp>
      <p:sp>
        <p:nvSpPr>
          <p:cNvPr id="348163" name="Rectangle 3">
            <a:extLst>
              <a:ext uri="{FF2B5EF4-FFF2-40B4-BE49-F238E27FC236}">
                <a16:creationId xmlns:a16="http://schemas.microsoft.com/office/drawing/2014/main" id="{7405DD7F-176E-AC4D-BF63-324CEC5F6C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Too restrictive; it bans some systems that are </a:t>
            </a:r>
            <a:r>
              <a:rPr lang="en-US" altLang="en-US" i="1"/>
              <a:t>obviously</a:t>
            </a:r>
            <a:r>
              <a:rPr lang="en-US" altLang="en-US"/>
              <a:t> secure</a:t>
            </a:r>
          </a:p>
          <a:p>
            <a:r>
              <a:rPr lang="en-US" altLang="en-US"/>
              <a:t>Example: System </a:t>
            </a:r>
            <a:r>
              <a:rPr lang="en-US" altLang="en-US" i="1"/>
              <a:t>upgrade</a:t>
            </a:r>
            <a:r>
              <a:rPr lang="en-US" altLang="en-US"/>
              <a:t> reads </a:t>
            </a:r>
            <a:r>
              <a:rPr lang="en-US" altLang="en-US" i="1"/>
              <a:t>Low</a:t>
            </a:r>
            <a:r>
              <a:rPr lang="en-US" altLang="en-US"/>
              <a:t> inputs, outputs those bits at </a:t>
            </a:r>
            <a:r>
              <a:rPr lang="en-US" altLang="en-US" i="1"/>
              <a:t>High</a:t>
            </a:r>
            <a:endParaRPr lang="en-US" altLang="en-US"/>
          </a:p>
          <a:p>
            <a:pPr lvl="1"/>
            <a:r>
              <a:rPr lang="en-US" altLang="en-US"/>
              <a:t>Clearly deducibly secure: low level user sees no outputs</a:t>
            </a:r>
          </a:p>
          <a:p>
            <a:pPr lvl="1"/>
            <a:r>
              <a:rPr lang="en-US" altLang="en-US"/>
              <a:t>Clearly does not exhibit strong noninterference, as no high level inputs!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3DB7F6-4053-E941-AABD-9EC55F411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95D89F-FBC3-0C40-B0D3-2D232E233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F599B2-6C59-D24D-845D-ABC036AAF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90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04427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>
            <a:extLst>
              <a:ext uri="{FF2B5EF4-FFF2-40B4-BE49-F238E27FC236}">
                <a16:creationId xmlns:a16="http://schemas.microsoft.com/office/drawing/2014/main" id="{A05B33DC-20BA-FE43-B61C-C3E34A0F68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Remove Determinism</a:t>
            </a:r>
          </a:p>
        </p:txBody>
      </p:sp>
      <p:sp>
        <p:nvSpPr>
          <p:cNvPr id="349187" name="Rectangle 3">
            <a:extLst>
              <a:ext uri="{FF2B5EF4-FFF2-40B4-BE49-F238E27FC236}">
                <a16:creationId xmlns:a16="http://schemas.microsoft.com/office/drawing/2014/main" id="{24506A83-58C0-BE4D-B439-51E90F13C3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Previous assumption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Input, output synchronous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Output depends only on commands triggered by input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Sometimes absorbed into commands …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Input processed one datum at a time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Not realistic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 real systems, lots of asynchronous events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17DD40-5CC5-EA48-912F-1635D32B6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E15B8D-4DD1-0943-93D7-D16B59ABA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E5E3C2-AF6C-3E44-B356-9FAF2CE3C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91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0290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>
            <a:extLst>
              <a:ext uri="{FF2B5EF4-FFF2-40B4-BE49-F238E27FC236}">
                <a16:creationId xmlns:a16="http://schemas.microsoft.com/office/drawing/2014/main" id="{4D5A50D1-4ABB-794A-B615-C89569C23E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Generalized Noninterference</a:t>
            </a:r>
          </a:p>
        </p:txBody>
      </p:sp>
      <p:sp>
        <p:nvSpPr>
          <p:cNvPr id="350211" name="Rectangle 3">
            <a:extLst>
              <a:ext uri="{FF2B5EF4-FFF2-40B4-BE49-F238E27FC236}">
                <a16:creationId xmlns:a16="http://schemas.microsoft.com/office/drawing/2014/main" id="{4ACC575E-DC4C-DC4B-B28E-F965E72C5C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Nondeterministic systems meeting noninterference property meet </a:t>
            </a:r>
            <a:r>
              <a:rPr lang="en-US" altLang="en-US" i="1"/>
              <a:t>generalized noninterference-secure property</a:t>
            </a:r>
            <a:endParaRPr lang="en-US" altLang="en-US"/>
          </a:p>
          <a:p>
            <a:pPr lvl="1"/>
            <a:r>
              <a:rPr lang="en-US" altLang="en-US"/>
              <a:t>More robust than nondeducible security because minor changes in assumptions affect whether system is nondeducibly secure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87860C-A148-3A4B-813D-3BA9F1A2A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4430D3-AC44-F84F-AAEA-8AC666CD1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97E9F9-2BCE-2B4D-BD12-68DA710A5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92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22439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>
            <a:extLst>
              <a:ext uri="{FF2B5EF4-FFF2-40B4-BE49-F238E27FC236}">
                <a16:creationId xmlns:a16="http://schemas.microsoft.com/office/drawing/2014/main" id="{BB1BCE9C-C778-BC42-A7B9-DB2CF35874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351235" name="Rectangle 3">
            <a:extLst>
              <a:ext uri="{FF2B5EF4-FFF2-40B4-BE49-F238E27FC236}">
                <a16:creationId xmlns:a16="http://schemas.microsoft.com/office/drawing/2014/main" id="{DB71F865-1307-934B-AFA3-D8DB90F98F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System with </a:t>
            </a:r>
            <a:r>
              <a:rPr lang="en-US" altLang="en-US" i="1" dirty="0"/>
              <a:t>High</a:t>
            </a:r>
            <a:r>
              <a:rPr lang="en-US" altLang="en-US" dirty="0"/>
              <a:t> Holly, </a:t>
            </a:r>
            <a:r>
              <a:rPr lang="en-US" altLang="en-US" i="1" dirty="0"/>
              <a:t>Low</a:t>
            </a:r>
            <a:r>
              <a:rPr lang="en-US" altLang="en-US" dirty="0"/>
              <a:t> Lucy, text file at </a:t>
            </a:r>
            <a:r>
              <a:rPr lang="en-US" altLang="en-US" i="1" dirty="0"/>
              <a:t>High</a:t>
            </a:r>
          </a:p>
          <a:p>
            <a:pPr lvl="1"/>
            <a:r>
              <a:rPr lang="en-US" altLang="en-US" dirty="0"/>
              <a:t>File fixed size, symbol ✧ marks empty space</a:t>
            </a:r>
          </a:p>
          <a:p>
            <a:pPr lvl="1"/>
            <a:r>
              <a:rPr lang="en-US" altLang="en-US" dirty="0"/>
              <a:t>Holly can edit file, Lucy can run this program:</a:t>
            </a:r>
          </a:p>
          <a:p>
            <a:pPr lvl="1"/>
            <a:endParaRPr lang="en-US" altLang="en-US" sz="1600" dirty="0">
              <a:latin typeface="Courier" pitchFamily="2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" pitchFamily="2" charset="0"/>
              </a:rPr>
              <a:t>	</a:t>
            </a:r>
            <a:r>
              <a:rPr lang="en-US" altLang="en-US" sz="1800" b="1" dirty="0">
                <a:latin typeface="Courier" pitchFamily="2" charset="0"/>
              </a:rPr>
              <a:t>while</a:t>
            </a:r>
            <a:r>
              <a:rPr lang="en-US" altLang="en-US" sz="1800" dirty="0">
                <a:latin typeface="Courier" pitchFamily="2" charset="0"/>
              </a:rPr>
              <a:t> true </a:t>
            </a:r>
            <a:r>
              <a:rPr lang="en-US" altLang="en-US" sz="1800" b="1" dirty="0">
                <a:latin typeface="Courier" pitchFamily="2" charset="0"/>
              </a:rPr>
              <a:t>do begin</a:t>
            </a:r>
            <a:endParaRPr lang="en-US" altLang="en-US" sz="1800" dirty="0">
              <a:latin typeface="Courier" pitchFamily="2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" pitchFamily="2" charset="0"/>
              </a:rPr>
              <a:t>		</a:t>
            </a:r>
            <a:r>
              <a:rPr lang="en-US" altLang="en-US" sz="1800" i="1" dirty="0">
                <a:latin typeface="Courier" pitchFamily="2" charset="0"/>
              </a:rPr>
              <a:t>n</a:t>
            </a:r>
            <a:r>
              <a:rPr lang="en-US" altLang="en-US" sz="1800" dirty="0">
                <a:latin typeface="Courier" pitchFamily="2" charset="0"/>
              </a:rPr>
              <a:t> := </a:t>
            </a:r>
            <a:r>
              <a:rPr lang="en-US" altLang="en-US" sz="1800" b="1" i="1" dirty="0" err="1">
                <a:latin typeface="Courier" pitchFamily="2" charset="0"/>
              </a:rPr>
              <a:t>read_integer_from_user</a:t>
            </a:r>
            <a:r>
              <a:rPr lang="en-US" altLang="en-US" sz="1800" dirty="0">
                <a:latin typeface="Courier" pitchFamily="2" charset="0"/>
              </a:rPr>
              <a:t>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" pitchFamily="2" charset="0"/>
              </a:rPr>
              <a:t>		</a:t>
            </a:r>
            <a:r>
              <a:rPr lang="en-US" altLang="en-US" sz="1800" b="1" dirty="0">
                <a:latin typeface="Courier" pitchFamily="2" charset="0"/>
              </a:rPr>
              <a:t>if</a:t>
            </a:r>
            <a:r>
              <a:rPr lang="en-US" altLang="en-US" sz="1800" dirty="0">
                <a:latin typeface="Courier" pitchFamily="2" charset="0"/>
              </a:rPr>
              <a:t> </a:t>
            </a:r>
            <a:r>
              <a:rPr lang="en-US" altLang="en-US" sz="1800" i="1" dirty="0">
                <a:latin typeface="Courier" pitchFamily="2" charset="0"/>
              </a:rPr>
              <a:t>n</a:t>
            </a:r>
            <a:r>
              <a:rPr lang="en-US" altLang="en-US" sz="1800" dirty="0">
                <a:latin typeface="Courier" pitchFamily="2" charset="0"/>
              </a:rPr>
              <a:t> &gt; </a:t>
            </a:r>
            <a:r>
              <a:rPr lang="en-US" altLang="en-US" sz="1800" b="1" i="1" dirty="0" err="1">
                <a:latin typeface="Courier" pitchFamily="2" charset="0"/>
              </a:rPr>
              <a:t>file_length</a:t>
            </a:r>
            <a:r>
              <a:rPr lang="en-US" altLang="en-US" sz="1800" dirty="0">
                <a:latin typeface="Courier" pitchFamily="2" charset="0"/>
              </a:rPr>
              <a:t> </a:t>
            </a:r>
            <a:r>
              <a:rPr lang="en-US" altLang="en-US" sz="1800" b="1" dirty="0">
                <a:latin typeface="Courier" pitchFamily="2" charset="0"/>
              </a:rPr>
              <a:t>or</a:t>
            </a:r>
            <a:r>
              <a:rPr lang="en-US" altLang="en-US" sz="1800" dirty="0">
                <a:latin typeface="Courier" pitchFamily="2" charset="0"/>
              </a:rPr>
              <a:t> </a:t>
            </a:r>
            <a:r>
              <a:rPr lang="en-US" altLang="en-US" sz="1800" i="1" dirty="0" err="1">
                <a:latin typeface="Courier" pitchFamily="2" charset="0"/>
              </a:rPr>
              <a:t>char_in_file</a:t>
            </a:r>
            <a:r>
              <a:rPr lang="en-US" altLang="en-US" sz="1800" dirty="0">
                <a:latin typeface="Courier" pitchFamily="2" charset="0"/>
              </a:rPr>
              <a:t>[</a:t>
            </a:r>
            <a:r>
              <a:rPr lang="en-US" altLang="en-US" sz="1800" i="1" dirty="0">
                <a:latin typeface="Courier" pitchFamily="2" charset="0"/>
              </a:rPr>
              <a:t>n</a:t>
            </a:r>
            <a:r>
              <a:rPr lang="en-US" altLang="en-US" sz="1800" dirty="0">
                <a:latin typeface="Courier" pitchFamily="2" charset="0"/>
              </a:rPr>
              <a:t>] = ✧ </a:t>
            </a:r>
            <a:r>
              <a:rPr lang="en-US" altLang="en-US" sz="1800" b="1" dirty="0">
                <a:latin typeface="Courier" pitchFamily="2" charset="0"/>
              </a:rPr>
              <a:t>then</a:t>
            </a:r>
            <a:endParaRPr lang="en-US" altLang="en-US" sz="1800" dirty="0">
              <a:latin typeface="Courier" pitchFamily="2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" pitchFamily="2" charset="0"/>
              </a:rPr>
              <a:t>			</a:t>
            </a:r>
            <a:r>
              <a:rPr lang="en-US" altLang="en-US" sz="1800" b="1" dirty="0">
                <a:latin typeface="Courier" pitchFamily="2" charset="0"/>
              </a:rPr>
              <a:t>print</a:t>
            </a:r>
            <a:r>
              <a:rPr lang="en-US" altLang="en-US" sz="1800" dirty="0">
                <a:latin typeface="Courier" pitchFamily="2" charset="0"/>
              </a:rPr>
              <a:t> </a:t>
            </a:r>
            <a:r>
              <a:rPr lang="en-US" altLang="en-US" sz="1800" b="1" i="1" dirty="0" err="1">
                <a:latin typeface="Courier" pitchFamily="2" charset="0"/>
              </a:rPr>
              <a:t>random_character</a:t>
            </a:r>
            <a:r>
              <a:rPr lang="en-US" altLang="en-US" sz="1800" dirty="0">
                <a:latin typeface="Courier" pitchFamily="2" charset="0"/>
              </a:rPr>
              <a:t>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" pitchFamily="2" charset="0"/>
              </a:rPr>
              <a:t>		</a:t>
            </a:r>
            <a:r>
              <a:rPr lang="en-US" altLang="en-US" sz="1800" b="1" dirty="0">
                <a:latin typeface="Courier" pitchFamily="2" charset="0"/>
              </a:rPr>
              <a:t>else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" pitchFamily="2" charset="0"/>
              </a:rPr>
              <a:t>			</a:t>
            </a:r>
            <a:r>
              <a:rPr lang="en-US" altLang="en-US" sz="1800" b="1" dirty="0">
                <a:latin typeface="Courier" pitchFamily="2" charset="0"/>
              </a:rPr>
              <a:t>print</a:t>
            </a:r>
            <a:r>
              <a:rPr lang="en-US" altLang="en-US" sz="1800" dirty="0">
                <a:latin typeface="Courier" pitchFamily="2" charset="0"/>
              </a:rPr>
              <a:t> </a:t>
            </a:r>
            <a:r>
              <a:rPr lang="en-US" altLang="en-US" sz="1800" i="1" dirty="0" err="1">
                <a:latin typeface="Courier" pitchFamily="2" charset="0"/>
              </a:rPr>
              <a:t>char_in_file</a:t>
            </a:r>
            <a:r>
              <a:rPr lang="en-US" altLang="en-US" sz="1800" dirty="0">
                <a:latin typeface="Courier" pitchFamily="2" charset="0"/>
              </a:rPr>
              <a:t>[</a:t>
            </a:r>
            <a:r>
              <a:rPr lang="en-US" altLang="en-US" sz="1800" i="1" dirty="0">
                <a:latin typeface="Courier" pitchFamily="2" charset="0"/>
              </a:rPr>
              <a:t>n</a:t>
            </a:r>
            <a:r>
              <a:rPr lang="en-US" altLang="en-US" sz="1800" dirty="0">
                <a:latin typeface="Courier" pitchFamily="2" charset="0"/>
              </a:rPr>
              <a:t>];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" pitchFamily="2" charset="0"/>
              </a:rPr>
              <a:t>	</a:t>
            </a:r>
            <a:r>
              <a:rPr lang="en-US" altLang="en-US" sz="1800" b="1" dirty="0">
                <a:latin typeface="Courier" pitchFamily="2" charset="0"/>
              </a:rPr>
              <a:t>end</a:t>
            </a:r>
            <a:r>
              <a:rPr lang="en-US" altLang="en-US" sz="1800" dirty="0">
                <a:latin typeface="Courier" pitchFamily="2" charset="0"/>
              </a:rPr>
              <a:t>;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516CC8-35AD-8249-A206-739348A2D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4B3B56-27AC-8B47-8B5F-2196912C0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E02216-A770-464D-A3EF-B441842A7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93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81535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>
            <a:extLst>
              <a:ext uri="{FF2B5EF4-FFF2-40B4-BE49-F238E27FC236}">
                <a16:creationId xmlns:a16="http://schemas.microsoft.com/office/drawing/2014/main" id="{AA0B83B3-3551-534F-B793-E2FF4FE77D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Security of System</a:t>
            </a:r>
          </a:p>
        </p:txBody>
      </p:sp>
      <p:sp>
        <p:nvSpPr>
          <p:cNvPr id="352259" name="Rectangle 3">
            <a:extLst>
              <a:ext uri="{FF2B5EF4-FFF2-40B4-BE49-F238E27FC236}">
                <a16:creationId xmlns:a16="http://schemas.microsoft.com/office/drawing/2014/main" id="{CC4DE2D8-AB40-C246-A681-240B6E021A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Not noninterference-secure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High level inputs—Holly’s changes—affect low level outputs</a:t>
            </a:r>
          </a:p>
          <a:p>
            <a:pPr>
              <a:lnSpc>
                <a:spcPct val="90000"/>
              </a:lnSpc>
            </a:pPr>
            <a:r>
              <a:rPr lang="en-US" altLang="en-US" i="1" dirty="0"/>
              <a:t>May</a:t>
            </a:r>
            <a:r>
              <a:rPr lang="en-US" altLang="en-US" dirty="0"/>
              <a:t> be </a:t>
            </a:r>
            <a:r>
              <a:rPr lang="en-US" altLang="en-US" dirty="0" err="1"/>
              <a:t>deducibly</a:t>
            </a:r>
            <a:r>
              <a:rPr lang="en-US" altLang="en-US" dirty="0"/>
              <a:t> secure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Can Lucy deduce contents of file from program?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If output meaningful (“This is right”) or close (“</a:t>
            </a:r>
            <a:r>
              <a:rPr lang="en-US" altLang="en-US" dirty="0" err="1"/>
              <a:t>Thes</a:t>
            </a:r>
            <a:r>
              <a:rPr lang="en-US" altLang="en-US" dirty="0"/>
              <a:t> is </a:t>
            </a:r>
            <a:r>
              <a:rPr lang="en-US" altLang="en-US" dirty="0" err="1"/>
              <a:t>riqht</a:t>
            </a:r>
            <a:r>
              <a:rPr lang="en-US" altLang="en-US" dirty="0"/>
              <a:t>”), yes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Otherwise, no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So </a:t>
            </a:r>
            <a:r>
              <a:rPr lang="en-US" altLang="en-US" dirty="0" err="1"/>
              <a:t>deducibly</a:t>
            </a:r>
            <a:r>
              <a:rPr lang="en-US" altLang="en-US" dirty="0"/>
              <a:t> secure depends on which inferences are allowed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44314-5EEB-3143-8C92-ED8D9EAA5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974C22-BBBD-1B4E-8E1A-9DF105CC8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E689EF-1B6F-1B49-8C79-229EEE3AF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94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35846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>
            <a:extLst>
              <a:ext uri="{FF2B5EF4-FFF2-40B4-BE49-F238E27FC236}">
                <a16:creationId xmlns:a16="http://schemas.microsoft.com/office/drawing/2014/main" id="{172E55D2-A734-F849-82B2-1381B3741C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Composition of Systems</a:t>
            </a:r>
          </a:p>
        </p:txBody>
      </p:sp>
      <p:sp>
        <p:nvSpPr>
          <p:cNvPr id="353283" name="Rectangle 3">
            <a:extLst>
              <a:ext uri="{FF2B5EF4-FFF2-40B4-BE49-F238E27FC236}">
                <a16:creationId xmlns:a16="http://schemas.microsoft.com/office/drawing/2014/main" id="{855AA6DF-A235-6442-A76F-1A33AAB06C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Does composing systems meeting generalized noninterference-secure property give you a system that also meets this property?</a:t>
            </a:r>
          </a:p>
          <a:p>
            <a:r>
              <a:rPr lang="en-US" altLang="en-US"/>
              <a:t>Define two systems (</a:t>
            </a:r>
            <a:r>
              <a:rPr lang="en-US" altLang="en-US" i="1"/>
              <a:t>cat</a:t>
            </a:r>
            <a:r>
              <a:rPr lang="en-US" altLang="en-US"/>
              <a:t>, </a:t>
            </a:r>
            <a:r>
              <a:rPr lang="en-US" altLang="en-US" i="1"/>
              <a:t>dog</a:t>
            </a:r>
            <a:r>
              <a:rPr lang="en-US" altLang="en-US"/>
              <a:t>)</a:t>
            </a:r>
          </a:p>
          <a:p>
            <a:r>
              <a:rPr lang="en-US" altLang="en-US"/>
              <a:t>Compose them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CF24AC-F8BB-ED4B-AE03-CF77CE9C4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000EA3-5F53-A643-A80B-FF038D790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BBEEEB-67C2-7B4A-B690-C7674F358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95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250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>
            <a:extLst>
              <a:ext uri="{FF2B5EF4-FFF2-40B4-BE49-F238E27FC236}">
                <a16:creationId xmlns:a16="http://schemas.microsoft.com/office/drawing/2014/main" id="{484EF4AE-8BFC-AF4E-8750-C4F24755AF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First System: </a:t>
            </a:r>
            <a:r>
              <a:rPr lang="en-US" altLang="en-US" i="1"/>
              <a:t>cat</a:t>
            </a:r>
          </a:p>
        </p:txBody>
      </p:sp>
      <p:sp>
        <p:nvSpPr>
          <p:cNvPr id="354307" name="Rectangle 3">
            <a:extLst>
              <a:ext uri="{FF2B5EF4-FFF2-40B4-BE49-F238E27FC236}">
                <a16:creationId xmlns:a16="http://schemas.microsoft.com/office/drawing/2014/main" id="{D3309BF4-2FA8-CD4D-AABD-95BBF161067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dirty="0"/>
              <a:t>Inputs, outputs can go left or right</a:t>
            </a:r>
          </a:p>
          <a:p>
            <a:r>
              <a:rPr lang="en-US" altLang="en-US" dirty="0"/>
              <a:t>After some number of inputs, </a:t>
            </a:r>
            <a:r>
              <a:rPr lang="en-US" altLang="en-US" i="1" dirty="0"/>
              <a:t>cat</a:t>
            </a:r>
            <a:r>
              <a:rPr lang="en-US" altLang="en-US" dirty="0"/>
              <a:t> sends two outputs</a:t>
            </a:r>
          </a:p>
          <a:p>
            <a:pPr lvl="1"/>
            <a:r>
              <a:rPr lang="en-US" altLang="en-US" dirty="0"/>
              <a:t>First </a:t>
            </a:r>
            <a:r>
              <a:rPr lang="en-US" altLang="en-US" i="1" dirty="0" err="1"/>
              <a:t>stop_count</a:t>
            </a:r>
            <a:endParaRPr lang="en-US" altLang="en-US" dirty="0"/>
          </a:p>
          <a:p>
            <a:pPr lvl="1"/>
            <a:r>
              <a:rPr lang="en-US" altLang="en-US" dirty="0"/>
              <a:t>Second parity of </a:t>
            </a:r>
            <a:r>
              <a:rPr lang="en-US" altLang="en-US" i="1" dirty="0"/>
              <a:t>High</a:t>
            </a:r>
            <a:r>
              <a:rPr lang="en-US" altLang="en-US" dirty="0"/>
              <a:t> inputs, outputs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9ED2F6-13EE-C449-994D-54567A29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EA604B-DB2C-C24B-8D32-FBBD3F6CF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Science, 2nd Edition</a:t>
            </a: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1B7134-7053-D64A-A5E4-992EDE151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9-</a:t>
            </a:r>
            <a:fld id="{F14AF19E-389F-E64F-82CE-7C53F0A68502}" type="slidenum">
              <a:rPr lang="en-US" altLang="en-US" smtClean="0"/>
              <a:pPr/>
              <a:t>96</a:t>
            </a:fld>
            <a:endParaRPr lang="en-US" alt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043588D-9965-2148-A2A2-60C4398B02A9}"/>
              </a:ext>
            </a:extLst>
          </p:cNvPr>
          <p:cNvGrpSpPr/>
          <p:nvPr/>
        </p:nvGrpSpPr>
        <p:grpSpPr>
          <a:xfrm>
            <a:off x="7272669" y="2408274"/>
            <a:ext cx="3402419" cy="2041451"/>
            <a:chOff x="7931888" y="2456121"/>
            <a:chExt cx="3402419" cy="204145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A640280-BE4B-9949-9486-C6E59FA14315}"/>
                </a:ext>
              </a:extLst>
            </p:cNvPr>
            <p:cNvSpPr/>
            <p:nvPr/>
          </p:nvSpPr>
          <p:spPr>
            <a:xfrm>
              <a:off x="8878186" y="2456121"/>
              <a:ext cx="1129414" cy="2041451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8D52540-A99E-D14D-95FE-29AC57E82894}"/>
                </a:ext>
              </a:extLst>
            </p:cNvPr>
            <p:cNvSpPr txBox="1"/>
            <p:nvPr/>
          </p:nvSpPr>
          <p:spPr>
            <a:xfrm>
              <a:off x="9205424" y="3244334"/>
              <a:ext cx="4749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cat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1C99E4CB-F5AA-D441-BCD5-3C98ADC72893}"/>
                </a:ext>
              </a:extLst>
            </p:cNvPr>
            <p:cNvCxnSpPr/>
            <p:nvPr/>
          </p:nvCxnSpPr>
          <p:spPr>
            <a:xfrm>
              <a:off x="7931888" y="2955851"/>
              <a:ext cx="94629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9AE0380-0DD3-724F-BA56-2A18BB866554}"/>
                </a:ext>
              </a:extLst>
            </p:cNvPr>
            <p:cNvSpPr txBox="1"/>
            <p:nvPr/>
          </p:nvSpPr>
          <p:spPr>
            <a:xfrm>
              <a:off x="8026400" y="2586519"/>
              <a:ext cx="6767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HIGH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039E4638-939C-4942-913A-5B38EF5F0626}"/>
                </a:ext>
              </a:extLst>
            </p:cNvPr>
            <p:cNvCxnSpPr>
              <a:cxnSpLocks/>
            </p:cNvCxnSpPr>
            <p:nvPr/>
          </p:nvCxnSpPr>
          <p:spPr>
            <a:xfrm>
              <a:off x="10007600" y="2955851"/>
              <a:ext cx="132670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8A7A85B-64B1-2D4A-B44E-2939DD5BBC62}"/>
                </a:ext>
              </a:extLst>
            </p:cNvPr>
            <p:cNvSpPr txBox="1"/>
            <p:nvPr/>
          </p:nvSpPr>
          <p:spPr>
            <a:xfrm>
              <a:off x="10310341" y="2612582"/>
              <a:ext cx="6767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HIGH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BD3D4BAD-B8E1-7746-AD27-C2EA32301189}"/>
                </a:ext>
              </a:extLst>
            </p:cNvPr>
            <p:cNvCxnSpPr>
              <a:cxnSpLocks/>
            </p:cNvCxnSpPr>
            <p:nvPr/>
          </p:nvCxnSpPr>
          <p:spPr>
            <a:xfrm>
              <a:off x="10007600" y="4000500"/>
              <a:ext cx="132670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92159A1-AA4D-7343-97DC-A181AD3431AB}"/>
                </a:ext>
              </a:extLst>
            </p:cNvPr>
            <p:cNvSpPr txBox="1"/>
            <p:nvPr/>
          </p:nvSpPr>
          <p:spPr>
            <a:xfrm>
              <a:off x="10354776" y="3605104"/>
              <a:ext cx="6323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LOW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1B55E3A-D594-2C4A-B25E-09F5AFFD6731}"/>
                </a:ext>
              </a:extLst>
            </p:cNvPr>
            <p:cNvSpPr txBox="1"/>
            <p:nvPr/>
          </p:nvSpPr>
          <p:spPr>
            <a:xfrm>
              <a:off x="10058400" y="3962955"/>
              <a:ext cx="12759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err="1"/>
                <a:t>stop_count</a:t>
              </a:r>
              <a:endParaRPr lang="en-US" i="1" dirty="0"/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14D52459-9D4E-BE43-AB84-E4C3E1429D5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942750" y="4012536"/>
              <a:ext cx="94629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EC4BFD8-6227-9940-AFD0-00C67CC1238C}"/>
                </a:ext>
              </a:extLst>
            </p:cNvPr>
            <p:cNvSpPr txBox="1"/>
            <p:nvPr/>
          </p:nvSpPr>
          <p:spPr>
            <a:xfrm>
              <a:off x="8059479" y="3605104"/>
              <a:ext cx="6323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LOW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82AAB7A-BBE8-044E-9092-EFF21C80E5DD}"/>
                </a:ext>
              </a:extLst>
            </p:cNvPr>
            <p:cNvSpPr txBox="1"/>
            <p:nvPr/>
          </p:nvSpPr>
          <p:spPr>
            <a:xfrm>
              <a:off x="8059479" y="4012535"/>
              <a:ext cx="7933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 </a:t>
              </a:r>
              <a:r>
                <a:rPr lang="en-US" i="1" dirty="0"/>
                <a:t>or</a:t>
              </a:r>
              <a:r>
                <a:rPr lang="en-US" dirty="0"/>
                <a:t>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24588160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>
            <a:extLst>
              <a:ext uri="{FF2B5EF4-FFF2-40B4-BE49-F238E27FC236}">
                <a16:creationId xmlns:a16="http://schemas.microsoft.com/office/drawing/2014/main" id="{09A596EE-7D0B-A142-8B54-D73DF96166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Noninterference-Secure?</a:t>
            </a:r>
          </a:p>
        </p:txBody>
      </p:sp>
      <p:sp>
        <p:nvSpPr>
          <p:cNvPr id="355331" name="Rectangle 3">
            <a:extLst>
              <a:ext uri="{FF2B5EF4-FFF2-40B4-BE49-F238E27FC236}">
                <a16:creationId xmlns:a16="http://schemas.microsoft.com/office/drawing/2014/main" id="{E8EE01DB-611E-8A4E-AB02-8ACB289138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If even number of </a:t>
            </a:r>
            <a:r>
              <a:rPr lang="en-US" altLang="en-US" i="1" dirty="0"/>
              <a:t>High</a:t>
            </a:r>
            <a:r>
              <a:rPr lang="en-US" altLang="en-US" dirty="0"/>
              <a:t> inputs, output could be: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0 (even number of outputs)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1 (odd number of outputs)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If odd number of </a:t>
            </a:r>
            <a:r>
              <a:rPr lang="en-US" altLang="en-US" i="1" dirty="0"/>
              <a:t>High</a:t>
            </a:r>
            <a:r>
              <a:rPr lang="en-US" altLang="en-US" dirty="0"/>
              <a:t> inputs, output could be: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0 (odd number of outputs)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1 (even number of outputs)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High level inputs do not affect output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So noninterference-secure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567F07-7A85-2D48-BD25-E42567F16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A3E6DE-22C5-3C40-9E1D-8892B8ACA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77783D-2FB4-7E4D-95C8-C0BAECCBA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97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5699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>
            <a:extLst>
              <a:ext uri="{FF2B5EF4-FFF2-40B4-BE49-F238E27FC236}">
                <a16:creationId xmlns:a16="http://schemas.microsoft.com/office/drawing/2014/main" id="{D4543686-88E0-344D-AFFA-10E17CFC7E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Second System: </a:t>
            </a:r>
            <a:r>
              <a:rPr lang="en-US" altLang="en-US" i="1"/>
              <a:t>dog</a:t>
            </a:r>
          </a:p>
        </p:txBody>
      </p:sp>
      <p:sp>
        <p:nvSpPr>
          <p:cNvPr id="356355" name="Rectangle 3">
            <a:extLst>
              <a:ext uri="{FF2B5EF4-FFF2-40B4-BE49-F238E27FC236}">
                <a16:creationId xmlns:a16="http://schemas.microsoft.com/office/drawing/2014/main" id="{06FB1EE0-AD82-414D-9355-FB008894046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dirty="0"/>
              <a:t>High outputs to left</a:t>
            </a:r>
          </a:p>
          <a:p>
            <a:r>
              <a:rPr lang="en-US" altLang="en-US" dirty="0"/>
              <a:t>Low outputs of 0 or 1 to right</a:t>
            </a:r>
          </a:p>
          <a:p>
            <a:r>
              <a:rPr lang="en-US" altLang="en-US" i="1" dirty="0" err="1"/>
              <a:t>stop_count</a:t>
            </a:r>
            <a:r>
              <a:rPr lang="en-US" altLang="en-US" dirty="0"/>
              <a:t> input from the left</a:t>
            </a:r>
          </a:p>
          <a:p>
            <a:pPr lvl="1"/>
            <a:r>
              <a:rPr lang="en-US" altLang="en-US" dirty="0"/>
              <a:t>When it arrives, </a:t>
            </a:r>
            <a:r>
              <a:rPr lang="en-US" altLang="en-US" i="1" dirty="0"/>
              <a:t>dog</a:t>
            </a:r>
            <a:r>
              <a:rPr lang="en-US" altLang="en-US" dirty="0"/>
              <a:t> emits 0 or 1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3F7B3D-F31D-2846-BA42-C06FE5E3A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7FE8B2-AEE7-CE44-B154-525D73457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Science, 2nd Edition</a:t>
            </a: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D59B12-034D-2C4E-BA4E-962159C8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9-</a:t>
            </a:r>
            <a:fld id="{F14AF19E-389F-E64F-82CE-7C53F0A68502}" type="slidenum">
              <a:rPr lang="en-US" altLang="en-US" smtClean="0"/>
              <a:pPr/>
              <a:t>98</a:t>
            </a:fld>
            <a:endParaRPr lang="en-US" altLang="en-US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5587D6F-09E2-534F-8CF3-3A1E39A876EC}"/>
              </a:ext>
            </a:extLst>
          </p:cNvPr>
          <p:cNvGrpSpPr/>
          <p:nvPr/>
        </p:nvGrpSpPr>
        <p:grpSpPr>
          <a:xfrm>
            <a:off x="6998285" y="2408274"/>
            <a:ext cx="3683520" cy="2041451"/>
            <a:chOff x="6998285" y="2408274"/>
            <a:chExt cx="3683520" cy="204145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64FCD47-1C6F-814B-983A-3DA259954363}"/>
                </a:ext>
              </a:extLst>
            </p:cNvPr>
            <p:cNvSpPr/>
            <p:nvPr/>
          </p:nvSpPr>
          <p:spPr>
            <a:xfrm>
              <a:off x="8218967" y="2408274"/>
              <a:ext cx="1129414" cy="2041451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759DA6F-72EC-7446-B1AA-F36BFBA3A9B7}"/>
                </a:ext>
              </a:extLst>
            </p:cNvPr>
            <p:cNvSpPr txBox="1"/>
            <p:nvPr/>
          </p:nvSpPr>
          <p:spPr>
            <a:xfrm>
              <a:off x="8546205" y="3196487"/>
              <a:ext cx="5405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dog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036E8BC-B816-AA48-B76C-7CBBBFDF5D0D}"/>
                </a:ext>
              </a:extLst>
            </p:cNvPr>
            <p:cNvCxnSpPr>
              <a:cxnSpLocks/>
            </p:cNvCxnSpPr>
            <p:nvPr/>
          </p:nvCxnSpPr>
          <p:spPr>
            <a:xfrm>
              <a:off x="7035800" y="2908004"/>
              <a:ext cx="118316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02EC0E9-9992-4145-9FDF-A3E008E639ED}"/>
                </a:ext>
              </a:extLst>
            </p:cNvPr>
            <p:cNvSpPr txBox="1"/>
            <p:nvPr/>
          </p:nvSpPr>
          <p:spPr>
            <a:xfrm>
              <a:off x="7207144" y="2585079"/>
              <a:ext cx="6767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HIGH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CCEAE97-B94F-AE4E-B3F9-CA110D2E33BC}"/>
                </a:ext>
              </a:extLst>
            </p:cNvPr>
            <p:cNvSpPr txBox="1"/>
            <p:nvPr/>
          </p:nvSpPr>
          <p:spPr>
            <a:xfrm>
              <a:off x="7208543" y="3028452"/>
              <a:ext cx="6767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HIGH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D21104FF-1E41-D64D-B526-7DF50710EA84}"/>
                </a:ext>
              </a:extLst>
            </p:cNvPr>
            <p:cNvCxnSpPr>
              <a:cxnSpLocks/>
            </p:cNvCxnSpPr>
            <p:nvPr/>
          </p:nvCxnSpPr>
          <p:spPr>
            <a:xfrm>
              <a:off x="9355098" y="3408177"/>
              <a:ext cx="132670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071D91B-92D0-A249-842A-4762B3DEF440}"/>
                </a:ext>
              </a:extLst>
            </p:cNvPr>
            <p:cNvSpPr txBox="1"/>
            <p:nvPr/>
          </p:nvSpPr>
          <p:spPr>
            <a:xfrm>
              <a:off x="9702274" y="3012781"/>
              <a:ext cx="6323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LOW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CAE73BB-5BF4-F64A-8EA1-2741C2683C67}"/>
                </a:ext>
              </a:extLst>
            </p:cNvPr>
            <p:cNvSpPr txBox="1"/>
            <p:nvPr/>
          </p:nvSpPr>
          <p:spPr>
            <a:xfrm>
              <a:off x="7035800" y="3948555"/>
              <a:ext cx="12759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err="1"/>
                <a:t>stop_count</a:t>
              </a:r>
              <a:endParaRPr lang="en-US" i="1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15446B0-C990-3F4F-A0C8-8C7BE7F2A038}"/>
                </a:ext>
              </a:extLst>
            </p:cNvPr>
            <p:cNvSpPr txBox="1"/>
            <p:nvPr/>
          </p:nvSpPr>
          <p:spPr>
            <a:xfrm>
              <a:off x="7251579" y="3557554"/>
              <a:ext cx="6323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LOW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042FB08-B665-194A-B58C-621C17836B9A}"/>
                </a:ext>
              </a:extLst>
            </p:cNvPr>
            <p:cNvSpPr txBox="1"/>
            <p:nvPr/>
          </p:nvSpPr>
          <p:spPr>
            <a:xfrm>
              <a:off x="9667806" y="3405520"/>
              <a:ext cx="7933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 </a:t>
              </a:r>
              <a:r>
                <a:rPr lang="en-US" i="1" dirty="0"/>
                <a:t>or</a:t>
              </a:r>
              <a:r>
                <a:rPr lang="en-US" dirty="0"/>
                <a:t> 1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13D47E11-C3EC-2C41-80CD-A71D2FC67B8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998285" y="3425419"/>
              <a:ext cx="1220685" cy="180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13549145-E7B5-AF48-959B-B71EB6DE670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35800" y="3946081"/>
              <a:ext cx="1183167" cy="247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8500453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>
            <a:extLst>
              <a:ext uri="{FF2B5EF4-FFF2-40B4-BE49-F238E27FC236}">
                <a16:creationId xmlns:a16="http://schemas.microsoft.com/office/drawing/2014/main" id="{FC90D717-0EE1-A743-885B-78E7529203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Noninterference-Secure?</a:t>
            </a:r>
          </a:p>
        </p:txBody>
      </p:sp>
      <p:sp>
        <p:nvSpPr>
          <p:cNvPr id="357379" name="Rectangle 3">
            <a:extLst>
              <a:ext uri="{FF2B5EF4-FFF2-40B4-BE49-F238E27FC236}">
                <a16:creationId xmlns:a16="http://schemas.microsoft.com/office/drawing/2014/main" id="{62267F7D-CB98-3540-99F6-6D12FE063F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When </a:t>
            </a:r>
            <a:r>
              <a:rPr lang="en-US" altLang="en-US" i="1"/>
              <a:t>stop_count</a:t>
            </a:r>
            <a:r>
              <a:rPr lang="en-US" altLang="en-US"/>
              <a:t> arrives: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May or may not be inputs for which there are no corresponding outputs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Parity of </a:t>
            </a:r>
            <a:r>
              <a:rPr lang="en-US" altLang="en-US" i="1"/>
              <a:t>High</a:t>
            </a:r>
            <a:r>
              <a:rPr lang="en-US" altLang="en-US"/>
              <a:t> inputs, outputs can be odd or even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Hence </a:t>
            </a:r>
            <a:r>
              <a:rPr lang="en-US" altLang="en-US" i="1"/>
              <a:t>dog</a:t>
            </a:r>
            <a:r>
              <a:rPr lang="en-US" altLang="en-US"/>
              <a:t> emits 0 or 1</a:t>
            </a:r>
          </a:p>
          <a:p>
            <a:pPr>
              <a:lnSpc>
                <a:spcPct val="90000"/>
              </a:lnSpc>
            </a:pPr>
            <a:r>
              <a:rPr lang="en-US" altLang="en-US"/>
              <a:t>High level inputs do not affect low level outputs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So noninterference-secure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13811C-C4AB-BD41-9428-85933B338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09C8CE-8DEC-264F-9729-925DEA294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1DF395-AEA5-9648-B74A-628828703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9-</a:t>
            </a:r>
            <a:fld id="{52DFCED4-3DB5-5A4D-92BF-293F61671FD6}" type="slidenum">
              <a:rPr lang="en-US" smtClean="0"/>
              <a:pPr/>
              <a:t>99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691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F79726CD-144E-474C-9C09-886DB093785B}" vid="{1D8E7A62-152F-064E-9B3B-99EB7B1A98E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1120</TotalTime>
  <Words>9601</Words>
  <Application>Microsoft Macintosh PowerPoint</Application>
  <PresentationFormat>Widescreen</PresentationFormat>
  <Paragraphs>1228</Paragraphs>
  <Slides>128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128</vt:i4>
      </vt:variant>
    </vt:vector>
  </HeadingPairs>
  <TitlesOfParts>
    <vt:vector size="134" baseType="lpstr">
      <vt:lpstr>Arial</vt:lpstr>
      <vt:lpstr>Calibri</vt:lpstr>
      <vt:lpstr>Calibri Light</vt:lpstr>
      <vt:lpstr>Courier</vt:lpstr>
      <vt:lpstr>Symbol</vt:lpstr>
      <vt:lpstr>Office Theme</vt:lpstr>
      <vt:lpstr>Noninterference and Policy Composition</vt:lpstr>
      <vt:lpstr>Overview</vt:lpstr>
      <vt:lpstr>Composition of Policies</vt:lpstr>
      <vt:lpstr>The Problem</vt:lpstr>
      <vt:lpstr>Example Protocol</vt:lpstr>
      <vt:lpstr>Policy vs. Mechanism</vt:lpstr>
      <vt:lpstr>Composition of Bell-LaPadula</vt:lpstr>
      <vt:lpstr>Issues</vt:lpstr>
      <vt:lpstr>Example</vt:lpstr>
      <vt:lpstr>Analysis</vt:lpstr>
      <vt:lpstr>Same Policies</vt:lpstr>
      <vt:lpstr>Different Policies</vt:lpstr>
      <vt:lpstr>Implications</vt:lpstr>
      <vt:lpstr>Example</vt:lpstr>
      <vt:lpstr>Solution (Gong &amp; Qian)</vt:lpstr>
      <vt:lpstr>Solution (Gong &amp; Qian)</vt:lpstr>
      <vt:lpstr>Idea</vt:lpstr>
      <vt:lpstr>Interference</vt:lpstr>
      <vt:lpstr>Model</vt:lpstr>
      <vt:lpstr>Functions</vt:lpstr>
      <vt:lpstr>Example: 2-Bit Machine</vt:lpstr>
      <vt:lpstr>Example: 2-bit Machine</vt:lpstr>
      <vt:lpstr>Outputs and States</vt:lpstr>
      <vt:lpstr>Projection</vt:lpstr>
      <vt:lpstr>Purge</vt:lpstr>
      <vt:lpstr>Example: 2-bit Machine</vt:lpstr>
      <vt:lpstr>Example</vt:lpstr>
      <vt:lpstr>Noninterference</vt:lpstr>
      <vt:lpstr>Example: 2-Bit Machine</vt:lpstr>
      <vt:lpstr>Example</vt:lpstr>
      <vt:lpstr>Security Policy</vt:lpstr>
      <vt:lpstr>Alternative Development</vt:lpstr>
      <vt:lpstr>Security Policy</vt:lpstr>
      <vt:lpstr>Projection Function</vt:lpstr>
      <vt:lpstr>Noninterference-Secure</vt:lpstr>
      <vt:lpstr>Output-Consistency</vt:lpstr>
      <vt:lpstr>Lemma</vt:lpstr>
      <vt:lpstr>Proof</vt:lpstr>
      <vt:lpstr>Unwinding Theorem</vt:lpstr>
      <vt:lpstr>Locally Respects</vt:lpstr>
      <vt:lpstr>Transition-Consistent</vt:lpstr>
      <vt:lpstr>Unwinding Theorem</vt:lpstr>
      <vt:lpstr>Locally Respects</vt:lpstr>
      <vt:lpstr>Transition-Consistent</vt:lpstr>
      <vt:lpstr>Theorem</vt:lpstr>
      <vt:lpstr>Proof</vt:lpstr>
      <vt:lpstr>Induction Step</vt:lpstr>
      <vt:lpstr>dom(cn+1)rd Holds</vt:lpstr>
      <vt:lpstr>dom(cn+1)rd Does Not Hold</vt:lpstr>
      <vt:lpstr>Finishing Proof</vt:lpstr>
      <vt:lpstr>Access Control Matrix</vt:lpstr>
      <vt:lpstr>ACM Model</vt:lpstr>
      <vt:lpstr>Functions</vt:lpstr>
      <vt:lpstr>Interpretation of ACM</vt:lpstr>
      <vt:lpstr>Enforcing Policy r</vt:lpstr>
      <vt:lpstr>Enforcing Policy r: General Requirements</vt:lpstr>
      <vt:lpstr>Enforcing Policies r: Specific to Policy</vt:lpstr>
      <vt:lpstr>Theorem</vt:lpstr>
      <vt:lpstr>Output-Consistent</vt:lpstr>
      <vt:lpstr>Locally Respects r</vt:lpstr>
      <vt:lpstr>Transition Consistency</vt:lpstr>
      <vt:lpstr>Case 1: value(li, T(c, a)) ≠ value(li, a)</vt:lpstr>
      <vt:lpstr>Case 2: value(li, T(c, b)) ≠ value(li, b)</vt:lpstr>
      <vt:lpstr>Case 3: Neither of the Previous Two Hold</vt:lpstr>
      <vt:lpstr>Policies Changing Over Time</vt:lpstr>
      <vt:lpstr>Generalize Noninterference</vt:lpstr>
      <vt:lpstr>Intuition</vt:lpstr>
      <vt:lpstr>Noninterference</vt:lpstr>
      <vt:lpstr>Example</vt:lpstr>
      <vt:lpstr>Another Example</vt:lpstr>
      <vt:lpstr>Policy</vt:lpstr>
      <vt:lpstr>Effect</vt:lpstr>
      <vt:lpstr>Effect</vt:lpstr>
      <vt:lpstr>Policy Composition I</vt:lpstr>
      <vt:lpstr>Compose Systems</vt:lpstr>
      <vt:lpstr>Systems Secure</vt:lpstr>
      <vt:lpstr>Security of Composition</vt:lpstr>
      <vt:lpstr>Hughie</vt:lpstr>
      <vt:lpstr>Example</vt:lpstr>
      <vt:lpstr>Nondeducibility</vt:lpstr>
      <vt:lpstr>Example: 2-Bit System</vt:lpstr>
      <vt:lpstr>Security</vt:lpstr>
      <vt:lpstr>Event System</vt:lpstr>
      <vt:lpstr>More Events …</vt:lpstr>
      <vt:lpstr>Deducibly Secure</vt:lpstr>
      <vt:lpstr>Example: 2-Bit Machine</vt:lpstr>
      <vt:lpstr>Example: 2-Bit Machine</vt:lpstr>
      <vt:lpstr>Security of Composition</vt:lpstr>
      <vt:lpstr>Example</vt:lpstr>
      <vt:lpstr>Problem</vt:lpstr>
      <vt:lpstr>Remove Determinism</vt:lpstr>
      <vt:lpstr>Generalized Noninterference</vt:lpstr>
      <vt:lpstr>Example</vt:lpstr>
      <vt:lpstr>Security of System</vt:lpstr>
      <vt:lpstr>Composition of Systems</vt:lpstr>
      <vt:lpstr>First System: cat</vt:lpstr>
      <vt:lpstr>Noninterference-Secure?</vt:lpstr>
      <vt:lpstr>Second System: dog</vt:lpstr>
      <vt:lpstr>Noninterference-Secure?</vt:lpstr>
      <vt:lpstr>Compose Them</vt:lpstr>
      <vt:lpstr>The Cases</vt:lpstr>
      <vt:lpstr>The Cases</vt:lpstr>
      <vt:lpstr>The Conclusion</vt:lpstr>
      <vt:lpstr>Feedback-Free Systems</vt:lpstr>
      <vt:lpstr>Feedback-Free Security</vt:lpstr>
      <vt:lpstr>Some Feedback</vt:lpstr>
      <vt:lpstr>Why Didn’t They Work?</vt:lpstr>
      <vt:lpstr>State Machine Model: 2-Bit Machine</vt:lpstr>
      <vt:lpstr>Property 2</vt:lpstr>
      <vt:lpstr>Property 3</vt:lpstr>
      <vt:lpstr>Property 4</vt:lpstr>
      <vt:lpstr>Restrictiveness</vt:lpstr>
      <vt:lpstr>Composition</vt:lpstr>
      <vt:lpstr>Composite System</vt:lpstr>
      <vt:lpstr>Conditions</vt:lpstr>
      <vt:lpstr>Intuition</vt:lpstr>
      <vt:lpstr>Equivalence for Composite</vt:lpstr>
      <vt:lpstr>Theorem</vt:lpstr>
      <vt:lpstr>Side Channels</vt:lpstr>
      <vt:lpstr>Types of Side Channel Attacks</vt:lpstr>
      <vt:lpstr>Example: Passive Attack</vt:lpstr>
      <vt:lpstr>Example: Active Attack</vt:lpstr>
      <vt:lpstr>Example: Active Attack</vt:lpstr>
      <vt:lpstr>Example: Active Attack</vt:lpstr>
      <vt:lpstr>Model</vt:lpstr>
      <vt:lpstr>Example</vt:lpstr>
      <vt:lpstr>Example: Electromagnetic Radiation</vt:lpstr>
      <vt:lpstr>Key Points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Matt Bishop</dc:creator>
  <cp:lastModifiedBy>Matt Bishop</cp:lastModifiedBy>
  <cp:revision>52</cp:revision>
  <dcterms:created xsi:type="dcterms:W3CDTF">2018-10-24T07:20:13Z</dcterms:created>
  <dcterms:modified xsi:type="dcterms:W3CDTF">2019-03-16T00:46:12Z</dcterms:modified>
</cp:coreProperties>
</file>