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3"/>
  </p:notesMasterIdLst>
  <p:sldIdLst>
    <p:sldId id="25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2" r:id="rId25"/>
    <p:sldId id="290" r:id="rId26"/>
    <p:sldId id="291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8" r:id="rId37"/>
    <p:sldId id="310" r:id="rId38"/>
    <p:sldId id="339" r:id="rId39"/>
    <p:sldId id="314" r:id="rId40"/>
    <p:sldId id="315" r:id="rId41"/>
    <p:sldId id="316" r:id="rId42"/>
    <p:sldId id="317" r:id="rId43"/>
    <p:sldId id="321" r:id="rId44"/>
    <p:sldId id="340" r:id="rId45"/>
    <p:sldId id="342" r:id="rId46"/>
    <p:sldId id="343" r:id="rId47"/>
    <p:sldId id="344" r:id="rId48"/>
    <p:sldId id="345" r:id="rId49"/>
    <p:sldId id="346" r:id="rId50"/>
    <p:sldId id="322" r:id="rId51"/>
    <p:sldId id="323" r:id="rId52"/>
    <p:sldId id="324" r:id="rId53"/>
    <p:sldId id="325" r:id="rId54"/>
    <p:sldId id="326" r:id="rId55"/>
    <p:sldId id="347" r:id="rId56"/>
    <p:sldId id="348" r:id="rId57"/>
    <p:sldId id="349" r:id="rId58"/>
    <p:sldId id="350" r:id="rId59"/>
    <p:sldId id="327" r:id="rId60"/>
    <p:sldId id="328" r:id="rId61"/>
    <p:sldId id="329" r:id="rId62"/>
    <p:sldId id="330" r:id="rId63"/>
    <p:sldId id="331" r:id="rId64"/>
    <p:sldId id="351" r:id="rId65"/>
    <p:sldId id="352" r:id="rId66"/>
    <p:sldId id="335" r:id="rId67"/>
    <p:sldId id="336" r:id="rId68"/>
    <p:sldId id="337" r:id="rId69"/>
    <p:sldId id="353" r:id="rId70"/>
    <p:sldId id="355" r:id="rId71"/>
    <p:sldId id="356" r:id="rId72"/>
    <p:sldId id="357" r:id="rId73"/>
    <p:sldId id="358" r:id="rId74"/>
    <p:sldId id="359" r:id="rId75"/>
    <p:sldId id="360" r:id="rId76"/>
    <p:sldId id="361" r:id="rId77"/>
    <p:sldId id="302" r:id="rId78"/>
    <p:sldId id="303" r:id="rId79"/>
    <p:sldId id="304" r:id="rId80"/>
    <p:sldId id="305" r:id="rId81"/>
    <p:sldId id="306" r:id="rId82"/>
    <p:sldId id="307" r:id="rId83"/>
    <p:sldId id="362" r:id="rId84"/>
    <p:sldId id="406" r:id="rId85"/>
    <p:sldId id="408" r:id="rId86"/>
    <p:sldId id="409" r:id="rId87"/>
    <p:sldId id="407" r:id="rId88"/>
    <p:sldId id="416" r:id="rId89"/>
    <p:sldId id="410" r:id="rId90"/>
    <p:sldId id="411" r:id="rId91"/>
    <p:sldId id="417" r:id="rId92"/>
    <p:sldId id="419" r:id="rId93"/>
    <p:sldId id="412" r:id="rId94"/>
    <p:sldId id="418" r:id="rId95"/>
    <p:sldId id="413" r:id="rId96"/>
    <p:sldId id="414" r:id="rId97"/>
    <p:sldId id="415" r:id="rId98"/>
    <p:sldId id="420" r:id="rId99"/>
    <p:sldId id="421" r:id="rId100"/>
    <p:sldId id="422" r:id="rId101"/>
    <p:sldId id="338" r:id="rId10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5"/>
    <p:restoredTop sz="94687"/>
  </p:normalViewPr>
  <p:slideViewPr>
    <p:cSldViewPr snapToGrid="0" snapToObjects="1">
      <p:cViewPr>
        <p:scale>
          <a:sx n="95" d="100"/>
          <a:sy n="95" d="100"/>
        </p:scale>
        <p:origin x="896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8915F-20C8-3949-9710-9B6FEBE9DB58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A01FE-2DFF-CD4F-ADAE-175B9BFCD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9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28FD979-76CC-D74A-93B3-65753D5243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FF997E-B012-DD49-AD14-022CB164524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1707B8DB-1CDE-9342-BD1C-926ED03E6D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59882E4-8310-EC4F-9843-439610AC44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759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B2361-F37E-7047-BF27-3C86CDD29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48DF5-BD06-5643-B0FD-2D7C05691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C71F4-DFC6-9C40-97F3-8C5764ADAA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Version 1.0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29913-E570-4744-BB1F-7F92D2A39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Computer Security: Art and Science</a:t>
            </a:r>
            <a:r>
              <a:rPr lang="en-US" i="0" dirty="0"/>
              <a:t>, 2</a:t>
            </a:r>
            <a:r>
              <a:rPr lang="en-US" i="0" baseline="30000" dirty="0"/>
              <a:t>nd</a:t>
            </a:r>
            <a:r>
              <a:rPr lang="en-US" i="0" dirty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3D451-5074-1647-B654-BAC0186C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10-</a:t>
            </a:r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9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7F02-4744-9C49-95C9-18AB65ECD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4D0AA-D741-0B4A-9AEB-76B5D45A8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D0C66-CBE6-9449-973A-25E43C1F1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F6594-8A9F-AD45-AD7A-665AEC18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Computer Security: Art and Science</a:t>
            </a:r>
            <a:r>
              <a:rPr lang="en-US" i="0" dirty="0"/>
              <a:t>, 2</a:t>
            </a:r>
            <a:r>
              <a:rPr lang="en-US" i="0" baseline="30000" dirty="0"/>
              <a:t>nd</a:t>
            </a:r>
            <a:r>
              <a:rPr lang="en-US" i="0" dirty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C6E97-7125-E64D-AAF2-2E07ECB4C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10-</a:t>
            </a:r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0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A2523-CBAD-B64E-A276-FE5A14194A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F4027-69AA-1843-825F-CAA2E45CA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F5480-28C1-5B44-BDC9-E4D85E3C2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6B62B-5FD5-AA48-9505-C5B5D5AA5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Computer Security: Art and Science</a:t>
            </a:r>
            <a:r>
              <a:rPr lang="en-US" i="0" dirty="0"/>
              <a:t>, 2</a:t>
            </a:r>
            <a:r>
              <a:rPr lang="en-US" i="0" baseline="30000" dirty="0"/>
              <a:t>nd</a:t>
            </a:r>
            <a:r>
              <a:rPr lang="en-US" i="0" dirty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25300-E0B1-894E-A3E1-30B64D25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10-</a:t>
            </a:r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39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86828-7DC5-AD4F-9E45-31A2B03A0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2AE5E7A-D5DC-8149-BC72-D6C1C3D28C63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9A420-1C0D-C94B-B124-C51758A6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206B1-259B-8147-AFE3-C1D956DF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 i="0"/>
            </a:lvl1pPr>
          </a:lstStyle>
          <a:p>
            <a:r>
              <a:rPr lang="en-US" altLang="en-US" i="1"/>
              <a:t>Computer Security: Art and Science, 2nd 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2C242-519B-494D-BFAE-EFDE545F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10-</a:t>
            </a:r>
            <a:fld id="{A0982F59-C681-D54E-8C7A-3AB470DF4D6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6556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29AA7-E6C9-6344-BB98-A7B9ABCE4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215CC-81B8-324A-A240-B15321A4AAE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DA5B3-3543-D742-89D0-A8F9B6F24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E275C-BC24-5A4F-A4A8-91FDB534E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Version 1.0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62B84-D688-E648-A320-873091DA7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 i="0"/>
            </a:lvl1pPr>
          </a:lstStyle>
          <a:p>
            <a:r>
              <a:rPr lang="en-US" altLang="en-US" i="1"/>
              <a:t>Computer Security: Art and Science, 2nd Edition</a:t>
            </a: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A766B-0733-5E4C-861C-D95E14A0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#10-</a:t>
            </a:r>
            <a:fld id="{2C7787B2-E9AD-7D49-A95E-BE6FABF988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80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7069-256A-394F-B5A0-407EF8F1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FC159-EF16-8D46-84AD-A2B2268BB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D22B1-2B5F-0B43-B8E7-A24D4842B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6D967-1881-304C-8308-D9F3F0F2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Computer Security: Art and Science</a:t>
            </a:r>
            <a:r>
              <a:rPr lang="en-US" i="0" dirty="0"/>
              <a:t>, 2</a:t>
            </a:r>
            <a:r>
              <a:rPr lang="en-US" i="0" baseline="30000" dirty="0"/>
              <a:t>nd</a:t>
            </a:r>
            <a:r>
              <a:rPr lang="en-US" i="0" dirty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F92C-B590-6142-B76B-1FFCB03E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10-</a:t>
            </a:r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4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D2E9B-251C-ED4F-8951-6B709B02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F0FFE-02AF-6145-843F-BAD0AA8EE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E6DE1-CB1A-F547-A1E1-ABF9AB1F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EAAC3-DBEE-1B4C-8E6D-84FAEC8FF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Computer Security: Art and Science</a:t>
            </a:r>
            <a:r>
              <a:rPr lang="en-US" i="0" dirty="0"/>
              <a:t>, 2</a:t>
            </a:r>
            <a:r>
              <a:rPr lang="en-US" i="0" baseline="30000" dirty="0"/>
              <a:t>nd</a:t>
            </a:r>
            <a:r>
              <a:rPr lang="en-US" i="0" dirty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EDD12-2A8A-5D4E-A441-8D282A621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10-</a:t>
            </a:r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EBFDD-02E0-5643-9332-D294FE96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EE2A6-5C0A-BB49-AEA0-17B617377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DD13C-3499-9A4E-9DBA-94783EBE3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2A509-D652-4744-A076-DF4958DC2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9CA7A-90C2-B242-A9E6-C21D5531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Computer Security: Art and Science</a:t>
            </a:r>
            <a:r>
              <a:rPr lang="en-US" i="0" dirty="0"/>
              <a:t>, 2</a:t>
            </a:r>
            <a:r>
              <a:rPr lang="en-US" i="0" baseline="30000" dirty="0"/>
              <a:t>nd</a:t>
            </a:r>
            <a:r>
              <a:rPr lang="en-US" i="0" dirty="0"/>
              <a:t> Edition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93A2D-BCA2-384F-A33A-F885B88B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10-</a:t>
            </a:r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CD002-73F4-354E-9783-1560EDFA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FB4E3-A308-F943-B7FC-C9CA052BC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7B7E0-0FE7-044F-AD4C-0FE9F798E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66746-FF03-034B-8206-74F84586D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EFBE4D-F3DD-EC49-9FAD-467506D7F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74EA6C-6B11-994D-82C0-199BA6A73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621404-38C8-974D-9416-5EF68EDE7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Computer Security: Art and Science</a:t>
            </a:r>
            <a:r>
              <a:rPr lang="en-US" i="0" dirty="0"/>
              <a:t>, 2</a:t>
            </a:r>
            <a:r>
              <a:rPr lang="en-US" i="0" baseline="30000" dirty="0"/>
              <a:t>nd</a:t>
            </a:r>
            <a:r>
              <a:rPr lang="en-US" i="0" dirty="0"/>
              <a:t> Edition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90CE56-D3BF-CE47-91EA-DDC6EA2C5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10-</a:t>
            </a:r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6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4AFBB-8057-4A42-9E6A-61ADE9F61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7F14D0-DB97-864C-8683-A3554918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436F2-B8B2-A848-9632-D164CFDE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Computer Security: Art and Science</a:t>
            </a:r>
            <a:r>
              <a:rPr lang="en-US" i="0" dirty="0"/>
              <a:t>, 2</a:t>
            </a:r>
            <a:r>
              <a:rPr lang="en-US" i="0" baseline="30000" dirty="0"/>
              <a:t>nd</a:t>
            </a:r>
            <a:r>
              <a:rPr lang="en-US" i="0" dirty="0"/>
              <a:t> Edition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5A25A-4417-6D49-93B4-D032341B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10-</a:t>
            </a:r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3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33CFB6-67DA-D143-AE33-93BA5F272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520C0-984A-A446-AAB8-F0CFAC2DA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Computer Security: Art and Science</a:t>
            </a:r>
            <a:r>
              <a:rPr lang="en-US" i="0" dirty="0"/>
              <a:t>, 2</a:t>
            </a:r>
            <a:r>
              <a:rPr lang="en-US" i="0" baseline="30000" dirty="0"/>
              <a:t>nd</a:t>
            </a:r>
            <a:r>
              <a:rPr lang="en-US" i="0" dirty="0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E591D-50B4-2E41-95AB-67206F13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10-</a:t>
            </a:r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4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493FD-304A-0E40-B373-8BD89B7C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FAA35-CC07-0243-92DF-08A8D414B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C6280-F07E-9940-809B-0500E26AF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5273D-5729-224C-AE6F-434FE7E7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DC288E-F109-1042-8F25-F4E38E853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Computer Security: Art and Science</a:t>
            </a:r>
            <a:r>
              <a:rPr lang="en-US" i="0" dirty="0"/>
              <a:t>, 2</a:t>
            </a:r>
            <a:r>
              <a:rPr lang="en-US" i="0" baseline="30000" dirty="0"/>
              <a:t>nd</a:t>
            </a:r>
            <a:r>
              <a:rPr lang="en-US" i="0" dirty="0"/>
              <a:t> Edition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CD07E-5473-784E-9CBE-572647F8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10-</a:t>
            </a:r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5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CD73-4ABB-974C-803B-7A51C47D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C3A90D-8ECE-CD46-915D-F0478DBBB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E8C723-A8ED-404E-93DD-E12B5B013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3D5C8-9412-5841-9192-5CE9525B1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4CA07-5409-BF40-A255-86A538D10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Computer Security: Art and Science</a:t>
            </a:r>
            <a:r>
              <a:rPr lang="en-US" i="0" dirty="0"/>
              <a:t>, 2</a:t>
            </a:r>
            <a:r>
              <a:rPr lang="en-US" i="0" baseline="30000" dirty="0"/>
              <a:t>nd</a:t>
            </a:r>
            <a:r>
              <a:rPr lang="en-US" i="0" dirty="0"/>
              <a:t> Edition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16C60-A5EB-244A-85C8-490E47998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10-</a:t>
            </a:r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4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79F061-953F-FE4E-B123-EF2AAD32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59FF8-EA2D-F848-A878-2F47BA5D1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CE376-8D6F-0546-95B0-57175EA1D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Version 1.0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503CA-7075-BF45-A33E-7F679677C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Computer Security: Art and Science</a:t>
            </a:r>
            <a:r>
              <a:rPr lang="en-US" i="0" dirty="0"/>
              <a:t>, 2</a:t>
            </a:r>
            <a:r>
              <a:rPr lang="en-US" i="0" baseline="30000" dirty="0"/>
              <a:t>nd</a:t>
            </a:r>
            <a:r>
              <a:rPr lang="en-US" i="0" dirty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F712E-317B-634F-806D-6D9337157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10-</a:t>
            </a:r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2850A0-6036-014A-92D4-5DA2911E458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389611" y="0"/>
            <a:ext cx="802389" cy="103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4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Basic Cryptography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ea typeface="+mn-ea"/>
                <a:cs typeface="+mn-cs"/>
              </a:rPr>
              <a:t>Chapter 10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62E37A-2590-7045-A17B-BB147E673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30A54-028F-3D43-93D2-06B2C521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1DDEE78-9A6E-5245-9406-6DD284A6E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16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07CD7638-AE57-524C-9740-24F358B9B8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ADD528BB-A165-C243-8F8D-E4737BF6B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Ciphertext: </a:t>
            </a:r>
            <a:r>
              <a:rPr lang="en-US" altLang="en-US" dirty="0">
                <a:latin typeface="Courier" pitchFamily="2" charset="0"/>
              </a:rPr>
              <a:t>HLOOLELWRD</a:t>
            </a:r>
            <a:endParaRPr lang="en-US" altLang="en-US" dirty="0"/>
          </a:p>
          <a:p>
            <a:r>
              <a:rPr lang="en-US" altLang="en-US" dirty="0"/>
              <a:t>Frequencies of 2-grams beginning with </a:t>
            </a:r>
            <a:r>
              <a:rPr lang="en-US" altLang="en-US" dirty="0">
                <a:latin typeface="Courier" pitchFamily="2" charset="0"/>
              </a:rPr>
              <a:t>H</a:t>
            </a:r>
            <a:endParaRPr lang="en-US" altLang="en-US" dirty="0"/>
          </a:p>
          <a:p>
            <a:pPr lvl="1"/>
            <a:r>
              <a:rPr lang="en-US" altLang="en-US" dirty="0">
                <a:latin typeface="Courier" pitchFamily="2" charset="0"/>
              </a:rPr>
              <a:t>HE</a:t>
            </a:r>
            <a:r>
              <a:rPr lang="en-US" altLang="en-US" dirty="0"/>
              <a:t>  0.0305</a:t>
            </a:r>
          </a:p>
          <a:p>
            <a:pPr lvl="1"/>
            <a:r>
              <a:rPr lang="en-US" altLang="en-US" dirty="0">
                <a:latin typeface="Courier" pitchFamily="2" charset="0"/>
              </a:rPr>
              <a:t>HO</a:t>
            </a:r>
            <a:r>
              <a:rPr lang="en-US" altLang="en-US" dirty="0"/>
              <a:t>  0.0043</a:t>
            </a:r>
          </a:p>
          <a:p>
            <a:pPr lvl="1"/>
            <a:r>
              <a:rPr lang="en-US" altLang="en-US" dirty="0">
                <a:latin typeface="Courier" pitchFamily="2" charset="0"/>
              </a:rPr>
              <a:t>HL</a:t>
            </a:r>
            <a:r>
              <a:rPr lang="en-US" altLang="en-US" dirty="0"/>
              <a:t>, </a:t>
            </a:r>
            <a:r>
              <a:rPr lang="en-US" altLang="en-US" dirty="0">
                <a:latin typeface="Courier" pitchFamily="2" charset="0"/>
              </a:rPr>
              <a:t>HW</a:t>
            </a:r>
            <a:r>
              <a:rPr lang="en-US" altLang="en-US" dirty="0"/>
              <a:t>, </a:t>
            </a:r>
            <a:r>
              <a:rPr lang="en-US" altLang="en-US" dirty="0">
                <a:latin typeface="Courier" pitchFamily="2" charset="0"/>
              </a:rPr>
              <a:t>HR</a:t>
            </a:r>
            <a:r>
              <a:rPr lang="en-US" altLang="en-US" dirty="0"/>
              <a:t>, </a:t>
            </a:r>
            <a:r>
              <a:rPr lang="en-US" altLang="en-US" dirty="0">
                <a:latin typeface="Courier" pitchFamily="2" charset="0"/>
              </a:rPr>
              <a:t>HD</a:t>
            </a:r>
            <a:r>
              <a:rPr lang="en-US" altLang="en-US" dirty="0"/>
              <a:t> &lt; 0.0010</a:t>
            </a:r>
          </a:p>
          <a:p>
            <a:r>
              <a:rPr lang="en-US" altLang="en-US" dirty="0"/>
              <a:t>Frequencies of 2-grams ending in </a:t>
            </a:r>
            <a:r>
              <a:rPr lang="en-US" altLang="en-US" dirty="0">
                <a:latin typeface="Courier" pitchFamily="2" charset="0"/>
              </a:rPr>
              <a:t>H</a:t>
            </a:r>
            <a:endParaRPr lang="en-US" altLang="en-US" dirty="0"/>
          </a:p>
          <a:p>
            <a:pPr lvl="1"/>
            <a:r>
              <a:rPr lang="en-US" altLang="en-US" dirty="0">
                <a:latin typeface="Courier" pitchFamily="2" charset="0"/>
              </a:rPr>
              <a:t>WH</a:t>
            </a:r>
            <a:r>
              <a:rPr lang="en-US" altLang="en-US" dirty="0"/>
              <a:t>  0.0026</a:t>
            </a:r>
          </a:p>
          <a:p>
            <a:pPr lvl="1"/>
            <a:r>
              <a:rPr lang="en-US" altLang="en-US" dirty="0">
                <a:latin typeface="Courier" pitchFamily="2" charset="0"/>
              </a:rPr>
              <a:t>EH</a:t>
            </a:r>
            <a:r>
              <a:rPr lang="en-US" altLang="en-US" dirty="0"/>
              <a:t>, </a:t>
            </a:r>
            <a:r>
              <a:rPr lang="en-US" altLang="en-US" dirty="0">
                <a:latin typeface="Courier" pitchFamily="2" charset="0"/>
              </a:rPr>
              <a:t>LH</a:t>
            </a:r>
            <a:r>
              <a:rPr lang="en-US" altLang="en-US" dirty="0"/>
              <a:t>, </a:t>
            </a:r>
            <a:r>
              <a:rPr lang="en-US" altLang="en-US" dirty="0">
                <a:latin typeface="Courier" pitchFamily="2" charset="0"/>
              </a:rPr>
              <a:t>OH</a:t>
            </a:r>
            <a:r>
              <a:rPr lang="en-US" altLang="en-US" dirty="0"/>
              <a:t>, </a:t>
            </a:r>
            <a:r>
              <a:rPr lang="en-US" altLang="en-US" dirty="0">
                <a:latin typeface="Courier" pitchFamily="2" charset="0"/>
              </a:rPr>
              <a:t>RH</a:t>
            </a:r>
            <a:r>
              <a:rPr lang="en-US" altLang="en-US" dirty="0"/>
              <a:t>, </a:t>
            </a:r>
            <a:r>
              <a:rPr lang="en-US" altLang="en-US" dirty="0">
                <a:latin typeface="Courier" pitchFamily="2" charset="0"/>
              </a:rPr>
              <a:t>DH</a:t>
            </a:r>
            <a:r>
              <a:rPr lang="en-US" altLang="en-US" dirty="0"/>
              <a:t> ≤ 0.0002</a:t>
            </a:r>
          </a:p>
          <a:p>
            <a:r>
              <a:rPr lang="en-US" altLang="en-US" dirty="0"/>
              <a:t>Implies </a:t>
            </a:r>
            <a:r>
              <a:rPr lang="en-US" altLang="en-US" dirty="0">
                <a:latin typeface="Courier" pitchFamily="2" charset="0"/>
              </a:rPr>
              <a:t>E</a:t>
            </a:r>
            <a:r>
              <a:rPr lang="en-US" altLang="en-US" dirty="0"/>
              <a:t> follows </a:t>
            </a:r>
            <a:r>
              <a:rPr lang="en-US" altLang="en-US" dirty="0">
                <a:latin typeface="Courier" pitchFamily="2" charset="0"/>
              </a:rPr>
              <a:t>H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0AA3A-7DBA-8944-8E62-11CEF7E05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061FB-AEC3-E444-9E30-2BB3740DD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168D9-62A0-9342-B5E0-95FD4636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00895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C5B8D-5D01-0946-8816-81A26AD85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9759E-2209-B948-91F7-15F7A3874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validate signature, Alice computes:</a:t>
            </a:r>
          </a:p>
          <a:p>
            <a:pPr lvl="1"/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 err="1"/>
              <a:t>xQ</a:t>
            </a:r>
            <a:r>
              <a:rPr lang="en-US" dirty="0"/>
              <a:t> + </a:t>
            </a:r>
            <a:r>
              <a:rPr lang="en-US" i="1" dirty="0" err="1"/>
              <a:t>sR</a:t>
            </a:r>
            <a:r>
              <a:rPr lang="en-US" i="1" dirty="0"/>
              <a:t> </a:t>
            </a:r>
            <a:r>
              <a:rPr lang="en-US" dirty="0"/>
              <a:t>= 1014(460,2083) + 2367(1014, 788) = (535, 1015)</a:t>
            </a:r>
          </a:p>
          <a:p>
            <a:pPr lvl="1"/>
            <a:r>
              <a:rPr lang="en-US" i="1" dirty="0"/>
              <a:t>V</a:t>
            </a:r>
            <a:r>
              <a:rPr lang="en-US" i="1" baseline="-25000" dirty="0"/>
              <a:t>2</a:t>
            </a:r>
            <a:r>
              <a:rPr lang="en-US" dirty="0"/>
              <a:t> = </a:t>
            </a:r>
            <a:r>
              <a:rPr lang="en-US" i="1" dirty="0" err="1"/>
              <a:t>mP</a:t>
            </a:r>
            <a:r>
              <a:rPr lang="en-US" dirty="0"/>
              <a:t> = 379(1002,493) = (535, 1015)</a:t>
            </a:r>
          </a:p>
          <a:p>
            <a:r>
              <a:rPr lang="en-US" dirty="0"/>
              <a:t>As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V</a:t>
            </a:r>
            <a:r>
              <a:rPr lang="en-US" i="1" baseline="-25000" dirty="0"/>
              <a:t>2</a:t>
            </a:r>
            <a:r>
              <a:rPr lang="en-US" dirty="0"/>
              <a:t>, the signature is validated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62C07-B590-1B4F-AA2F-D7A3C3D0C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9AF16-B645-C54D-ADFB-ED291931F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C6BC5-089B-BD4A-87FA-72138CE8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94135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72D97440-713B-1E4D-9875-4EBAF321F4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Points</a:t>
            </a:r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E1AC8FB2-B5ED-D049-9B7F-2500564E14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Two main types of cryptosystems: classical and public key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Classical cryptosystems encipher and decipher using the same key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Or one key is easily derived from the other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Public key cryptosystems encipher and decipher using different keys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Computationally infeasible to derive one from the other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Cryptographic checksums provide a check on integrity</a:t>
            </a:r>
          </a:p>
          <a:p>
            <a:r>
              <a:rPr lang="en-US" altLang="en-US" dirty="0"/>
              <a:t>Digital signatures provide integrity of origin and content</a:t>
            </a:r>
          </a:p>
          <a:p>
            <a:pPr lvl="1">
              <a:buNone/>
            </a:pPr>
            <a:r>
              <a:rPr lang="en-US" altLang="en-US"/>
              <a:t>Much easier with public key cryptosystems than with classical cryptosystems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867C8-F054-3544-8DDE-874291B5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6C365-BE58-934F-BE8D-C2E83986C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981E-726A-7944-824B-E14A81E5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57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779F4647-972E-2F4F-9E35-AA36B4373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32D01C5D-84AA-554E-9551-7751EAC3D4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Arrange so the H and E are adjacent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Courier" pitchFamily="2" charset="0"/>
              </a:rPr>
              <a:t>HE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Courier" pitchFamily="2" charset="0"/>
              </a:rPr>
              <a:t>LL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Courier" pitchFamily="2" charset="0"/>
              </a:rPr>
              <a:t>OW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Courier" pitchFamily="2" charset="0"/>
              </a:rPr>
              <a:t>OR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Courier" pitchFamily="2" charset="0"/>
              </a:rPr>
              <a:t>LD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Read across, then down, to get original plaintext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8880D-4724-044F-B8A4-1448AFE76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DDE2E-3AEB-F240-9EF0-CB9FE93F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C8DDF-FF59-B54E-83F5-B62D0E512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78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4F379712-C931-6B44-9C7A-E1A337F85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Substitution Ciphers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312EC3A2-C4DD-A242-B2C2-B91A5D051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Change characters in plaintext to produce ciphertext</a:t>
            </a:r>
          </a:p>
          <a:p>
            <a:r>
              <a:rPr lang="en-US" altLang="en-US" dirty="0"/>
              <a:t>Example (Caesar cipher)</a:t>
            </a:r>
          </a:p>
          <a:p>
            <a:pPr lvl="1"/>
            <a:r>
              <a:rPr lang="en-US" altLang="en-US" dirty="0"/>
              <a:t>Plaintext is </a:t>
            </a:r>
            <a:r>
              <a:rPr lang="en-US" altLang="en-US" dirty="0">
                <a:latin typeface="Courier" pitchFamily="2" charset="0"/>
              </a:rPr>
              <a:t>HELLO WORLD</a:t>
            </a:r>
            <a:endParaRPr lang="en-US" altLang="en-US" dirty="0"/>
          </a:p>
          <a:p>
            <a:pPr lvl="1"/>
            <a:r>
              <a:rPr lang="en-US" altLang="en-US" dirty="0"/>
              <a:t>Change each letter to the third letter following it (</a:t>
            </a:r>
            <a:r>
              <a:rPr lang="en-US" altLang="en-US" dirty="0">
                <a:latin typeface="Courier" pitchFamily="2" charset="0"/>
              </a:rPr>
              <a:t>X</a:t>
            </a:r>
            <a:r>
              <a:rPr lang="en-US" altLang="en-US" dirty="0"/>
              <a:t> goes to </a:t>
            </a:r>
            <a:r>
              <a:rPr lang="en-US" altLang="en-US" dirty="0">
                <a:latin typeface="Courier" pitchFamily="2" charset="0"/>
              </a:rPr>
              <a:t>A</a:t>
            </a:r>
            <a:r>
              <a:rPr lang="en-US" altLang="en-US" dirty="0"/>
              <a:t>, </a:t>
            </a:r>
            <a:r>
              <a:rPr lang="en-US" altLang="en-US" dirty="0">
                <a:latin typeface="Courier" pitchFamily="2" charset="0"/>
              </a:rPr>
              <a:t>Y</a:t>
            </a:r>
            <a:r>
              <a:rPr lang="en-US" altLang="en-US" dirty="0"/>
              <a:t> to </a:t>
            </a:r>
            <a:r>
              <a:rPr lang="en-US" altLang="en-US" dirty="0">
                <a:latin typeface="Courier" pitchFamily="2" charset="0"/>
              </a:rPr>
              <a:t>B</a:t>
            </a:r>
            <a:r>
              <a:rPr lang="en-US" altLang="en-US" dirty="0"/>
              <a:t>, </a:t>
            </a:r>
            <a:r>
              <a:rPr lang="en-US" altLang="en-US" dirty="0">
                <a:latin typeface="Courier" pitchFamily="2" charset="0"/>
              </a:rPr>
              <a:t>Z</a:t>
            </a:r>
            <a:r>
              <a:rPr lang="en-US" altLang="en-US" dirty="0"/>
              <a:t> to </a:t>
            </a:r>
            <a:r>
              <a:rPr lang="en-US" altLang="en-US" dirty="0">
                <a:latin typeface="Courier" pitchFamily="2" charset="0"/>
              </a:rPr>
              <a:t>C</a:t>
            </a:r>
            <a:r>
              <a:rPr lang="en-US" altLang="en-US" dirty="0"/>
              <a:t>)</a:t>
            </a:r>
          </a:p>
          <a:p>
            <a:pPr lvl="2"/>
            <a:r>
              <a:rPr lang="en-US" altLang="en-US" dirty="0"/>
              <a:t>Key is 3, usually written as letter ‘</a:t>
            </a:r>
            <a:r>
              <a:rPr lang="en-US" altLang="en-US" dirty="0">
                <a:latin typeface="Courier" pitchFamily="2" charset="0"/>
              </a:rPr>
              <a:t>D</a:t>
            </a:r>
            <a:r>
              <a:rPr lang="en-US" altLang="en-US" dirty="0"/>
              <a:t>’</a:t>
            </a:r>
          </a:p>
          <a:p>
            <a:pPr lvl="1"/>
            <a:r>
              <a:rPr lang="en-US" altLang="en-US" dirty="0"/>
              <a:t>Ciphertext is </a:t>
            </a:r>
            <a:r>
              <a:rPr lang="en-US" altLang="en-US" dirty="0">
                <a:latin typeface="Courier" pitchFamily="2" charset="0"/>
              </a:rPr>
              <a:t>KHOOR ZRUOG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0113B-7319-8043-B235-46A3C41E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6A832-8793-BE42-A6D4-F994064C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82938-88CF-BA4F-BF7F-2B65CE15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93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314E27DF-C3D2-4C42-B4F1-A6644FDE3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Attacking the Cipher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8A04DBC8-8869-5041-BD79-05E6F0FEC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Exhaustive search</a:t>
            </a:r>
          </a:p>
          <a:p>
            <a:pPr lvl="1"/>
            <a:r>
              <a:rPr lang="en-US" altLang="en-US" dirty="0"/>
              <a:t>If the key space is small enough, try all possible keys until you find the right one</a:t>
            </a:r>
          </a:p>
          <a:p>
            <a:pPr lvl="1"/>
            <a:r>
              <a:rPr lang="en-US" altLang="en-US" dirty="0"/>
              <a:t>Caesar cipher has 26 possible keys</a:t>
            </a:r>
          </a:p>
          <a:p>
            <a:r>
              <a:rPr lang="en-US" altLang="en-US" dirty="0"/>
              <a:t>Statistical analysis</a:t>
            </a:r>
          </a:p>
          <a:p>
            <a:pPr lvl="1"/>
            <a:r>
              <a:rPr lang="en-US" altLang="en-US" dirty="0"/>
              <a:t>Compare to 1-gram model of English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7C98F-6D23-654D-9607-94D66E53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37724-EC6A-9342-AB41-0CC9E6E3C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C682F-71DD-A14A-AD43-646E1E41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2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D0A3FEF0-8998-8641-BAB4-7B364B325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Statistical Attack</a:t>
            </a: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B150812B-A4BA-DF44-BB18-988C5FA9B1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915988" algn="l"/>
                <a:tab pos="1374775" algn="l"/>
                <a:tab pos="2290763" algn="l"/>
                <a:tab pos="2749550" algn="l"/>
                <a:tab pos="3652838" algn="l"/>
                <a:tab pos="4111625" algn="l"/>
                <a:tab pos="5027613" algn="l"/>
                <a:tab pos="5486400" algn="l"/>
              </a:tabLst>
            </a:pPr>
            <a:r>
              <a:rPr lang="en-US" altLang="en-US" dirty="0"/>
              <a:t>Compute frequency of each letter in ciphertext:</a:t>
            </a:r>
          </a:p>
          <a:p>
            <a:pPr lvl="1">
              <a:buNone/>
              <a:tabLst>
                <a:tab pos="915988" algn="l"/>
                <a:tab pos="1374775" algn="l"/>
                <a:tab pos="2290763" algn="l"/>
                <a:tab pos="2749550" algn="l"/>
                <a:tab pos="3652838" algn="l"/>
                <a:tab pos="4111625" algn="l"/>
                <a:tab pos="5027613" algn="l"/>
                <a:tab pos="5486400" algn="l"/>
              </a:tabLst>
            </a:pPr>
            <a:r>
              <a:rPr lang="en-US" altLang="en-US" dirty="0"/>
              <a:t>		</a:t>
            </a:r>
            <a:r>
              <a:rPr lang="en-US" altLang="en-US" dirty="0">
                <a:latin typeface="Courier" pitchFamily="2" charset="0"/>
              </a:rPr>
              <a:t>G</a:t>
            </a:r>
            <a:r>
              <a:rPr lang="en-US" altLang="en-US" dirty="0"/>
              <a:t>	0.1	</a:t>
            </a:r>
            <a:r>
              <a:rPr lang="en-US" altLang="en-US" dirty="0">
                <a:latin typeface="Courier" pitchFamily="2" charset="0"/>
              </a:rPr>
              <a:t>H</a:t>
            </a:r>
            <a:r>
              <a:rPr lang="en-US" altLang="en-US" dirty="0"/>
              <a:t>	0.1	</a:t>
            </a:r>
            <a:r>
              <a:rPr lang="en-US" altLang="en-US" dirty="0">
                <a:latin typeface="Courier" pitchFamily="2" charset="0"/>
              </a:rPr>
              <a:t>K</a:t>
            </a:r>
            <a:r>
              <a:rPr lang="en-US" altLang="en-US" dirty="0"/>
              <a:t>	0.1	</a:t>
            </a:r>
            <a:r>
              <a:rPr lang="en-US" altLang="en-US" dirty="0">
                <a:latin typeface="Courier" pitchFamily="2" charset="0"/>
              </a:rPr>
              <a:t>O</a:t>
            </a:r>
            <a:r>
              <a:rPr lang="en-US" altLang="en-US" dirty="0"/>
              <a:t>	0.3</a:t>
            </a:r>
          </a:p>
          <a:p>
            <a:pPr lvl="1">
              <a:buNone/>
              <a:tabLst>
                <a:tab pos="915988" algn="l"/>
                <a:tab pos="1374775" algn="l"/>
                <a:tab pos="2290763" algn="l"/>
                <a:tab pos="2749550" algn="l"/>
                <a:tab pos="3652838" algn="l"/>
                <a:tab pos="4111625" algn="l"/>
                <a:tab pos="5027613" algn="l"/>
                <a:tab pos="5486400" algn="l"/>
              </a:tabLst>
            </a:pPr>
            <a:r>
              <a:rPr lang="en-US" altLang="en-US" dirty="0"/>
              <a:t>		</a:t>
            </a:r>
            <a:r>
              <a:rPr lang="en-US" altLang="en-US" dirty="0">
                <a:latin typeface="Courier" pitchFamily="2" charset="0"/>
              </a:rPr>
              <a:t>R</a:t>
            </a:r>
            <a:r>
              <a:rPr lang="en-US" altLang="en-US" dirty="0"/>
              <a:t>	0.2	</a:t>
            </a:r>
            <a:r>
              <a:rPr lang="en-US" altLang="en-US" dirty="0">
                <a:latin typeface="Courier" pitchFamily="2" charset="0"/>
              </a:rPr>
              <a:t>U</a:t>
            </a:r>
            <a:r>
              <a:rPr lang="en-US" altLang="en-US" dirty="0"/>
              <a:t>	0.1	</a:t>
            </a:r>
            <a:r>
              <a:rPr lang="en-US" altLang="en-US" dirty="0">
                <a:latin typeface="Courier" pitchFamily="2" charset="0"/>
              </a:rPr>
              <a:t>Z</a:t>
            </a:r>
            <a:r>
              <a:rPr lang="en-US" altLang="en-US" dirty="0"/>
              <a:t>	0.1</a:t>
            </a:r>
          </a:p>
          <a:p>
            <a:pPr>
              <a:tabLst>
                <a:tab pos="915988" algn="l"/>
                <a:tab pos="1374775" algn="l"/>
                <a:tab pos="2290763" algn="l"/>
                <a:tab pos="2749550" algn="l"/>
                <a:tab pos="3652838" algn="l"/>
                <a:tab pos="4111625" algn="l"/>
                <a:tab pos="5027613" algn="l"/>
                <a:tab pos="5486400" algn="l"/>
              </a:tabLst>
            </a:pPr>
            <a:r>
              <a:rPr lang="en-US" altLang="en-US" dirty="0"/>
              <a:t>Apply 1-gram model of English</a:t>
            </a:r>
          </a:p>
          <a:p>
            <a:pPr lvl="1">
              <a:tabLst>
                <a:tab pos="915988" algn="l"/>
                <a:tab pos="1374775" algn="l"/>
                <a:tab pos="2290763" algn="l"/>
                <a:tab pos="2749550" algn="l"/>
                <a:tab pos="3652838" algn="l"/>
                <a:tab pos="4111625" algn="l"/>
                <a:tab pos="5027613" algn="l"/>
                <a:tab pos="5486400" algn="l"/>
              </a:tabLst>
            </a:pPr>
            <a:r>
              <a:rPr lang="en-US" altLang="en-US" dirty="0"/>
              <a:t>Frequency of characters (1-grams) in English is on next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B7C5D-598D-324B-BD5D-AC7D6074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7257B-A8FE-CD4E-B80C-7424C3326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A75B1-9E39-1D4C-8E3D-59E28E2D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87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015D6C76-12A6-A240-8576-509892232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Character Frequencies</a:t>
            </a:r>
          </a:p>
        </p:txBody>
      </p:sp>
      <p:graphicFrame>
        <p:nvGraphicFramePr>
          <p:cNvPr id="174181" name="Group 101">
            <a:extLst>
              <a:ext uri="{FF2B5EF4-FFF2-40B4-BE49-F238E27FC236}">
                <a16:creationId xmlns:a16="http://schemas.microsoft.com/office/drawing/2014/main" id="{E0D7D73A-91FF-6D4A-B4B8-2AD0DA725E5C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61273603"/>
              </p:ext>
            </p:extLst>
          </p:nvPr>
        </p:nvGraphicFramePr>
        <p:xfrm>
          <a:off x="1079292" y="1752601"/>
          <a:ext cx="10198308" cy="4368545"/>
        </p:xfrm>
        <a:graphic>
          <a:graphicData uri="http://schemas.openxmlformats.org/drawingml/2006/table">
            <a:tbl>
              <a:tblPr/>
              <a:tblGrid>
                <a:gridCol w="799867">
                  <a:extLst>
                    <a:ext uri="{9D8B030D-6E8A-4147-A177-3AD203B41FA5}">
                      <a16:colId xmlns:a16="http://schemas.microsoft.com/office/drawing/2014/main" val="3624483997"/>
                    </a:ext>
                  </a:extLst>
                </a:gridCol>
                <a:gridCol w="1749710">
                  <a:extLst>
                    <a:ext uri="{9D8B030D-6E8A-4147-A177-3AD203B41FA5}">
                      <a16:colId xmlns:a16="http://schemas.microsoft.com/office/drawing/2014/main" val="3938866242"/>
                    </a:ext>
                  </a:extLst>
                </a:gridCol>
                <a:gridCol w="849859">
                  <a:extLst>
                    <a:ext uri="{9D8B030D-6E8A-4147-A177-3AD203B41FA5}">
                      <a16:colId xmlns:a16="http://schemas.microsoft.com/office/drawing/2014/main" val="46523168"/>
                    </a:ext>
                  </a:extLst>
                </a:gridCol>
                <a:gridCol w="1699718">
                  <a:extLst>
                    <a:ext uri="{9D8B030D-6E8A-4147-A177-3AD203B41FA5}">
                      <a16:colId xmlns:a16="http://schemas.microsoft.com/office/drawing/2014/main" val="3249433871"/>
                    </a:ext>
                  </a:extLst>
                </a:gridCol>
                <a:gridCol w="799867">
                  <a:extLst>
                    <a:ext uri="{9D8B030D-6E8A-4147-A177-3AD203B41FA5}">
                      <a16:colId xmlns:a16="http://schemas.microsoft.com/office/drawing/2014/main" val="253915185"/>
                    </a:ext>
                  </a:extLst>
                </a:gridCol>
                <a:gridCol w="1749710">
                  <a:extLst>
                    <a:ext uri="{9D8B030D-6E8A-4147-A177-3AD203B41FA5}">
                      <a16:colId xmlns:a16="http://schemas.microsoft.com/office/drawing/2014/main" val="3205146843"/>
                    </a:ext>
                  </a:extLst>
                </a:gridCol>
                <a:gridCol w="749876">
                  <a:extLst>
                    <a:ext uri="{9D8B030D-6E8A-4147-A177-3AD203B41FA5}">
                      <a16:colId xmlns:a16="http://schemas.microsoft.com/office/drawing/2014/main" val="4006046674"/>
                    </a:ext>
                  </a:extLst>
                </a:gridCol>
                <a:gridCol w="1799701">
                  <a:extLst>
                    <a:ext uri="{9D8B030D-6E8A-4147-A177-3AD203B41FA5}">
                      <a16:colId xmlns:a16="http://schemas.microsoft.com/office/drawing/2014/main" val="618754167"/>
                    </a:ext>
                  </a:extLst>
                </a:gridCol>
              </a:tblGrid>
              <a:tr h="660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0.07984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0.06384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0.06876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0.09058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452625"/>
                  </a:ext>
                </a:extLst>
              </a:tr>
              <a:tr h="6190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0.01511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0.07000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0.07691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0.02844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144387"/>
                  </a:ext>
                </a:extLst>
              </a:tr>
              <a:tr h="6173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0.02504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0.01741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0.01056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716851"/>
                  </a:ext>
                </a:extLst>
              </a:tr>
              <a:tr h="6173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0.04260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0.00741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0.00107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0.02304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817834"/>
                  </a:ext>
                </a:extLst>
              </a:tr>
              <a:tr h="6173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0.12452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0.03961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0.05912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0.00159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452859"/>
                  </a:ext>
                </a:extLst>
              </a:tr>
              <a:tr h="6190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0.02262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0.02629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0.06333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5958624"/>
                  </a:ext>
                </a:extLst>
              </a:tr>
              <a:tr h="6173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0.00057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833180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5B3C3-562C-BE4F-A6FB-A059EAB8A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Version 1.0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D73F5-138E-094E-9228-F220AC2F2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i="1"/>
              <a:t>Computer Security: Art and Science, 2nd Edition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27F89-48E0-B447-8C14-2201481A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10-</a:t>
            </a:r>
            <a:fld id="{A0982F59-C681-D54E-8C7A-3AB470DF4D6C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2350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E6F001B2-BEF7-B24B-A8F7-05C1377C5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Statistical Analysis</a:t>
            </a: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A5C19A3B-6DBB-A145-941D-C5399FE774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c</a:t>
            </a:r>
            <a:r>
              <a:rPr lang="en-US" altLang="en-US" dirty="0"/>
              <a:t>) frequency of character </a:t>
            </a:r>
            <a:r>
              <a:rPr lang="en-US" altLang="en-US" i="1" dirty="0"/>
              <a:t>c</a:t>
            </a:r>
            <a:r>
              <a:rPr lang="en-US" altLang="en-US" dirty="0"/>
              <a:t> in ciphertext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ym typeface="Symbol" pitchFamily="2" charset="2"/>
              </a:rPr>
              <a:t>(</a:t>
            </a:r>
            <a:r>
              <a:rPr lang="en-US" altLang="en-US" i="1" dirty="0" err="1">
                <a:sym typeface="Symbol" pitchFamily="2" charset="2"/>
              </a:rPr>
              <a:t>i</a:t>
            </a:r>
            <a:r>
              <a:rPr lang="en-US" altLang="en-US" dirty="0">
                <a:sym typeface="Symbol" pitchFamily="2" charset="2"/>
              </a:rPr>
              <a:t>) correlation of frequency of letters in ciphertext with corresponding letters in English, assuming key is </a:t>
            </a:r>
            <a:r>
              <a:rPr lang="en-US" altLang="en-US" i="1" dirty="0" err="1">
                <a:sym typeface="Symbol" pitchFamily="2" charset="2"/>
              </a:rPr>
              <a:t>i</a:t>
            </a:r>
            <a:endParaRPr lang="en-US" altLang="en-US" dirty="0">
              <a:sym typeface="Symbol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itchFamily="2" charset="2"/>
              </a:rPr>
              <a:t></a:t>
            </a:r>
            <a:r>
              <a:rPr lang="en-US" altLang="en-US" dirty="0"/>
              <a:t>(</a:t>
            </a:r>
            <a:r>
              <a:rPr lang="en-US" altLang="en-US" i="1" dirty="0" err="1"/>
              <a:t>i</a:t>
            </a:r>
            <a:r>
              <a:rPr lang="en-US" altLang="en-US" dirty="0"/>
              <a:t>) = </a:t>
            </a:r>
            <a:r>
              <a:rPr lang="en-US" altLang="en-US" dirty="0">
                <a:sym typeface="Symbol" pitchFamily="2" charset="2"/>
              </a:rPr>
              <a:t></a:t>
            </a:r>
            <a:r>
              <a:rPr lang="en-US" altLang="en-US" baseline="-25000" dirty="0"/>
              <a:t>0 ≤ </a:t>
            </a:r>
            <a:r>
              <a:rPr lang="en-US" altLang="en-US" i="1" baseline="-25000" dirty="0"/>
              <a:t>c</a:t>
            </a:r>
            <a:r>
              <a:rPr lang="en-US" altLang="en-US" baseline="-25000" dirty="0"/>
              <a:t> ≤ 25</a:t>
            </a:r>
            <a:r>
              <a:rPr lang="en-US" altLang="en-US" dirty="0"/>
              <a:t>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c</a:t>
            </a:r>
            <a:r>
              <a:rPr lang="en-US" altLang="en-US" dirty="0"/>
              <a:t>)</a:t>
            </a:r>
            <a:r>
              <a:rPr lang="en-US" altLang="en-US" i="1" dirty="0"/>
              <a:t>p</a:t>
            </a:r>
            <a:r>
              <a:rPr lang="en-US" altLang="en-US" dirty="0"/>
              <a:t>(</a:t>
            </a:r>
            <a:r>
              <a:rPr lang="en-US" altLang="en-US" i="1" dirty="0"/>
              <a:t>c</a:t>
            </a:r>
            <a:r>
              <a:rPr lang="en-US" altLang="en-US" dirty="0"/>
              <a:t> – </a:t>
            </a:r>
            <a:r>
              <a:rPr lang="en-US" altLang="en-US" i="1" dirty="0" err="1"/>
              <a:t>i</a:t>
            </a:r>
            <a:r>
              <a:rPr lang="en-US" altLang="en-US" dirty="0"/>
              <a:t>) so here,</a:t>
            </a:r>
          </a:p>
          <a:p>
            <a:pPr lvl="1">
              <a:lnSpc>
                <a:spcPct val="90000"/>
              </a:lnSpc>
              <a:buFontTx/>
              <a:buNone/>
              <a:tabLst>
                <a:tab pos="1762125" algn="l"/>
              </a:tabLst>
            </a:pPr>
            <a:r>
              <a:rPr lang="en-US" altLang="en-US" dirty="0">
                <a:sym typeface="Symbol" pitchFamily="2" charset="2"/>
              </a:rPr>
              <a:t>	</a:t>
            </a:r>
            <a:r>
              <a:rPr lang="en-US" altLang="en-US" dirty="0"/>
              <a:t>(</a:t>
            </a:r>
            <a:r>
              <a:rPr lang="en-US" altLang="en-US" i="1" dirty="0" err="1"/>
              <a:t>i</a:t>
            </a:r>
            <a:r>
              <a:rPr lang="en-US" altLang="en-US" dirty="0"/>
              <a:t>) = 0.1 </a:t>
            </a:r>
            <a:r>
              <a:rPr lang="en-US" altLang="en-US" i="1" dirty="0"/>
              <a:t>p</a:t>
            </a:r>
            <a:r>
              <a:rPr lang="en-US" altLang="en-US" dirty="0"/>
              <a:t>(6 – </a:t>
            </a:r>
            <a:r>
              <a:rPr lang="en-US" altLang="en-US" i="1" dirty="0" err="1"/>
              <a:t>i</a:t>
            </a:r>
            <a:r>
              <a:rPr lang="en-US" altLang="en-US" dirty="0"/>
              <a:t>) + 0.1 </a:t>
            </a:r>
            <a:r>
              <a:rPr lang="en-US" altLang="en-US" i="1" dirty="0"/>
              <a:t>p</a:t>
            </a:r>
            <a:r>
              <a:rPr lang="en-US" altLang="en-US" dirty="0"/>
              <a:t>(7 – </a:t>
            </a:r>
            <a:r>
              <a:rPr lang="en-US" altLang="en-US" i="1" dirty="0" err="1"/>
              <a:t>i</a:t>
            </a:r>
            <a:r>
              <a:rPr lang="en-US" altLang="en-US" dirty="0"/>
              <a:t>) + 0.1 </a:t>
            </a:r>
            <a:r>
              <a:rPr lang="en-US" altLang="en-US" i="1" dirty="0"/>
              <a:t>p</a:t>
            </a:r>
            <a:r>
              <a:rPr lang="en-US" altLang="en-US" dirty="0"/>
              <a:t>(10 – </a:t>
            </a:r>
            <a:r>
              <a:rPr lang="en-US" altLang="en-US" i="1" dirty="0" err="1"/>
              <a:t>i</a:t>
            </a:r>
            <a:r>
              <a:rPr lang="en-US" altLang="en-US" dirty="0"/>
              <a:t>) + 0.3 </a:t>
            </a:r>
            <a:r>
              <a:rPr lang="en-US" altLang="en-US" i="1" dirty="0"/>
              <a:t>p</a:t>
            </a:r>
            <a:r>
              <a:rPr lang="en-US" altLang="en-US" dirty="0"/>
              <a:t>(14 – </a:t>
            </a:r>
            <a:r>
              <a:rPr lang="en-US" altLang="en-US" i="1" dirty="0" err="1"/>
              <a:t>i</a:t>
            </a:r>
            <a:r>
              <a:rPr lang="en-US" altLang="en-US" dirty="0"/>
              <a:t>) + 0.2 </a:t>
            </a:r>
            <a:r>
              <a:rPr lang="en-US" altLang="en-US" i="1" dirty="0"/>
              <a:t>p</a:t>
            </a:r>
            <a:r>
              <a:rPr lang="en-US" altLang="en-US" dirty="0"/>
              <a:t>(17 – </a:t>
            </a:r>
            <a:r>
              <a:rPr lang="en-US" altLang="en-US" i="1" dirty="0" err="1"/>
              <a:t>i</a:t>
            </a:r>
            <a:r>
              <a:rPr lang="en-US" altLang="en-US" dirty="0"/>
              <a:t>) + 	0.1 </a:t>
            </a:r>
            <a:r>
              <a:rPr lang="en-US" altLang="en-US" i="1" dirty="0"/>
              <a:t>p</a:t>
            </a:r>
            <a:r>
              <a:rPr lang="en-US" altLang="en-US" dirty="0"/>
              <a:t>(20 – </a:t>
            </a:r>
            <a:r>
              <a:rPr lang="en-US" altLang="en-US" i="1" dirty="0" err="1"/>
              <a:t>i</a:t>
            </a:r>
            <a:r>
              <a:rPr lang="en-US" altLang="en-US" dirty="0"/>
              <a:t>) + 0.1 </a:t>
            </a:r>
            <a:r>
              <a:rPr lang="en-US" altLang="en-US" i="1" dirty="0"/>
              <a:t>p</a:t>
            </a:r>
            <a:r>
              <a:rPr lang="en-US" altLang="en-US" dirty="0"/>
              <a:t>(25 – </a:t>
            </a:r>
            <a:r>
              <a:rPr lang="en-US" altLang="en-US" i="1" dirty="0" err="1"/>
              <a:t>i</a:t>
            </a:r>
            <a:r>
              <a:rPr lang="en-US" altLang="en-US" dirty="0"/>
              <a:t>)</a:t>
            </a:r>
          </a:p>
          <a:p>
            <a:pPr lvl="2">
              <a:lnSpc>
                <a:spcPct val="90000"/>
              </a:lnSpc>
            </a:pPr>
            <a:r>
              <a:rPr lang="en-US" altLang="en-US" i="1" dirty="0"/>
              <a:t>p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is frequency of character </a:t>
            </a:r>
            <a:r>
              <a:rPr lang="en-US" altLang="en-US" i="1" dirty="0"/>
              <a:t>x</a:t>
            </a:r>
            <a:r>
              <a:rPr lang="en-US" altLang="en-US" dirty="0"/>
              <a:t> in English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8039A-58F1-C44A-93D9-43A925CE5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1B6D7-1D25-0340-BCC0-2EC5DE7BA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9ED06-02ED-B14D-8E63-C72F3B2E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690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250D30F6-69B7-404F-ADC5-743220F1E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Correlation: </a:t>
            </a:r>
            <a:r>
              <a:rPr lang="en-US" altLang="en-US" dirty="0">
                <a:sym typeface="Symbol" pitchFamily="2" charset="2"/>
              </a:rPr>
              <a:t></a:t>
            </a:r>
            <a:r>
              <a:rPr lang="en-US" altLang="en-US" dirty="0"/>
              <a:t>(</a:t>
            </a:r>
            <a:r>
              <a:rPr lang="en-US" altLang="en-US" i="1" dirty="0" err="1"/>
              <a:t>i</a:t>
            </a:r>
            <a:r>
              <a:rPr lang="en-US" altLang="en-US" dirty="0"/>
              <a:t>) for 0 ≤ </a:t>
            </a:r>
            <a:r>
              <a:rPr lang="en-US" altLang="en-US" i="1" dirty="0" err="1"/>
              <a:t>i</a:t>
            </a:r>
            <a:r>
              <a:rPr lang="en-US" altLang="en-US" dirty="0"/>
              <a:t> ≤ 25</a:t>
            </a:r>
          </a:p>
        </p:txBody>
      </p:sp>
      <p:graphicFrame>
        <p:nvGraphicFramePr>
          <p:cNvPr id="177327" name="Group 175">
            <a:extLst>
              <a:ext uri="{FF2B5EF4-FFF2-40B4-BE49-F238E27FC236}">
                <a16:creationId xmlns:a16="http://schemas.microsoft.com/office/drawing/2014/main" id="{116C1BA0-8A53-D143-BBB3-DF45EBF6C385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80499983"/>
              </p:ext>
            </p:extLst>
          </p:nvPr>
        </p:nvGraphicFramePr>
        <p:xfrm>
          <a:off x="2209800" y="1981200"/>
          <a:ext cx="7772400" cy="414528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936647219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36764672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84564982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5757112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0028808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58628709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18409701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211507796"/>
                    </a:ext>
                  </a:extLst>
                </a:gridCol>
              </a:tblGrid>
              <a:tr h="514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</a:t>
                      </a:r>
                      <a:endParaRPr kumimoji="0" lang="en-US" alt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2" charset="2"/>
                        </a:rPr>
                        <a:t>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alt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n-US" altLang="en-US" sz="2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2" charset="2"/>
                        </a:rPr>
                        <a:t>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alt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2" charset="2"/>
                        </a:rPr>
                        <a:t>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alt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2" charset="2"/>
                        </a:rPr>
                        <a:t>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alt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205405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0.0469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0.0461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613252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0.0393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0.0561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0.0287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834287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0.0396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0.0286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0.0215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0.0526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265002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0.0586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0.0631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0.0306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0.0398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633038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0.0280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0.0386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0.0338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019966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0.0318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0.0317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0.0320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433848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0.0676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0.0443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858599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22592-C4EB-6D45-B289-6FB1CB6D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Version 1.0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9B1DE-F057-194B-B12D-682B3CBD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i="1"/>
              <a:t>Computer Security: Art and Science, 2nd Edition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D9EBD-506A-3D45-B21C-4E599811B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10-</a:t>
            </a:r>
            <a:fld id="{A0982F59-C681-D54E-8C7A-3AB470DF4D6C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802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395A9555-0B18-2D42-9DCF-E28A7BA0F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Result</a:t>
            </a: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D2ECDC61-9C37-164B-BD45-B666750A14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Most probable keys, based on </a:t>
            </a:r>
            <a:r>
              <a:rPr lang="en-US" altLang="en-US" dirty="0">
                <a:sym typeface="Symbol" pitchFamily="2" charset="2"/>
              </a:rPr>
              <a:t>: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 err="1"/>
              <a:t>i</a:t>
            </a:r>
            <a:r>
              <a:rPr lang="en-US" altLang="en-US" dirty="0"/>
              <a:t> = 6, </a:t>
            </a:r>
            <a:r>
              <a:rPr lang="en-US" altLang="en-US" dirty="0">
                <a:sym typeface="Symbol" pitchFamily="2" charset="2"/>
              </a:rPr>
              <a:t></a:t>
            </a:r>
            <a:r>
              <a:rPr lang="en-US" altLang="en-US" dirty="0"/>
              <a:t>(</a:t>
            </a:r>
            <a:r>
              <a:rPr lang="en-US" altLang="en-US" i="1" dirty="0" err="1"/>
              <a:t>i</a:t>
            </a:r>
            <a:r>
              <a:rPr lang="en-US" altLang="en-US" dirty="0"/>
              <a:t>) = 0.0676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plaintext </a:t>
            </a:r>
            <a:r>
              <a:rPr lang="en-US" altLang="en-US" dirty="0">
                <a:latin typeface="Courier" pitchFamily="2" charset="0"/>
              </a:rPr>
              <a:t>EBIIL TLOLA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i="1" dirty="0" err="1"/>
              <a:t>i</a:t>
            </a:r>
            <a:r>
              <a:rPr lang="en-US" altLang="en-US" dirty="0"/>
              <a:t> = 10, </a:t>
            </a:r>
            <a:r>
              <a:rPr lang="en-US" altLang="en-US" dirty="0">
                <a:sym typeface="Symbol" pitchFamily="2" charset="2"/>
              </a:rPr>
              <a:t></a:t>
            </a:r>
            <a:r>
              <a:rPr lang="en-US" altLang="en-US" dirty="0"/>
              <a:t>(</a:t>
            </a:r>
            <a:r>
              <a:rPr lang="en-US" altLang="en-US" i="1" dirty="0" err="1"/>
              <a:t>i</a:t>
            </a:r>
            <a:r>
              <a:rPr lang="en-US" altLang="en-US" dirty="0"/>
              <a:t>) = 0.0631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plaintext </a:t>
            </a:r>
            <a:r>
              <a:rPr lang="en-US" altLang="en-US" dirty="0">
                <a:latin typeface="Courier" pitchFamily="2" charset="0"/>
              </a:rPr>
              <a:t>AXEEH PHKEW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i="1" dirty="0" err="1"/>
              <a:t>i</a:t>
            </a:r>
            <a:r>
              <a:rPr lang="en-US" altLang="en-US" dirty="0"/>
              <a:t> = 14, </a:t>
            </a:r>
            <a:r>
              <a:rPr lang="en-US" altLang="en-US" dirty="0">
                <a:sym typeface="Symbol" pitchFamily="2" charset="2"/>
              </a:rPr>
              <a:t></a:t>
            </a:r>
            <a:r>
              <a:rPr lang="en-US" altLang="en-US" dirty="0"/>
              <a:t>(</a:t>
            </a:r>
            <a:r>
              <a:rPr lang="en-US" altLang="en-US" i="1" dirty="0" err="1"/>
              <a:t>i</a:t>
            </a:r>
            <a:r>
              <a:rPr lang="en-US" altLang="en-US" dirty="0"/>
              <a:t>) = 0.0561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plaintext </a:t>
            </a:r>
            <a:r>
              <a:rPr lang="en-US" altLang="en-US" dirty="0">
                <a:latin typeface="Courier" pitchFamily="2" charset="0"/>
              </a:rPr>
              <a:t>WTAAD LDGAS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 err="1"/>
              <a:t>i</a:t>
            </a:r>
            <a:r>
              <a:rPr lang="en-US" altLang="en-US" dirty="0"/>
              <a:t> = 3, </a:t>
            </a:r>
            <a:r>
              <a:rPr lang="en-US" altLang="en-US" dirty="0">
                <a:sym typeface="Symbol" pitchFamily="2" charset="2"/>
              </a:rPr>
              <a:t></a:t>
            </a:r>
            <a:r>
              <a:rPr lang="en-US" altLang="en-US" dirty="0"/>
              <a:t>(</a:t>
            </a:r>
            <a:r>
              <a:rPr lang="en-US" altLang="en-US" i="1" dirty="0" err="1"/>
              <a:t>i</a:t>
            </a:r>
            <a:r>
              <a:rPr lang="en-US" altLang="en-US" dirty="0"/>
              <a:t>) = 0.0586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plaintext </a:t>
            </a:r>
            <a:r>
              <a:rPr lang="en-US" altLang="en-US" dirty="0">
                <a:latin typeface="Courier" pitchFamily="2" charset="0"/>
              </a:rPr>
              <a:t>HELLO WORLD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Only English phrase is for </a:t>
            </a:r>
            <a:r>
              <a:rPr lang="en-US" altLang="en-US" i="1" dirty="0" err="1"/>
              <a:t>i</a:t>
            </a:r>
            <a:r>
              <a:rPr lang="en-US" altLang="en-US" dirty="0"/>
              <a:t> = 3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That’s the key (3 or ‘</a:t>
            </a:r>
            <a:r>
              <a:rPr lang="en-US" altLang="en-US" dirty="0">
                <a:latin typeface="Courier" pitchFamily="2" charset="0"/>
              </a:rPr>
              <a:t>D</a:t>
            </a:r>
            <a:r>
              <a:rPr lang="en-US" altLang="en-US" dirty="0"/>
              <a:t>’)</a:t>
            </a:r>
            <a:endParaRPr lang="en-US" altLang="en-US" dirty="0">
              <a:sym typeface="Symbol" pitchFamily="2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9F6C0-9841-784D-9831-C6D6F78D1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54495-5C5A-8546-951B-0EBAFDC4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A44A9-E029-EB4A-A89D-23F9AFC8F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41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52349857-F37D-5843-8585-E077F3496F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Caesar’s Problem</a:t>
            </a:r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BD0FE66B-0A0C-014A-80A5-BC929D660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Key is too short</a:t>
            </a:r>
          </a:p>
          <a:p>
            <a:pPr lvl="1"/>
            <a:r>
              <a:rPr lang="en-US" altLang="en-US"/>
              <a:t>Can be found by exhaustive search</a:t>
            </a:r>
          </a:p>
          <a:p>
            <a:pPr lvl="1"/>
            <a:r>
              <a:rPr lang="en-US" altLang="en-US"/>
              <a:t>Statistical frequencies not concealed well</a:t>
            </a:r>
          </a:p>
          <a:p>
            <a:pPr lvl="2"/>
            <a:r>
              <a:rPr lang="en-US" altLang="en-US"/>
              <a:t>They look too much like regular English letters</a:t>
            </a:r>
          </a:p>
          <a:p>
            <a:r>
              <a:rPr lang="en-US" altLang="en-US"/>
              <a:t>So make it longer</a:t>
            </a:r>
          </a:p>
          <a:p>
            <a:pPr lvl="1"/>
            <a:r>
              <a:rPr lang="en-US" altLang="en-US"/>
              <a:t>Multiple letters in key</a:t>
            </a:r>
          </a:p>
          <a:p>
            <a:pPr lvl="1"/>
            <a:r>
              <a:rPr lang="en-US" altLang="en-US"/>
              <a:t>Idea is to smooth the statistical frequencies to make cryptanalysis harder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31943-FCB9-DF48-98AE-FCFDF6A3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01741-9BBD-A345-9C77-47FE457DD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B11C6-8BF2-2849-B99F-73840345E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83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C101729-5FD4-5E4B-8AD7-54CFE1AF5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Overview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FAED96E-E857-574B-B00D-CA11AA06D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Symmetric cryptography</a:t>
            </a:r>
          </a:p>
          <a:p>
            <a:pPr lvl="1">
              <a:lnSpc>
                <a:spcPct val="90000"/>
              </a:lnSpc>
            </a:pPr>
            <a:r>
              <a:rPr lang="en-US" altLang="en-US" dirty="0" err="1"/>
              <a:t>Cæsar</a:t>
            </a:r>
            <a:r>
              <a:rPr lang="en-US" altLang="en-US" dirty="0"/>
              <a:t> and </a:t>
            </a:r>
            <a:r>
              <a:rPr lang="en-US" altLang="en-US" dirty="0" err="1"/>
              <a:t>Vigènere</a:t>
            </a:r>
            <a:r>
              <a:rPr lang="en-US" altLang="en-US" dirty="0"/>
              <a:t> ciphers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DES, AES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Public key (asymmetric) cryptography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El Gamal, RSA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Elliptic ciphers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Cryptographic Checksums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HMAC</a:t>
            </a:r>
          </a:p>
          <a:p>
            <a:r>
              <a:rPr lang="en-US" altLang="en-US" dirty="0"/>
              <a:t>Digital signatures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7E007-5999-2F4A-B446-D238EE094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DEE74-9970-8146-BEDF-A6C4EB6E8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F1031-5159-6D45-B7BD-E5AA0846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73C173D8-BB59-7E40-87D4-C7ACB070ED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Vigènere</a:t>
            </a:r>
            <a:r>
              <a:rPr lang="en-US" altLang="en-US" dirty="0"/>
              <a:t> Cipher</a:t>
            </a: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F33EC101-1528-7448-B035-43C2C3A87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Like Caesar cipher, but use a phrase</a:t>
            </a:r>
          </a:p>
          <a:p>
            <a:pPr lvl="1"/>
            <a:r>
              <a:rPr lang="en-US" altLang="en-US" dirty="0"/>
              <a:t>So it’s effectively multiple Caesar ciphers </a:t>
            </a:r>
          </a:p>
          <a:p>
            <a:r>
              <a:rPr lang="en-US" altLang="en-US" dirty="0"/>
              <a:t>Example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Message  </a:t>
            </a:r>
            <a:r>
              <a:rPr lang="en-US" altLang="en-US" dirty="0">
                <a:latin typeface="Courier" pitchFamily="2" charset="0"/>
              </a:rPr>
              <a:t>A LIMERICK PACKS LAUGHS ANATOMICAL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Key  </a:t>
            </a:r>
            <a:r>
              <a:rPr lang="en-US" altLang="en-US" dirty="0">
                <a:latin typeface="Courier" pitchFamily="2" charset="0"/>
              </a:rPr>
              <a:t>BENCH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Encipher using Caesar cipher for each letter:</a:t>
            </a:r>
          </a:p>
          <a:p>
            <a:pPr lvl="1">
              <a:buNone/>
              <a:tabLst>
                <a:tab pos="2276475" algn="l"/>
              </a:tabLst>
            </a:pPr>
            <a:r>
              <a:rPr lang="en-US" altLang="en-US" dirty="0"/>
              <a:t>			key</a:t>
            </a:r>
            <a:r>
              <a:rPr lang="en-US" altLang="en-US" dirty="0">
                <a:latin typeface="Courier" pitchFamily="2" charset="0"/>
              </a:rPr>
              <a:t>	BENCHBENCHBENCHBENCHBENCHBENCH</a:t>
            </a:r>
          </a:p>
          <a:p>
            <a:pPr lvl="1">
              <a:buNone/>
              <a:tabLst>
                <a:tab pos="2276475" algn="l"/>
              </a:tabLst>
            </a:pPr>
            <a:r>
              <a:rPr lang="en-US" altLang="en-US" dirty="0"/>
              <a:t>			plain</a:t>
            </a:r>
            <a:r>
              <a:rPr lang="en-US" altLang="en-US" dirty="0">
                <a:latin typeface="Courier" pitchFamily="2" charset="0"/>
              </a:rPr>
              <a:t>	ALIMERICKPACKSLAUGHSANATOMICAL</a:t>
            </a:r>
          </a:p>
          <a:p>
            <a:pPr lvl="1">
              <a:buNone/>
            </a:pPr>
            <a:r>
              <a:rPr lang="en-US" altLang="en-US" dirty="0"/>
              <a:t>				cipher</a:t>
            </a:r>
            <a:r>
              <a:rPr lang="en-US" altLang="en-US" dirty="0">
                <a:latin typeface="Courier" pitchFamily="2" charset="0"/>
              </a:rPr>
              <a:t>	</a:t>
            </a:r>
            <a:r>
              <a:rPr lang="en-US" dirty="0">
                <a:latin typeface="Courier" pitchFamily="2" charset="0"/>
              </a:rPr>
              <a:t>BPVOLSMPMWBGXUSBYTJZBRNVVNMPCS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DD52A-42AD-644A-B50D-DDDC4C79B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589FD-5114-5B46-B597-EBB13200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682B8-7EB1-914C-8E04-CA96F31F3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14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>
            <a:extLst>
              <a:ext uri="{FF2B5EF4-FFF2-40B4-BE49-F238E27FC236}">
                <a16:creationId xmlns:a16="http://schemas.microsoft.com/office/drawing/2014/main" id="{F1482E14-F17E-9042-BD23-50F4F422422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1" y="1825625"/>
            <a:ext cx="5181600" cy="4530725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None/>
              <a:tabLst>
                <a:tab pos="107950" algn="ctr"/>
                <a:tab pos="1017588" algn="ctr"/>
                <a:tab pos="1936750" algn="ctr"/>
                <a:tab pos="2857500" algn="ctr"/>
                <a:tab pos="3765550" algn="ctr"/>
                <a:tab pos="4684713" algn="ctr"/>
              </a:tabLst>
            </a:pPr>
            <a:r>
              <a:rPr lang="en-US" altLang="en-US" i="1" dirty="0">
                <a:latin typeface="Courier" pitchFamily="2" charset="0"/>
              </a:rPr>
              <a:t>		B	C	E	H	N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107950" algn="ctr"/>
                <a:tab pos="1017588" algn="ctr"/>
                <a:tab pos="1936750" algn="ctr"/>
                <a:tab pos="2857500" algn="ctr"/>
                <a:tab pos="3765550" algn="ctr"/>
                <a:tab pos="4684713" algn="ctr"/>
              </a:tabLst>
            </a:pPr>
            <a:r>
              <a:rPr lang="en-US" altLang="en-US" sz="2400" i="1" dirty="0">
                <a:latin typeface="Courier" pitchFamily="2" charset="0"/>
              </a:rPr>
              <a:t>A</a:t>
            </a:r>
            <a:r>
              <a:rPr lang="en-US" altLang="en-US" sz="2400" dirty="0">
                <a:latin typeface="Courier" pitchFamily="2" charset="0"/>
              </a:rPr>
              <a:t>	B	C	E	H	N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107950" algn="ctr"/>
                <a:tab pos="1017588" algn="ctr"/>
                <a:tab pos="1936750" algn="ctr"/>
                <a:tab pos="2857500" algn="ctr"/>
                <a:tab pos="3765550" algn="ctr"/>
                <a:tab pos="4684713" algn="ctr"/>
              </a:tabLst>
            </a:pPr>
            <a:r>
              <a:rPr lang="en-US" altLang="en-US" sz="2400" i="1" dirty="0">
                <a:latin typeface="Courier" pitchFamily="2" charset="0"/>
              </a:rPr>
              <a:t>C</a:t>
            </a:r>
            <a:r>
              <a:rPr lang="en-US" altLang="en-US" sz="2400" dirty="0">
                <a:latin typeface="Courier" pitchFamily="2" charset="0"/>
              </a:rPr>
              <a:t>	D	E	G	J	P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107950" algn="ctr"/>
                <a:tab pos="1017588" algn="ctr"/>
                <a:tab pos="1936750" algn="ctr"/>
                <a:tab pos="2857500" algn="ctr"/>
                <a:tab pos="3765550" algn="ctr"/>
                <a:tab pos="4684713" algn="ctr"/>
              </a:tabLst>
            </a:pPr>
            <a:r>
              <a:rPr lang="en-US" altLang="en-US" sz="2400" i="1" dirty="0">
                <a:latin typeface="Courier" pitchFamily="2" charset="0"/>
              </a:rPr>
              <a:t>E</a:t>
            </a:r>
            <a:r>
              <a:rPr lang="en-US" altLang="en-US" sz="2400" dirty="0">
                <a:latin typeface="Courier" pitchFamily="2" charset="0"/>
              </a:rPr>
              <a:t>	F	G	I	L	R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107950" algn="ctr"/>
                <a:tab pos="1017588" algn="ctr"/>
                <a:tab pos="1936750" algn="ctr"/>
                <a:tab pos="2857500" algn="ctr"/>
                <a:tab pos="3765550" algn="ctr"/>
                <a:tab pos="4684713" algn="ctr"/>
              </a:tabLst>
            </a:pPr>
            <a:r>
              <a:rPr lang="en-US" altLang="en-US" sz="2400" i="1" dirty="0">
                <a:latin typeface="Courier" pitchFamily="2" charset="0"/>
              </a:rPr>
              <a:t>G</a:t>
            </a:r>
            <a:r>
              <a:rPr lang="en-US" altLang="en-US" sz="2400" dirty="0">
                <a:latin typeface="Courier" pitchFamily="2" charset="0"/>
              </a:rPr>
              <a:t>	H	I	K	N	T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107950" algn="ctr"/>
                <a:tab pos="1017588" algn="ctr"/>
                <a:tab pos="1936750" algn="ctr"/>
                <a:tab pos="2857500" algn="ctr"/>
                <a:tab pos="3765550" algn="ctr"/>
                <a:tab pos="4684713" algn="ctr"/>
              </a:tabLst>
            </a:pPr>
            <a:r>
              <a:rPr lang="en-US" altLang="en-US" sz="2400" i="1" dirty="0">
                <a:latin typeface="Courier" pitchFamily="2" charset="0"/>
              </a:rPr>
              <a:t>H</a:t>
            </a:r>
            <a:r>
              <a:rPr lang="en-US" altLang="en-US" sz="2400" dirty="0">
                <a:latin typeface="Courier" pitchFamily="2" charset="0"/>
              </a:rPr>
              <a:t>	I	J	L	O	U</a:t>
            </a:r>
            <a:endParaRPr lang="en-US" altLang="en-US" sz="2400" i="1" dirty="0">
              <a:latin typeface="Courier" pitchFamily="2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107950" algn="ctr"/>
                <a:tab pos="1017588" algn="ctr"/>
                <a:tab pos="1936750" algn="ctr"/>
                <a:tab pos="2857500" algn="ctr"/>
                <a:tab pos="3765550" algn="ctr"/>
                <a:tab pos="4684713" algn="ctr"/>
              </a:tabLst>
            </a:pPr>
            <a:r>
              <a:rPr lang="en-US" altLang="en-US" sz="2400" i="1" dirty="0">
                <a:latin typeface="Courier" pitchFamily="2" charset="0"/>
              </a:rPr>
              <a:t>I</a:t>
            </a:r>
            <a:r>
              <a:rPr lang="en-US" altLang="en-US" sz="2400" dirty="0">
                <a:latin typeface="Courier" pitchFamily="2" charset="0"/>
              </a:rPr>
              <a:t>	J	K	M	P	V</a:t>
            </a:r>
            <a:endParaRPr lang="en-US" altLang="en-US" sz="2400" i="1" dirty="0">
              <a:latin typeface="Courier" pitchFamily="2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107950" algn="ctr"/>
                <a:tab pos="1017588" algn="ctr"/>
                <a:tab pos="1936750" algn="ctr"/>
                <a:tab pos="2857500" algn="ctr"/>
                <a:tab pos="3765550" algn="ctr"/>
                <a:tab pos="4684713" algn="ctr"/>
              </a:tabLst>
            </a:pPr>
            <a:r>
              <a:rPr lang="en-US" altLang="en-US" sz="2400" i="1" dirty="0">
                <a:latin typeface="Courier" pitchFamily="2" charset="0"/>
              </a:rPr>
              <a:t>K</a:t>
            </a:r>
            <a:r>
              <a:rPr lang="en-US" altLang="en-US" sz="2400" dirty="0">
                <a:latin typeface="Courier" pitchFamily="2" charset="0"/>
              </a:rPr>
              <a:t>	L	M	O	R	X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107950" algn="ctr"/>
                <a:tab pos="1017588" algn="ctr"/>
                <a:tab pos="1936750" algn="ctr"/>
                <a:tab pos="2857500" algn="ctr"/>
                <a:tab pos="3765550" algn="ctr"/>
                <a:tab pos="4684713" algn="ctr"/>
              </a:tabLst>
            </a:pPr>
            <a:r>
              <a:rPr lang="en-US" altLang="en-US" sz="2400" i="1" dirty="0">
                <a:latin typeface="Courier" pitchFamily="2" charset="0"/>
              </a:rPr>
              <a:t>L</a:t>
            </a:r>
            <a:r>
              <a:rPr lang="en-US" altLang="en-US" sz="2400" dirty="0">
                <a:latin typeface="Courier" pitchFamily="2" charset="0"/>
              </a:rPr>
              <a:t>	M	N	P	S	Y</a:t>
            </a:r>
            <a:endParaRPr lang="en-US" altLang="en-US" sz="2400" i="1" dirty="0">
              <a:latin typeface="Courier" pitchFamily="2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107950" algn="ctr"/>
                <a:tab pos="1017588" algn="ctr"/>
                <a:tab pos="1936750" algn="ctr"/>
                <a:tab pos="2857500" algn="ctr"/>
                <a:tab pos="3765550" algn="ctr"/>
                <a:tab pos="4684713" algn="ctr"/>
              </a:tabLst>
            </a:pPr>
            <a:r>
              <a:rPr lang="en-US" altLang="en-US" sz="2400" i="1" dirty="0">
                <a:latin typeface="Courier" pitchFamily="2" charset="0"/>
              </a:rPr>
              <a:t>M</a:t>
            </a:r>
            <a:r>
              <a:rPr lang="en-US" altLang="en-US" sz="2400" dirty="0">
                <a:latin typeface="Courier" pitchFamily="2" charset="0"/>
              </a:rPr>
              <a:t>	N	O	Q	T	Z</a:t>
            </a:r>
            <a:endParaRPr lang="en-US" altLang="en-US" sz="2400" i="1" dirty="0">
              <a:latin typeface="Courier" pitchFamily="2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107950" algn="ctr"/>
                <a:tab pos="1017588" algn="ctr"/>
                <a:tab pos="1936750" algn="ctr"/>
                <a:tab pos="2857500" algn="ctr"/>
                <a:tab pos="3765550" algn="ctr"/>
                <a:tab pos="4684713" algn="ctr"/>
              </a:tabLst>
            </a:pPr>
            <a:r>
              <a:rPr lang="en-US" altLang="en-US" sz="2400" i="1" dirty="0">
                <a:latin typeface="Courier" pitchFamily="2" charset="0"/>
              </a:rPr>
              <a:t>N</a:t>
            </a:r>
            <a:r>
              <a:rPr lang="en-US" altLang="en-US" sz="2400" dirty="0">
                <a:latin typeface="Courier" pitchFamily="2" charset="0"/>
              </a:rPr>
              <a:t>	O	P	R	U	A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107950" algn="ctr"/>
                <a:tab pos="1017588" algn="ctr"/>
                <a:tab pos="1936750" algn="ctr"/>
                <a:tab pos="2857500" algn="ctr"/>
                <a:tab pos="3765550" algn="ctr"/>
                <a:tab pos="4684713" algn="ctr"/>
              </a:tabLst>
            </a:pPr>
            <a:r>
              <a:rPr lang="en-US" altLang="en-US" sz="2400" i="1" dirty="0">
                <a:latin typeface="Courier" pitchFamily="2" charset="0"/>
              </a:rPr>
              <a:t>O	</a:t>
            </a:r>
            <a:r>
              <a:rPr lang="en-US" altLang="en-US" sz="2400" dirty="0">
                <a:latin typeface="Courier" pitchFamily="2" charset="0"/>
              </a:rPr>
              <a:t>P	Q	S	V	B</a:t>
            </a:r>
            <a:endParaRPr lang="en-US" altLang="en-US" sz="2400" i="1" dirty="0">
              <a:latin typeface="Courier" pitchFamily="2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107950" algn="ctr"/>
                <a:tab pos="1017588" algn="ctr"/>
                <a:tab pos="1936750" algn="ctr"/>
                <a:tab pos="2857500" algn="ctr"/>
                <a:tab pos="3765550" algn="ctr"/>
                <a:tab pos="4684713" algn="ctr"/>
              </a:tabLst>
            </a:pPr>
            <a:r>
              <a:rPr lang="en-US" altLang="en-US" sz="2400" i="1" dirty="0">
                <a:latin typeface="Courier" pitchFamily="2" charset="0"/>
              </a:rPr>
              <a:t>P	</a:t>
            </a:r>
            <a:r>
              <a:rPr lang="en-US" altLang="en-US" sz="2400" dirty="0">
                <a:latin typeface="Courier" pitchFamily="2" charset="0"/>
              </a:rPr>
              <a:t>Q	R	T	W	C</a:t>
            </a:r>
            <a:endParaRPr lang="en-US" altLang="en-US" sz="2400" i="1" dirty="0">
              <a:latin typeface="Courier" pitchFamily="2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107950" algn="ctr"/>
                <a:tab pos="1017588" algn="ctr"/>
                <a:tab pos="1936750" algn="ctr"/>
                <a:tab pos="2857500" algn="ctr"/>
                <a:tab pos="3765550" algn="ctr"/>
                <a:tab pos="4684713" algn="ctr"/>
              </a:tabLst>
            </a:pPr>
            <a:r>
              <a:rPr lang="en-US" altLang="en-US" sz="2400" i="1" dirty="0">
                <a:latin typeface="Courier" pitchFamily="2" charset="0"/>
              </a:rPr>
              <a:t>R</a:t>
            </a:r>
            <a:r>
              <a:rPr lang="en-US" altLang="en-US" sz="2400" dirty="0">
                <a:latin typeface="Courier" pitchFamily="2" charset="0"/>
              </a:rPr>
              <a:t>	S	T	V	Y	E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107950" algn="ctr"/>
                <a:tab pos="1017588" algn="ctr"/>
                <a:tab pos="1936750" algn="ctr"/>
                <a:tab pos="2857500" algn="ctr"/>
                <a:tab pos="3765550" algn="ctr"/>
                <a:tab pos="4684713" algn="ctr"/>
              </a:tabLst>
            </a:pPr>
            <a:r>
              <a:rPr lang="en-US" altLang="en-US" sz="2400" i="1" dirty="0">
                <a:latin typeface="Courier" pitchFamily="2" charset="0"/>
              </a:rPr>
              <a:t>S</a:t>
            </a:r>
            <a:r>
              <a:rPr lang="en-US" altLang="en-US" sz="2400" dirty="0">
                <a:latin typeface="Courier" pitchFamily="2" charset="0"/>
              </a:rPr>
              <a:t>	T	U	W	Z	F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107950" algn="ctr"/>
                <a:tab pos="1017588" algn="ctr"/>
                <a:tab pos="1936750" algn="ctr"/>
                <a:tab pos="2857500" algn="ctr"/>
                <a:tab pos="3765550" algn="ctr"/>
                <a:tab pos="4684713" algn="ctr"/>
              </a:tabLst>
            </a:pPr>
            <a:r>
              <a:rPr lang="en-US" altLang="en-US" sz="2400" i="1" dirty="0">
                <a:latin typeface="Courier" pitchFamily="2" charset="0"/>
              </a:rPr>
              <a:t>T</a:t>
            </a:r>
            <a:r>
              <a:rPr lang="en-US" altLang="en-US" sz="2400" dirty="0">
                <a:latin typeface="Courier" pitchFamily="2" charset="0"/>
              </a:rPr>
              <a:t>	U	V	X	A	G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107950" algn="ctr"/>
                <a:tab pos="1017588" algn="ctr"/>
                <a:tab pos="1936750" algn="ctr"/>
                <a:tab pos="2857500" algn="ctr"/>
                <a:tab pos="3765550" algn="ctr"/>
                <a:tab pos="4684713" algn="ctr"/>
              </a:tabLst>
            </a:pPr>
            <a:r>
              <a:rPr lang="en-US" altLang="en-US" sz="2400" i="1" dirty="0">
                <a:latin typeface="Courier" pitchFamily="2" charset="0"/>
              </a:rPr>
              <a:t>U</a:t>
            </a:r>
            <a:r>
              <a:rPr lang="en-US" altLang="en-US" sz="2400" dirty="0">
                <a:latin typeface="Courier" pitchFamily="2" charset="0"/>
              </a:rPr>
              <a:t>	V	W	Y	B	H</a:t>
            </a:r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C17459EA-1D7C-434C-A497-1F96610E3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Relevant Parts of Tableau</a:t>
            </a:r>
          </a:p>
        </p:txBody>
      </p:sp>
      <p:sp>
        <p:nvSpPr>
          <p:cNvPr id="181252" name="Rectangle 4">
            <a:extLst>
              <a:ext uri="{FF2B5EF4-FFF2-40B4-BE49-F238E27FC236}">
                <a16:creationId xmlns:a16="http://schemas.microsoft.com/office/drawing/2014/main" id="{89EA114E-B3AF-CD4F-B92B-F0B58A748A6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400" dirty="0"/>
              <a:t>Tableau shown has relevant rows, columns only</a:t>
            </a:r>
          </a:p>
          <a:p>
            <a:pPr lvl="1"/>
            <a:r>
              <a:rPr lang="en-US" altLang="en-US" sz="2000" dirty="0"/>
              <a:t>Columns correspond to letters from the key</a:t>
            </a:r>
          </a:p>
          <a:p>
            <a:pPr lvl="1"/>
            <a:r>
              <a:rPr lang="en-US" altLang="en-US" sz="2000" dirty="0"/>
              <a:t>Rows correspond to letters from the message</a:t>
            </a:r>
          </a:p>
          <a:p>
            <a:r>
              <a:rPr lang="en-US" altLang="en-US" sz="2400" dirty="0"/>
              <a:t>Example encipherments:</a:t>
            </a:r>
          </a:p>
          <a:p>
            <a:pPr lvl="1"/>
            <a:r>
              <a:rPr lang="en-US" altLang="en-US" sz="2000" dirty="0"/>
              <a:t>key </a:t>
            </a:r>
            <a:r>
              <a:rPr lang="en-US" altLang="en-US" sz="2000" dirty="0">
                <a:latin typeface="Courier" pitchFamily="2" charset="0"/>
              </a:rPr>
              <a:t>B</a:t>
            </a:r>
            <a:r>
              <a:rPr lang="en-US" altLang="en-US" sz="2000" dirty="0"/>
              <a:t>, letter </a:t>
            </a:r>
            <a:r>
              <a:rPr lang="en-US" altLang="en-US" sz="2000" dirty="0">
                <a:latin typeface="Courier" pitchFamily="2" charset="0"/>
              </a:rPr>
              <a:t>R</a:t>
            </a:r>
            <a:r>
              <a:rPr lang="en-US" altLang="en-US" sz="2000" dirty="0"/>
              <a:t>: follow </a:t>
            </a:r>
            <a:r>
              <a:rPr lang="en-US" altLang="en-US" sz="2000" dirty="0">
                <a:latin typeface="Courier" pitchFamily="2" charset="0"/>
              </a:rPr>
              <a:t>B</a:t>
            </a:r>
            <a:r>
              <a:rPr lang="en-US" altLang="en-US" sz="2000" dirty="0"/>
              <a:t> column down to </a:t>
            </a:r>
            <a:r>
              <a:rPr lang="en-US" altLang="en-US" sz="2000" dirty="0">
                <a:latin typeface="Courier" pitchFamily="2" charset="0"/>
              </a:rPr>
              <a:t>R</a:t>
            </a:r>
            <a:r>
              <a:rPr lang="en-US" altLang="en-US" sz="2000" dirty="0"/>
              <a:t> row (giving “</a:t>
            </a:r>
            <a:r>
              <a:rPr lang="en-US" altLang="en-US" sz="2000" dirty="0">
                <a:latin typeface="Courier" pitchFamily="2" charset="0"/>
              </a:rPr>
              <a:t>S</a:t>
            </a:r>
            <a:r>
              <a:rPr lang="en-US" altLang="en-US" sz="2000" dirty="0"/>
              <a:t>”)</a:t>
            </a:r>
          </a:p>
          <a:p>
            <a:pPr lvl="1"/>
            <a:r>
              <a:rPr lang="en-US" altLang="en-US" sz="2000" dirty="0"/>
              <a:t>Key </a:t>
            </a:r>
            <a:r>
              <a:rPr lang="en-US" altLang="en-US" sz="2000" dirty="0">
                <a:latin typeface="Courier" pitchFamily="2" charset="0"/>
              </a:rPr>
              <a:t>H</a:t>
            </a:r>
            <a:r>
              <a:rPr lang="en-US" altLang="en-US" sz="2000" dirty="0"/>
              <a:t>, letter </a:t>
            </a:r>
            <a:r>
              <a:rPr lang="en-US" altLang="en-US" sz="2000" dirty="0">
                <a:latin typeface="Courier" pitchFamily="2" charset="0"/>
              </a:rPr>
              <a:t>L</a:t>
            </a:r>
            <a:r>
              <a:rPr lang="en-US" altLang="en-US" sz="2000" dirty="0"/>
              <a:t>: follow </a:t>
            </a:r>
            <a:r>
              <a:rPr lang="en-US" altLang="en-US" sz="2000" dirty="0">
                <a:latin typeface="Courier" pitchFamily="2" charset="0"/>
              </a:rPr>
              <a:t>H</a:t>
            </a:r>
            <a:r>
              <a:rPr lang="en-US" altLang="en-US" sz="2000" dirty="0"/>
              <a:t> column down to </a:t>
            </a:r>
            <a:r>
              <a:rPr lang="en-US" altLang="en-US" sz="2000" dirty="0">
                <a:latin typeface="Courier" pitchFamily="2" charset="0"/>
              </a:rPr>
              <a:t>L</a:t>
            </a:r>
            <a:r>
              <a:rPr lang="en-US" altLang="en-US" sz="2000" dirty="0"/>
              <a:t> row (giving “</a:t>
            </a:r>
            <a:r>
              <a:rPr lang="en-US" altLang="en-US" sz="2000" dirty="0">
                <a:latin typeface="Courier" pitchFamily="2" charset="0"/>
              </a:rPr>
              <a:t>S</a:t>
            </a:r>
            <a:r>
              <a:rPr lang="en-US" altLang="en-US" sz="2000" dirty="0"/>
              <a:t>”)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39F9904-C2F4-864D-ADC6-076297885461}"/>
              </a:ext>
            </a:extLst>
          </p:cNvPr>
          <p:cNvCxnSpPr/>
          <p:nvPr/>
        </p:nvCxnSpPr>
        <p:spPr>
          <a:xfrm>
            <a:off x="2183146" y="2205740"/>
            <a:ext cx="0" cy="3207515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26FFF2E-D855-D342-AB1F-B69B49143A63}"/>
              </a:ext>
            </a:extLst>
          </p:cNvPr>
          <p:cNvCxnSpPr/>
          <p:nvPr/>
        </p:nvCxnSpPr>
        <p:spPr>
          <a:xfrm flipH="1">
            <a:off x="2038662" y="5411449"/>
            <a:ext cx="164892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9015A7-E8B2-814E-98FB-0063104F0D2C}"/>
              </a:ext>
            </a:extLst>
          </p:cNvPr>
          <p:cNvCxnSpPr>
            <a:cxnSpLocks/>
          </p:cNvCxnSpPr>
          <p:nvPr/>
        </p:nvCxnSpPr>
        <p:spPr>
          <a:xfrm>
            <a:off x="4958825" y="2205740"/>
            <a:ext cx="0" cy="1885247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18C3D03-1AB2-5D4F-8ED9-7D9DF9126861}"/>
              </a:ext>
            </a:extLst>
          </p:cNvPr>
          <p:cNvCxnSpPr>
            <a:cxnSpLocks/>
          </p:cNvCxnSpPr>
          <p:nvPr/>
        </p:nvCxnSpPr>
        <p:spPr>
          <a:xfrm flipH="1">
            <a:off x="4814341" y="4089181"/>
            <a:ext cx="164892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16D12-599D-A448-909B-73F3CAB2A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A2C1864-4348-A042-B7BC-EB8A19FC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240E67-124C-A64C-8D71-D356FEB4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787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79E0E3E9-C3E3-2148-86D8-86F7656CA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Useful Terms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64A47C0A-DB06-B040-996F-2B0617669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i="1" dirty="0"/>
              <a:t>period</a:t>
            </a:r>
            <a:r>
              <a:rPr lang="en-US" altLang="en-US" dirty="0"/>
              <a:t>: length of key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 earlier example, period is 3</a:t>
            </a:r>
          </a:p>
          <a:p>
            <a:pPr>
              <a:lnSpc>
                <a:spcPct val="90000"/>
              </a:lnSpc>
            </a:pPr>
            <a:r>
              <a:rPr lang="en-US" altLang="en-US" i="1" dirty="0"/>
              <a:t>tableau</a:t>
            </a:r>
            <a:r>
              <a:rPr lang="en-US" altLang="en-US" dirty="0"/>
              <a:t>: table used to encipher and decipher</a:t>
            </a:r>
          </a:p>
          <a:p>
            <a:pPr lvl="1">
              <a:lnSpc>
                <a:spcPct val="90000"/>
              </a:lnSpc>
            </a:pPr>
            <a:r>
              <a:rPr lang="en-US" altLang="en-US" dirty="0" err="1"/>
              <a:t>Vigènere</a:t>
            </a:r>
            <a:r>
              <a:rPr lang="en-US" altLang="en-US" dirty="0"/>
              <a:t> cipher has key letters on top, plaintext letters on the left</a:t>
            </a:r>
          </a:p>
          <a:p>
            <a:pPr>
              <a:lnSpc>
                <a:spcPct val="90000"/>
              </a:lnSpc>
            </a:pPr>
            <a:r>
              <a:rPr lang="en-US" altLang="en-US" i="1" dirty="0"/>
              <a:t>polyalphabetic</a:t>
            </a:r>
            <a:r>
              <a:rPr lang="en-US" altLang="en-US" dirty="0"/>
              <a:t>: the key has several different letters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Caesar cipher is monoalphabetic</a:t>
            </a:r>
            <a:endParaRPr lang="en-US" alt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355CA-7A1C-0D49-ABD6-64F98136A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7EBEB-B29D-7A41-A0F2-B4C826D1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A1114-9C50-0D41-9262-77E41E77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63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160895E2-A33D-964E-AAE1-3038908E5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Attacking the Cipher </a:t>
            </a: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9A75DC59-6B80-5D41-B7F8-20619E4E8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Approach</a:t>
            </a:r>
          </a:p>
          <a:p>
            <a:pPr lvl="1"/>
            <a:r>
              <a:rPr lang="en-US" altLang="en-US" dirty="0"/>
              <a:t>Establish period; call it </a:t>
            </a:r>
            <a:r>
              <a:rPr lang="en-US" altLang="en-US" i="1" dirty="0"/>
              <a:t>n</a:t>
            </a:r>
            <a:endParaRPr lang="en-US" altLang="en-US" dirty="0"/>
          </a:p>
          <a:p>
            <a:pPr lvl="1"/>
            <a:r>
              <a:rPr lang="en-US" altLang="en-US" dirty="0"/>
              <a:t>Break message into </a:t>
            </a:r>
            <a:r>
              <a:rPr lang="en-US" altLang="en-US" i="1" dirty="0"/>
              <a:t>n</a:t>
            </a:r>
            <a:r>
              <a:rPr lang="en-US" altLang="en-US" dirty="0"/>
              <a:t> parts, each part being enciphered using the same key letter</a:t>
            </a:r>
          </a:p>
          <a:p>
            <a:pPr lvl="1"/>
            <a:r>
              <a:rPr lang="en-US" altLang="en-US" dirty="0"/>
              <a:t>Solve each part; you can leverage one part from another</a:t>
            </a:r>
          </a:p>
          <a:p>
            <a:r>
              <a:rPr lang="en-US" altLang="en-US" dirty="0"/>
              <a:t>We will show each step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F41E2-3032-E847-A862-2039CED99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B1D43-A841-D94A-BC7F-337C847C9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39520-E9E3-844E-BD4D-E2024ABCC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27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1026">
            <a:extLst>
              <a:ext uri="{FF2B5EF4-FFF2-40B4-BE49-F238E27FC236}">
                <a16:creationId xmlns:a16="http://schemas.microsoft.com/office/drawing/2014/main" id="{C884F3CA-24FA-1F4E-8A5B-EBF9BE536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Target Cipher</a:t>
            </a:r>
          </a:p>
        </p:txBody>
      </p:sp>
      <p:sp>
        <p:nvSpPr>
          <p:cNvPr id="188419" name="Rectangle 1027">
            <a:extLst>
              <a:ext uri="{FF2B5EF4-FFF2-40B4-BE49-F238E27FC236}">
                <a16:creationId xmlns:a16="http://schemas.microsoft.com/office/drawing/2014/main" id="{464D6638-C5A6-2643-A1AC-E324DAD9FB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We want to break this cipher:</a:t>
            </a:r>
          </a:p>
          <a:p>
            <a:pPr marL="457200" lvl="1" indent="0">
              <a:buNone/>
            </a:pPr>
            <a:r>
              <a:rPr lang="en-US" altLang="en-US" dirty="0">
                <a:latin typeface="Courier" pitchFamily="2" charset="0"/>
              </a:rPr>
              <a:t>ADQYS MIUSB OXKKT MIBHK IZOOO EQOOG IFBAG KAUMF </a:t>
            </a:r>
          </a:p>
          <a:p>
            <a:pPr marL="457200" lvl="1" indent="0">
              <a:buNone/>
            </a:pPr>
            <a:r>
              <a:rPr lang="en-US" altLang="en-US" dirty="0">
                <a:latin typeface="Courier" pitchFamily="2" charset="0"/>
              </a:rPr>
              <a:t>VVTAA CIDTW MOCIO EQOOG BMBFV ZGGWP CIEKQ HSNEW</a:t>
            </a:r>
          </a:p>
          <a:p>
            <a:pPr marL="457200" lvl="1" indent="0">
              <a:buNone/>
            </a:pPr>
            <a:r>
              <a:rPr lang="en-US" altLang="en-US" dirty="0">
                <a:latin typeface="Courier" pitchFamily="2" charset="0"/>
              </a:rPr>
              <a:t>VECNE DLAAV RWKXS VNSVP HCEUT QOIOF MEGJS WTPCH</a:t>
            </a:r>
          </a:p>
          <a:p>
            <a:pPr marL="457200" lvl="1" indent="0">
              <a:buNone/>
            </a:pPr>
            <a:r>
              <a:rPr lang="en-US" altLang="en-US" dirty="0">
                <a:latin typeface="Courier" pitchFamily="2" charset="0"/>
              </a:rPr>
              <a:t>AJMOC HIUIX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EEC10-E14B-174F-A787-0B8892C9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A6111-A292-E944-A892-4829F879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E46D6-330E-1649-B0B8-1D8A281E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06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0F272DB7-27DE-C14D-AEDE-C84A11F438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Establish Period</a:t>
            </a: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1FC50992-CC69-FC4C-A033-29F9FBEDD3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err="1"/>
              <a:t>Kaskski</a:t>
            </a:r>
            <a:r>
              <a:rPr lang="en-US" altLang="en-US" dirty="0"/>
              <a:t>: </a:t>
            </a:r>
            <a:r>
              <a:rPr lang="en-US" altLang="en-US" i="1" dirty="0"/>
              <a:t>repetitions in the ciphertext occur when characters of the key appear over the same characters in the plaintext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Example:</a:t>
            </a:r>
          </a:p>
          <a:p>
            <a:pPr marL="457200" lvl="1" indent="0" algn="ctr">
              <a:buNone/>
            </a:pPr>
            <a:r>
              <a:rPr lang="en-US" altLang="en-US" dirty="0">
                <a:latin typeface="Courier" pitchFamily="2" charset="0"/>
              </a:rPr>
              <a:t>key    VIGVIGVIGVIGVIGV</a:t>
            </a:r>
          </a:p>
          <a:p>
            <a:pPr marL="457200" lvl="1" indent="0" algn="ctr">
              <a:buNone/>
            </a:pPr>
            <a:r>
              <a:rPr lang="en-US" altLang="en-US" dirty="0">
                <a:latin typeface="Courier" pitchFamily="2" charset="0"/>
              </a:rPr>
              <a:t>plain  THEBOYHASTHEBALL</a:t>
            </a:r>
          </a:p>
          <a:p>
            <a:pPr marL="457200" lvl="1" indent="0" algn="ctr">
              <a:buNone/>
            </a:pPr>
            <a:r>
              <a:rPr lang="en-US" altLang="en-US" dirty="0">
                <a:latin typeface="Courier" pitchFamily="2" charset="0"/>
              </a:rPr>
              <a:t>cipher </a:t>
            </a:r>
            <a:r>
              <a:rPr lang="en-US" altLang="en-US" u="sng" dirty="0">
                <a:latin typeface="Courier" pitchFamily="2" charset="0"/>
              </a:rPr>
              <a:t>OPKW</a:t>
            </a:r>
            <a:r>
              <a:rPr lang="en-US" altLang="en-US" dirty="0">
                <a:latin typeface="Courier" pitchFamily="2" charset="0"/>
              </a:rPr>
              <a:t>WECIY</a:t>
            </a:r>
            <a:r>
              <a:rPr lang="en-US" altLang="en-US" u="sng" dirty="0">
                <a:latin typeface="Courier" pitchFamily="2" charset="0"/>
              </a:rPr>
              <a:t>OPKW</a:t>
            </a:r>
            <a:r>
              <a:rPr lang="en-US" altLang="en-US" dirty="0">
                <a:latin typeface="Courier" pitchFamily="2" charset="0"/>
              </a:rPr>
              <a:t>IRG</a:t>
            </a:r>
          </a:p>
          <a:p>
            <a:pPr marL="238125" indent="-238125">
              <a:buNone/>
            </a:pPr>
            <a:r>
              <a:rPr lang="en-US" altLang="en-US" dirty="0"/>
              <a:t>	Note the key and plaintext line up over the repetitions (underlined). As distance between repetitions is 9, the period is a factor of 9 (that is, 1, 3, or 9)</a:t>
            </a:r>
            <a:endParaRPr lang="en-US" altLang="en-US" dirty="0">
              <a:latin typeface="Courier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39027-BABB-6043-8EF3-CBE6826D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18111-0D16-0B4A-AA75-95693485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8062-14CB-8B4A-8A6D-2A9A425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63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DFEF5DAD-223F-6744-BA1C-8F560269E9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Repetitions in Example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6DC30FF-7DCD-A34A-B6DE-D026AFDB26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963734"/>
              </p:ext>
            </p:extLst>
          </p:nvPr>
        </p:nvGraphicFramePr>
        <p:xfrm>
          <a:off x="838200" y="2710045"/>
          <a:ext cx="10515600" cy="19812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15109088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507610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23617402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780674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919570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Letters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Start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Gap 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Gap Length Factors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545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OEQOOG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  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2, 3, 5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63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MOC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2, 2, 2, 3, 3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332810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4FC57-EE6C-6743-8D37-9F134EA7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C1CFA-C197-A348-BD33-C1A660009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E8D95-DF79-BF41-867F-8EF14874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93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ADD198C5-7D23-174C-9656-6353B4D04D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Estimate of Period</a:t>
            </a:r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F0144140-2048-0943-BBAA-128AC6522E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OEQOOG is probably not a coincidence</a:t>
            </a:r>
          </a:p>
          <a:p>
            <a:pPr lvl="1"/>
            <a:r>
              <a:rPr lang="en-US" altLang="en-US" dirty="0"/>
              <a:t>It’s too long for that</a:t>
            </a:r>
          </a:p>
          <a:p>
            <a:pPr lvl="1"/>
            <a:r>
              <a:rPr lang="en-US" altLang="en-US" dirty="0"/>
              <a:t>Period may be 1, 2, 3, 5, 6, 10, 15, or 30</a:t>
            </a:r>
          </a:p>
          <a:p>
            <a:r>
              <a:rPr lang="en-US" altLang="en-US" dirty="0"/>
              <a:t>MOC is also probably not a coincidence</a:t>
            </a:r>
          </a:p>
          <a:p>
            <a:pPr lvl="1"/>
            <a:r>
              <a:rPr lang="en-US" altLang="en-US" dirty="0"/>
              <a:t>Period may be 1, 2, 3, 4, 6, 8, 9, 12, 18, 24, 36, or 72</a:t>
            </a:r>
          </a:p>
          <a:p>
            <a:r>
              <a:rPr lang="en-US" altLang="en-US" dirty="0"/>
              <a:t>Period of 2 or 3 is probably too short (but maybe not)</a:t>
            </a:r>
          </a:p>
          <a:p>
            <a:r>
              <a:rPr lang="en-US" altLang="en-US" dirty="0"/>
              <a:t>Begin with period of 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170BB-5C01-1540-8F12-2A3236BD3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64FB2-639E-904C-BAD6-3C81D46E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B1C62-A426-0540-B01A-A28F1733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48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76251B5C-5AE4-B549-91C2-01DB7A9DB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Check on Period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DBB9F69F-33EA-684A-917D-796D022CA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827213" algn="r"/>
                <a:tab pos="2346325" algn="r"/>
                <a:tab pos="3433763" algn="r"/>
                <a:tab pos="4173538" algn="r"/>
              </a:tabLst>
            </a:pPr>
            <a:r>
              <a:rPr lang="en-US" altLang="en-US" dirty="0"/>
              <a:t>Index of coincidence is probability that two randomly chosen letters from ciphertext will be the same</a:t>
            </a:r>
          </a:p>
          <a:p>
            <a:pPr>
              <a:tabLst>
                <a:tab pos="1827213" algn="r"/>
                <a:tab pos="2346325" algn="r"/>
                <a:tab pos="3433763" algn="r"/>
                <a:tab pos="4173538" algn="r"/>
              </a:tabLst>
            </a:pPr>
            <a:r>
              <a:rPr lang="en-US" altLang="en-US" dirty="0"/>
              <a:t>Tabulated for different periods:</a:t>
            </a:r>
          </a:p>
          <a:p>
            <a:pPr marL="0" indent="0">
              <a:buNone/>
            </a:pPr>
            <a:r>
              <a:rPr lang="en-US" altLang="en-US" dirty="0"/>
              <a:t>	1	0.0660</a:t>
            </a:r>
          </a:p>
          <a:p>
            <a:pPr marL="0" indent="0">
              <a:buNone/>
            </a:pPr>
            <a:r>
              <a:rPr lang="en-US" altLang="en-US" dirty="0"/>
              <a:t>	2	0.0520</a:t>
            </a:r>
          </a:p>
          <a:p>
            <a:pPr marL="0" indent="0">
              <a:buNone/>
            </a:pPr>
            <a:r>
              <a:rPr lang="en-US" altLang="en-US" dirty="0"/>
              <a:t>	3	0.0473</a:t>
            </a:r>
          </a:p>
          <a:p>
            <a:pPr marL="0" indent="0">
              <a:buNone/>
            </a:pPr>
            <a:r>
              <a:rPr lang="en-US" altLang="en-US" dirty="0"/>
              <a:t>	6	0.0427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74B73-4F31-AF43-BEF7-F8B6A3358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6EEE4-7D17-454D-802F-BDC4A50E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E6E75-F6BA-0E47-B651-A8C136E7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344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1E7BAC33-8882-0543-A17D-C6B808715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Compute IC for an Alphabet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BFB8461E-5C1B-C94E-9096-41698FE89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IC = [</a:t>
            </a:r>
            <a:r>
              <a:rPr lang="en-US" altLang="en-US" i="1" dirty="0"/>
              <a:t>n 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 – 1)]</a:t>
            </a:r>
            <a:r>
              <a:rPr lang="en-US" altLang="en-US" baseline="30000" dirty="0"/>
              <a:t>–1 </a:t>
            </a:r>
            <a:r>
              <a:rPr lang="en-US" altLang="en-US" sz="4000" dirty="0">
                <a:sym typeface="Symbol" pitchFamily="2" charset="2"/>
              </a:rPr>
              <a:t></a:t>
            </a:r>
            <a:r>
              <a:rPr lang="en-US" altLang="en-US" baseline="-25000" dirty="0"/>
              <a:t>0≤</a:t>
            </a:r>
            <a:r>
              <a:rPr lang="en-US" altLang="en-US" i="1" baseline="-25000" dirty="0"/>
              <a:t>i</a:t>
            </a:r>
            <a:r>
              <a:rPr lang="en-US" altLang="en-US" baseline="-25000" dirty="0"/>
              <a:t>≤25</a:t>
            </a:r>
            <a:r>
              <a:rPr lang="en-US" altLang="en-US" dirty="0"/>
              <a:t> [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i</a:t>
            </a:r>
            <a:r>
              <a:rPr lang="en-US" altLang="en-US" dirty="0"/>
              <a:t> (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i</a:t>
            </a:r>
            <a:r>
              <a:rPr lang="en-US" altLang="en-US" dirty="0"/>
              <a:t> – 1)]</a:t>
            </a:r>
          </a:p>
          <a:p>
            <a:pPr lvl="1"/>
            <a:r>
              <a:rPr lang="en-US" altLang="en-US" dirty="0"/>
              <a:t>where </a:t>
            </a:r>
            <a:r>
              <a:rPr lang="en-US" altLang="en-US" i="1" dirty="0"/>
              <a:t>n</a:t>
            </a:r>
            <a:r>
              <a:rPr lang="en-US" altLang="en-US" dirty="0"/>
              <a:t> is length of ciphertext and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i</a:t>
            </a:r>
            <a:r>
              <a:rPr lang="en-US" altLang="en-US" dirty="0"/>
              <a:t> the number of times character </a:t>
            </a:r>
            <a:r>
              <a:rPr lang="en-US" altLang="en-US" i="1" dirty="0" err="1"/>
              <a:t>i</a:t>
            </a:r>
            <a:r>
              <a:rPr lang="en-US" altLang="en-US" dirty="0"/>
              <a:t> occurs in ciphertext</a:t>
            </a:r>
          </a:p>
          <a:p>
            <a:r>
              <a:rPr lang="en-US" altLang="en-US" dirty="0"/>
              <a:t>For the given ciphertext, IC = 0.0433</a:t>
            </a:r>
          </a:p>
          <a:p>
            <a:pPr lvl="1"/>
            <a:r>
              <a:rPr lang="en-US" altLang="en-US" dirty="0"/>
              <a:t>Indicates a key of length 5 or 6</a:t>
            </a:r>
          </a:p>
          <a:p>
            <a:pPr lvl="1"/>
            <a:r>
              <a:rPr lang="en-US" altLang="en-US" dirty="0"/>
              <a:t>A statistical measure, so it can be in error, but it agrees with the previous estimate (which was 6)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44F6C-A781-F444-B921-762F155D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5B29B-838F-2F41-AFC9-E21B8993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6362A-50E0-E745-832B-3051E3FF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83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D11BBACE-EE9E-5E4B-AEDD-076474BD1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Cryptosystem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31A38B0C-5C12-4B47-AF8F-01E8B9BD4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Quintuple (</a:t>
            </a:r>
            <a:r>
              <a:rPr lang="en-US" altLang="en-US">
                <a:latin typeface="Lucida Calligraphy" panose="03010101010101010101" pitchFamily="66" charset="77"/>
              </a:rPr>
              <a:t>E</a:t>
            </a:r>
            <a:r>
              <a:rPr lang="en-US" altLang="en-US"/>
              <a:t>, </a:t>
            </a:r>
            <a:r>
              <a:rPr lang="en-US" altLang="en-US">
                <a:latin typeface="Lucida Calligraphy" panose="03010101010101010101" pitchFamily="66" charset="77"/>
              </a:rPr>
              <a:t>D</a:t>
            </a:r>
            <a:r>
              <a:rPr lang="en-US" altLang="en-US"/>
              <a:t>, </a:t>
            </a:r>
            <a:r>
              <a:rPr lang="en-US" altLang="en-US">
                <a:latin typeface="Lucida Calligraphy" panose="03010101010101010101" pitchFamily="66" charset="77"/>
              </a:rPr>
              <a:t>M</a:t>
            </a:r>
            <a:r>
              <a:rPr lang="en-US" altLang="en-US"/>
              <a:t>, </a:t>
            </a:r>
            <a:r>
              <a:rPr lang="en-US" altLang="en-US">
                <a:latin typeface="Lucida Calligraphy" panose="03010101010101010101" pitchFamily="66" charset="77"/>
              </a:rPr>
              <a:t>K</a:t>
            </a:r>
            <a:r>
              <a:rPr lang="en-US" altLang="en-US"/>
              <a:t>, </a:t>
            </a:r>
            <a:r>
              <a:rPr lang="en-US" altLang="en-US">
                <a:latin typeface="Lucida Calligraphy" panose="03010101010101010101" pitchFamily="66" charset="77"/>
              </a:rPr>
              <a:t>C</a:t>
            </a:r>
            <a:r>
              <a:rPr lang="en-US" altLang="en-US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Lucida Calligraphy" panose="03010101010101010101" pitchFamily="66" charset="77"/>
              </a:rPr>
              <a:t>M</a:t>
            </a:r>
            <a:r>
              <a:rPr lang="en-US" altLang="en-US"/>
              <a:t> set of plaintexts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Lucida Calligraphy" panose="03010101010101010101" pitchFamily="66" charset="77"/>
              </a:rPr>
              <a:t>K</a:t>
            </a:r>
            <a:r>
              <a:rPr lang="en-US" altLang="en-US"/>
              <a:t> set of keys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Lucida Calligraphy" panose="03010101010101010101" pitchFamily="66" charset="77"/>
              </a:rPr>
              <a:t>C</a:t>
            </a:r>
            <a:r>
              <a:rPr lang="en-US" altLang="en-US"/>
              <a:t> set of ciphertexts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Lucida Calligraphy" panose="03010101010101010101" pitchFamily="66" charset="77"/>
              </a:rPr>
              <a:t>E</a:t>
            </a:r>
            <a:r>
              <a:rPr lang="en-US" altLang="en-US"/>
              <a:t> set of encryption functions </a:t>
            </a:r>
            <a:r>
              <a:rPr lang="en-US" altLang="en-US" i="1"/>
              <a:t>e</a:t>
            </a:r>
            <a:r>
              <a:rPr lang="en-US" altLang="en-US"/>
              <a:t>: </a:t>
            </a:r>
            <a:r>
              <a:rPr lang="en-US" altLang="en-US">
                <a:latin typeface="Lucida Calligraphy" panose="03010101010101010101" pitchFamily="66" charset="77"/>
              </a:rPr>
              <a:t>M</a:t>
            </a:r>
            <a:r>
              <a:rPr lang="en-US" altLang="en-US"/>
              <a:t> </a:t>
            </a:r>
            <a:r>
              <a:rPr lang="en-US" altLang="en-US">
                <a:sym typeface="Symbol" pitchFamily="2" charset="2"/>
              </a:rPr>
              <a:t> </a:t>
            </a:r>
            <a:r>
              <a:rPr lang="en-US" altLang="en-US">
                <a:latin typeface="Lucida Calligraphy" panose="03010101010101010101" pitchFamily="66" charset="77"/>
              </a:rPr>
              <a:t>K</a:t>
            </a:r>
            <a:r>
              <a:rPr lang="en-US" altLang="en-US"/>
              <a:t> </a:t>
            </a:r>
            <a:r>
              <a:rPr lang="en-US" altLang="en-US">
                <a:sym typeface="Symbol" pitchFamily="2" charset="2"/>
              </a:rPr>
              <a:t></a:t>
            </a:r>
            <a:r>
              <a:rPr lang="en-US" altLang="en-US"/>
              <a:t> </a:t>
            </a:r>
            <a:r>
              <a:rPr lang="en-US" altLang="en-US">
                <a:latin typeface="Lucida Calligraphy" panose="03010101010101010101" pitchFamily="66" charset="77"/>
              </a:rPr>
              <a:t>C</a:t>
            </a: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>
                <a:latin typeface="Lucida Calligraphy" panose="03010101010101010101" pitchFamily="66" charset="77"/>
              </a:rPr>
              <a:t>D</a:t>
            </a:r>
            <a:r>
              <a:rPr lang="en-US" altLang="en-US"/>
              <a:t> set of decryption functions </a:t>
            </a:r>
            <a:r>
              <a:rPr lang="en-US" altLang="en-US" i="1"/>
              <a:t>d</a:t>
            </a:r>
            <a:r>
              <a:rPr lang="en-US" altLang="en-US"/>
              <a:t>: </a:t>
            </a:r>
            <a:r>
              <a:rPr lang="en-US" altLang="en-US">
                <a:latin typeface="Lucida Calligraphy" panose="03010101010101010101" pitchFamily="66" charset="77"/>
              </a:rPr>
              <a:t>C</a:t>
            </a:r>
            <a:r>
              <a:rPr lang="en-US" altLang="en-US"/>
              <a:t> </a:t>
            </a:r>
            <a:r>
              <a:rPr lang="en-US" altLang="en-US">
                <a:sym typeface="Symbol" pitchFamily="2" charset="2"/>
              </a:rPr>
              <a:t> </a:t>
            </a:r>
            <a:r>
              <a:rPr lang="en-US" altLang="en-US">
                <a:latin typeface="Lucida Calligraphy" panose="03010101010101010101" pitchFamily="66" charset="77"/>
              </a:rPr>
              <a:t>K</a:t>
            </a:r>
            <a:r>
              <a:rPr lang="en-US" altLang="en-US"/>
              <a:t> </a:t>
            </a:r>
            <a:r>
              <a:rPr lang="en-US" altLang="en-US">
                <a:sym typeface="Symbol" pitchFamily="2" charset="2"/>
              </a:rPr>
              <a:t></a:t>
            </a:r>
            <a:r>
              <a:rPr lang="en-US" altLang="en-US"/>
              <a:t> </a:t>
            </a:r>
            <a:r>
              <a:rPr lang="en-US" altLang="en-US">
                <a:latin typeface="Lucida Calligraphy" panose="03010101010101010101" pitchFamily="66" charset="77"/>
              </a:rPr>
              <a:t>M</a:t>
            </a:r>
          </a:p>
          <a:p>
            <a:pPr>
              <a:lnSpc>
                <a:spcPct val="90000"/>
              </a:lnSpc>
            </a:pPr>
            <a:endParaRPr lang="en-US" altLang="en-US">
              <a:latin typeface="Lucida Calligraphy" panose="03010101010101010101" pitchFamily="66" charset="77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A5EA8-05B9-2E43-A029-DC433E698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3CB99-DC36-FA49-97E7-E0003AE03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8C357-7AFD-8849-85F0-85F1357C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25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41FEB0CD-A69C-C142-83B0-069CA294C6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Splitting Into Alphabets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24C82EA1-11D7-0A4F-B37B-2512244106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alphabet 1: </a:t>
            </a:r>
            <a:r>
              <a:rPr lang="en-US" altLang="en-US" dirty="0">
                <a:latin typeface="Courier" pitchFamily="2" charset="0"/>
              </a:rPr>
              <a:t>AIKHOIATTOBGEEERNEOSAI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alphabet 2: </a:t>
            </a:r>
            <a:r>
              <a:rPr lang="en-US" altLang="en-US" dirty="0">
                <a:latin typeface="Courier" pitchFamily="2" charset="0"/>
              </a:rPr>
              <a:t>DUKKEFUAWEMGKWDWSUFWJU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alphabet 3: </a:t>
            </a:r>
            <a:r>
              <a:rPr lang="en-US" altLang="en-US" dirty="0">
                <a:latin typeface="Courier" pitchFamily="2" charset="0"/>
              </a:rPr>
              <a:t>QSTIQBMAMQBWQVLKVTMTMI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alphabet 4: </a:t>
            </a:r>
            <a:r>
              <a:rPr lang="en-US" altLang="en-US" dirty="0">
                <a:latin typeface="Courier" pitchFamily="2" charset="0"/>
              </a:rPr>
              <a:t>YBMZOAFCOOFPHEAXPQEPOX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alphabet 5: </a:t>
            </a:r>
            <a:r>
              <a:rPr lang="en-US" altLang="en-US" dirty="0">
                <a:latin typeface="Courier" pitchFamily="2" charset="0"/>
              </a:rPr>
              <a:t>SOIOOGVICOVCSVASHOGCC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alphabet 6: </a:t>
            </a:r>
            <a:r>
              <a:rPr lang="en-US" altLang="en-US" dirty="0">
                <a:latin typeface="Courier" pitchFamily="2" charset="0"/>
              </a:rPr>
              <a:t>MXBOGKVDIGZINNVVCIJHH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ICs (#1, 0.0692; #2, 0.0779; #3, 0.0779; #4, 0.0562; #5, 0.1238; #6, 0.0429) indicate all alphabets have period 1, except #4 (between 1 and 2) and #6 (between 5 and 6); assume statistical variance</a:t>
            </a:r>
            <a:endParaRPr lang="en-US" altLang="en-US" dirty="0">
              <a:latin typeface="Courier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65A67-6E5C-6F4B-9D52-1F94391D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08030-7795-5141-B2C6-2AE78A382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5A6EE-E35C-1A46-AD80-1F6073E7F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26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>
            <a:extLst>
              <a:ext uri="{FF2B5EF4-FFF2-40B4-BE49-F238E27FC236}">
                <a16:creationId xmlns:a16="http://schemas.microsoft.com/office/drawing/2014/main" id="{11771913-C08A-BB4E-987C-BA41B7C84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altLang="en-US" sz="2400" dirty="0"/>
              <a:t>#     </a:t>
            </a:r>
            <a:r>
              <a:rPr lang="en-US" altLang="en-US" sz="2400" dirty="0">
                <a:latin typeface="Courier" pitchFamily="2" charset="0"/>
              </a:rPr>
              <a:t>A B C D E F G H I J K L M N O P Q R S T U V W X Y Z</a:t>
            </a:r>
          </a:p>
          <a:p>
            <a:pPr marL="0" indent="0">
              <a:buNone/>
            </a:pPr>
            <a:r>
              <a:rPr lang="en-US" altLang="en-US" sz="2400" dirty="0"/>
              <a:t>1</a:t>
            </a:r>
            <a:r>
              <a:rPr lang="en-US" altLang="en-US" sz="2400" dirty="0">
                <a:latin typeface="Courier" pitchFamily="2" charset="0"/>
              </a:rPr>
              <a:t>  3 1 0 0 4 0 1 1 3 0 1 0 0 1 3 0 0 1 1 2 0 0 0 0 0 0</a:t>
            </a:r>
          </a:p>
          <a:p>
            <a:pPr marL="0" indent="0">
              <a:buNone/>
            </a:pPr>
            <a:r>
              <a:rPr lang="en-US" altLang="en-US" sz="2400" dirty="0"/>
              <a:t>2     </a:t>
            </a:r>
            <a:r>
              <a:rPr lang="en-US" altLang="en-US" sz="2400" dirty="0">
                <a:latin typeface="Courier" pitchFamily="2" charset="0"/>
              </a:rPr>
              <a:t>1 0 0 2 2 2 1 0 0 1 3 0 1 0 0 0 0 0 1 0 4 0 4 0 0 0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3     </a:t>
            </a:r>
            <a:r>
              <a:rPr lang="en-US" altLang="en-US" sz="2400" dirty="0">
                <a:latin typeface="Courier" pitchFamily="2" charset="0"/>
              </a:rPr>
              <a:t>1 2 0 0 0 0 0 0 2 0 1 1 4 0 0 0 4 0 1 3 0 2 1 0 0 0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4     </a:t>
            </a:r>
            <a:r>
              <a:rPr lang="en-US" altLang="en-US" sz="2400" dirty="0">
                <a:latin typeface="Courier" pitchFamily="2" charset="0"/>
              </a:rPr>
              <a:t>2 1 1 0 2 2 0 1 0 0 0 0 1 0 4 3 1 0 0 0 0 0 0 2 1 1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5     </a:t>
            </a:r>
            <a:r>
              <a:rPr lang="en-US" altLang="en-US" sz="2400" dirty="0">
                <a:latin typeface="Courier" pitchFamily="2" charset="0"/>
              </a:rPr>
              <a:t>1 0 5 0 0 0 2 1 2 0 0 0 0 0 5 0 0 0 3 0 0 2 0 0 0 0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6</a:t>
            </a:r>
            <a:r>
              <a:rPr lang="en-US" altLang="en-US" sz="2400" dirty="0">
                <a:latin typeface="Courier" pitchFamily="2" charset="0"/>
              </a:rPr>
              <a:t>  0 1 1 1 0 0 2 2 3 1 1 0 1 2 1 0 0 0 0 0 0 3 0 1 0 1</a:t>
            </a:r>
          </a:p>
          <a:p>
            <a:pPr marL="0" indent="0">
              <a:buNone/>
            </a:pPr>
            <a:r>
              <a:rPr lang="en-US" altLang="en-US" sz="2400" dirty="0">
                <a:latin typeface="Courier" pitchFamily="2" charset="0"/>
              </a:rPr>
              <a:t>   H	M M M H M M H H M M M M H H M L H H H M L L L L L</a:t>
            </a:r>
          </a:p>
          <a:p>
            <a:pPr marL="609600" indent="-609600">
              <a:buNone/>
            </a:pPr>
            <a:r>
              <a:rPr lang="en-US" altLang="en-US" dirty="0"/>
              <a:t>The last row has general letter frequencies (H high, M medium, L low)</a:t>
            </a:r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C774BAA5-A32F-2A46-AD29-B284028618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Frequency Examination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ED963-E04E-144E-90F5-DA640DD3A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4B20A-A359-2E4D-BFD3-564E1BEF0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A204C-2D34-2C4A-88D2-A82BE3BD2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78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4D72DCA5-481C-3D4E-8891-F67B8FE70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Begin Decryption</a:t>
            </a: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D2AB2484-DC5B-C942-8C1C-7548C2F82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First matches characteristics of unshifted alphabet</a:t>
            </a:r>
          </a:p>
          <a:p>
            <a:r>
              <a:rPr lang="en-US" altLang="en-US" dirty="0"/>
              <a:t>Third matches if </a:t>
            </a:r>
            <a:r>
              <a:rPr lang="en-US" altLang="en-US" dirty="0">
                <a:latin typeface="Courier" pitchFamily="2" charset="0"/>
              </a:rPr>
              <a:t>I</a:t>
            </a:r>
            <a:r>
              <a:rPr lang="en-US" altLang="en-US" dirty="0"/>
              <a:t> shifted to </a:t>
            </a:r>
            <a:r>
              <a:rPr lang="en-US" altLang="en-US" dirty="0">
                <a:latin typeface="Courier" pitchFamily="2" charset="0"/>
              </a:rPr>
              <a:t>A</a:t>
            </a:r>
            <a:endParaRPr lang="en-US" altLang="en-US" dirty="0"/>
          </a:p>
          <a:p>
            <a:r>
              <a:rPr lang="en-US" altLang="en-US" dirty="0"/>
              <a:t>Sixth matches if </a:t>
            </a:r>
            <a:r>
              <a:rPr lang="en-US" altLang="en-US" dirty="0">
                <a:latin typeface="Courier" pitchFamily="2" charset="0"/>
              </a:rPr>
              <a:t>V</a:t>
            </a:r>
            <a:r>
              <a:rPr lang="en-US" altLang="en-US" dirty="0"/>
              <a:t> shifted to </a:t>
            </a:r>
            <a:r>
              <a:rPr lang="en-US" altLang="en-US" dirty="0">
                <a:latin typeface="Courier" pitchFamily="2" charset="0"/>
              </a:rPr>
              <a:t>A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Substitute into ciphertext (bold are substitutions)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Courier" pitchFamily="2" charset="0"/>
              </a:rPr>
              <a:t>	</a:t>
            </a:r>
            <a:r>
              <a:rPr lang="en-US" altLang="en-US" b="1" dirty="0">
                <a:latin typeface="Courier" pitchFamily="2" charset="0"/>
              </a:rPr>
              <a:t>A</a:t>
            </a:r>
            <a:r>
              <a:rPr lang="en-US" altLang="en-US" dirty="0">
                <a:latin typeface="Courier" pitchFamily="2" charset="0"/>
              </a:rPr>
              <a:t>D</a:t>
            </a:r>
            <a:r>
              <a:rPr lang="en-US" altLang="en-US" b="1" dirty="0">
                <a:latin typeface="Courier" pitchFamily="2" charset="0"/>
              </a:rPr>
              <a:t>I</a:t>
            </a:r>
            <a:r>
              <a:rPr lang="en-US" altLang="en-US" dirty="0">
                <a:latin typeface="Courier" pitchFamily="2" charset="0"/>
              </a:rPr>
              <a:t>YS </a:t>
            </a:r>
            <a:r>
              <a:rPr lang="en-US" altLang="en-US" b="1" dirty="0">
                <a:latin typeface="Courier" pitchFamily="2" charset="0"/>
              </a:rPr>
              <a:t>RI</a:t>
            </a:r>
            <a:r>
              <a:rPr lang="en-US" altLang="en-US" dirty="0">
                <a:latin typeface="Courier" pitchFamily="2" charset="0"/>
              </a:rPr>
              <a:t>U</a:t>
            </a:r>
            <a:r>
              <a:rPr lang="en-US" altLang="en-US" b="1" dirty="0">
                <a:latin typeface="Courier" pitchFamily="2" charset="0"/>
              </a:rPr>
              <a:t>K</a:t>
            </a:r>
            <a:r>
              <a:rPr lang="en-US" altLang="en-US" dirty="0">
                <a:latin typeface="Courier" pitchFamily="2" charset="0"/>
              </a:rPr>
              <a:t>B O</a:t>
            </a:r>
            <a:r>
              <a:rPr lang="en-US" altLang="en-US" b="1" dirty="0">
                <a:latin typeface="Courier" pitchFamily="2" charset="0"/>
              </a:rPr>
              <a:t>CK</a:t>
            </a:r>
            <a:r>
              <a:rPr lang="en-US" altLang="en-US" dirty="0">
                <a:latin typeface="Courier" pitchFamily="2" charset="0"/>
              </a:rPr>
              <a:t>K</a:t>
            </a:r>
            <a:r>
              <a:rPr lang="en-US" altLang="en-US" b="1" dirty="0">
                <a:latin typeface="Courier" pitchFamily="2" charset="0"/>
              </a:rPr>
              <a:t>L</a:t>
            </a:r>
            <a:r>
              <a:rPr lang="en-US" altLang="en-US" dirty="0">
                <a:latin typeface="Courier" pitchFamily="2" charset="0"/>
              </a:rPr>
              <a:t> MI</a:t>
            </a:r>
            <a:r>
              <a:rPr lang="en-US" altLang="en-US" b="1" dirty="0">
                <a:latin typeface="Courier" pitchFamily="2" charset="0"/>
              </a:rPr>
              <a:t>GH</a:t>
            </a:r>
            <a:r>
              <a:rPr lang="en-US" altLang="en-US" dirty="0">
                <a:latin typeface="Courier" pitchFamily="2" charset="0"/>
              </a:rPr>
              <a:t>K </a:t>
            </a:r>
            <a:r>
              <a:rPr lang="en-US" altLang="en-US" b="1" dirty="0">
                <a:latin typeface="Courier" pitchFamily="2" charset="0"/>
              </a:rPr>
              <a:t>A</a:t>
            </a:r>
            <a:r>
              <a:rPr lang="en-US" altLang="en-US" dirty="0">
                <a:latin typeface="Courier" pitchFamily="2" charset="0"/>
              </a:rPr>
              <a:t>ZO</a:t>
            </a:r>
            <a:r>
              <a:rPr lang="en-US" altLang="en-US" b="1" dirty="0">
                <a:latin typeface="Courier" pitchFamily="2" charset="0"/>
              </a:rPr>
              <a:t>TO</a:t>
            </a:r>
            <a:r>
              <a:rPr lang="en-US" altLang="en-US" dirty="0">
                <a:latin typeface="Courier" pitchFamily="2" charset="0"/>
              </a:rPr>
              <a:t> E</a:t>
            </a:r>
            <a:r>
              <a:rPr lang="en-US" altLang="en-US" b="1" dirty="0">
                <a:latin typeface="Courier" pitchFamily="2" charset="0"/>
              </a:rPr>
              <a:t>I</a:t>
            </a:r>
            <a:r>
              <a:rPr lang="en-US" altLang="en-US" dirty="0">
                <a:latin typeface="Courier" pitchFamily="2" charset="0"/>
              </a:rPr>
              <a:t>OO</a:t>
            </a:r>
            <a:r>
              <a:rPr lang="en-US" altLang="en-US" b="1" dirty="0">
                <a:latin typeface="Courier" pitchFamily="2" charset="0"/>
              </a:rPr>
              <a:t>L I</a:t>
            </a:r>
            <a:r>
              <a:rPr lang="en-US" altLang="en-US" dirty="0">
                <a:latin typeface="Courier" pitchFamily="2" charset="0"/>
              </a:rPr>
              <a:t>F</a:t>
            </a:r>
            <a:r>
              <a:rPr lang="en-US" altLang="en-US" b="1" dirty="0">
                <a:latin typeface="Courier" pitchFamily="2" charset="0"/>
              </a:rPr>
              <a:t>T</a:t>
            </a:r>
            <a:r>
              <a:rPr lang="en-US" altLang="en-US" dirty="0">
                <a:latin typeface="Courier" pitchFamily="2" charset="0"/>
              </a:rPr>
              <a:t>AG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Courier" pitchFamily="2" charset="0"/>
              </a:rPr>
              <a:t> </a:t>
            </a:r>
            <a:r>
              <a:rPr lang="en-US" altLang="en-US" b="1" dirty="0">
                <a:latin typeface="Courier" pitchFamily="2" charset="0"/>
              </a:rPr>
              <a:t>PA</a:t>
            </a:r>
            <a:r>
              <a:rPr lang="en-US" altLang="en-US" dirty="0">
                <a:latin typeface="Courier" pitchFamily="2" charset="0"/>
              </a:rPr>
              <a:t>U</a:t>
            </a:r>
            <a:r>
              <a:rPr lang="en-US" altLang="en-US" b="1" dirty="0">
                <a:latin typeface="Courier" pitchFamily="2" charset="0"/>
              </a:rPr>
              <a:t>E</a:t>
            </a:r>
            <a:r>
              <a:rPr lang="en-US" altLang="en-US" dirty="0">
                <a:latin typeface="Courier" pitchFamily="2" charset="0"/>
              </a:rPr>
              <a:t>F V</a:t>
            </a:r>
            <a:r>
              <a:rPr lang="en-US" altLang="en-US" b="1" dirty="0">
                <a:latin typeface="Courier" pitchFamily="2" charset="0"/>
              </a:rPr>
              <a:t>AT</a:t>
            </a:r>
            <a:r>
              <a:rPr lang="en-US" altLang="en-US" dirty="0">
                <a:latin typeface="Courier" pitchFamily="2" charset="0"/>
              </a:rPr>
              <a:t>A</a:t>
            </a:r>
            <a:r>
              <a:rPr lang="en-US" altLang="en-US" b="1" dirty="0">
                <a:latin typeface="Courier" pitchFamily="2" charset="0"/>
              </a:rPr>
              <a:t>S</a:t>
            </a:r>
            <a:r>
              <a:rPr lang="en-US" altLang="en-US" dirty="0">
                <a:latin typeface="Courier" pitchFamily="2" charset="0"/>
              </a:rPr>
              <a:t> CI</a:t>
            </a:r>
            <a:r>
              <a:rPr lang="en-US" altLang="en-US" b="1" dirty="0">
                <a:latin typeface="Courier" pitchFamily="2" charset="0"/>
              </a:rPr>
              <a:t>IT</a:t>
            </a:r>
            <a:r>
              <a:rPr lang="en-US" altLang="en-US" dirty="0">
                <a:latin typeface="Courier" pitchFamily="2" charset="0"/>
              </a:rPr>
              <a:t>W </a:t>
            </a:r>
            <a:r>
              <a:rPr lang="en-US" altLang="en-US" b="1" dirty="0">
                <a:latin typeface="Courier" pitchFamily="2" charset="0"/>
              </a:rPr>
              <a:t>E</a:t>
            </a:r>
            <a:r>
              <a:rPr lang="en-US" altLang="en-US" dirty="0">
                <a:latin typeface="Courier" pitchFamily="2" charset="0"/>
              </a:rPr>
              <a:t>OC</a:t>
            </a:r>
            <a:r>
              <a:rPr lang="en-US" altLang="en-US" b="1" dirty="0">
                <a:latin typeface="Courier" pitchFamily="2" charset="0"/>
              </a:rPr>
              <a:t>NO</a:t>
            </a:r>
            <a:r>
              <a:rPr lang="en-US" altLang="en-US" dirty="0">
                <a:latin typeface="Courier" pitchFamily="2" charset="0"/>
              </a:rPr>
              <a:t> E</a:t>
            </a:r>
            <a:r>
              <a:rPr lang="en-US" altLang="en-US" b="1" dirty="0">
                <a:latin typeface="Courier" pitchFamily="2" charset="0"/>
              </a:rPr>
              <a:t>I</a:t>
            </a:r>
            <a:r>
              <a:rPr lang="en-US" altLang="en-US" dirty="0">
                <a:latin typeface="Courier" pitchFamily="2" charset="0"/>
              </a:rPr>
              <a:t>OO</a:t>
            </a:r>
            <a:r>
              <a:rPr lang="en-US" altLang="en-US" b="1" dirty="0">
                <a:latin typeface="Courier" pitchFamily="2" charset="0"/>
              </a:rPr>
              <a:t>L B</a:t>
            </a:r>
            <a:r>
              <a:rPr lang="en-US" altLang="en-US" dirty="0">
                <a:latin typeface="Courier" pitchFamily="2" charset="0"/>
              </a:rPr>
              <a:t>M</a:t>
            </a:r>
            <a:r>
              <a:rPr lang="en-US" altLang="en-US" b="1" dirty="0">
                <a:latin typeface="Courier" pitchFamily="2" charset="0"/>
              </a:rPr>
              <a:t>T</a:t>
            </a:r>
            <a:r>
              <a:rPr lang="en-US" altLang="en-US" dirty="0">
                <a:latin typeface="Courier" pitchFamily="2" charset="0"/>
              </a:rPr>
              <a:t>FV </a:t>
            </a:r>
            <a:r>
              <a:rPr lang="en-US" altLang="en-US" b="1" dirty="0">
                <a:latin typeface="Courier" pitchFamily="2" charset="0"/>
              </a:rPr>
              <a:t>EG</a:t>
            </a:r>
            <a:r>
              <a:rPr lang="en-US" altLang="en-US" dirty="0">
                <a:latin typeface="Courier" pitchFamily="2" charset="0"/>
              </a:rPr>
              <a:t>G</a:t>
            </a:r>
            <a:r>
              <a:rPr lang="en-US" altLang="en-US" b="1" dirty="0">
                <a:latin typeface="Courier" pitchFamily="2" charset="0"/>
              </a:rPr>
              <a:t>O</a:t>
            </a:r>
            <a:r>
              <a:rPr lang="en-US" altLang="en-US" dirty="0">
                <a:latin typeface="Courier" pitchFamily="2" charset="0"/>
              </a:rPr>
              <a:t>P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Courier" pitchFamily="2" charset="0"/>
              </a:rPr>
              <a:t> C</a:t>
            </a:r>
            <a:r>
              <a:rPr lang="en-US" altLang="en-US" b="1" dirty="0">
                <a:latin typeface="Courier" pitchFamily="2" charset="0"/>
              </a:rPr>
              <a:t>NE</a:t>
            </a:r>
            <a:r>
              <a:rPr lang="en-US" altLang="en-US" dirty="0">
                <a:latin typeface="Courier" pitchFamily="2" charset="0"/>
              </a:rPr>
              <a:t>K</a:t>
            </a:r>
            <a:r>
              <a:rPr lang="en-US" altLang="en-US" b="1" dirty="0">
                <a:latin typeface="Courier" pitchFamily="2" charset="0"/>
              </a:rPr>
              <a:t>I </a:t>
            </a:r>
            <a:r>
              <a:rPr lang="en-US" altLang="en-US" dirty="0">
                <a:latin typeface="Courier" pitchFamily="2" charset="0"/>
              </a:rPr>
              <a:t>HS</a:t>
            </a:r>
            <a:r>
              <a:rPr lang="en-US" altLang="en-US" b="1" dirty="0">
                <a:latin typeface="Courier" pitchFamily="2" charset="0"/>
              </a:rPr>
              <a:t>SE</a:t>
            </a:r>
            <a:r>
              <a:rPr lang="en-US" altLang="en-US" dirty="0">
                <a:latin typeface="Courier" pitchFamily="2" charset="0"/>
              </a:rPr>
              <a:t>W </a:t>
            </a:r>
            <a:r>
              <a:rPr lang="en-US" altLang="en-US" b="1" dirty="0">
                <a:latin typeface="Courier" pitchFamily="2" charset="0"/>
              </a:rPr>
              <a:t>N</a:t>
            </a:r>
            <a:r>
              <a:rPr lang="en-US" altLang="en-US" dirty="0">
                <a:latin typeface="Courier" pitchFamily="2" charset="0"/>
              </a:rPr>
              <a:t>EC</a:t>
            </a:r>
            <a:r>
              <a:rPr lang="en-US" altLang="en-US" b="1" dirty="0">
                <a:latin typeface="Courier" pitchFamily="2" charset="0"/>
              </a:rPr>
              <a:t>SE</a:t>
            </a:r>
            <a:r>
              <a:rPr lang="en-US" altLang="en-US" dirty="0">
                <a:latin typeface="Courier" pitchFamily="2" charset="0"/>
              </a:rPr>
              <a:t> D</a:t>
            </a:r>
            <a:r>
              <a:rPr lang="en-US" altLang="en-US" b="1" dirty="0">
                <a:latin typeface="Courier" pitchFamily="2" charset="0"/>
              </a:rPr>
              <a:t>D</a:t>
            </a:r>
            <a:r>
              <a:rPr lang="en-US" altLang="en-US" dirty="0">
                <a:latin typeface="Courier" pitchFamily="2" charset="0"/>
              </a:rPr>
              <a:t>AA</a:t>
            </a:r>
            <a:r>
              <a:rPr lang="en-US" altLang="en-US" b="1" dirty="0">
                <a:latin typeface="Courier" pitchFamily="2" charset="0"/>
              </a:rPr>
              <a:t>A R</a:t>
            </a:r>
            <a:r>
              <a:rPr lang="en-US" altLang="en-US" dirty="0">
                <a:latin typeface="Courier" pitchFamily="2" charset="0"/>
              </a:rPr>
              <a:t>W</a:t>
            </a:r>
            <a:r>
              <a:rPr lang="en-US" altLang="en-US" b="1" dirty="0">
                <a:latin typeface="Courier" pitchFamily="2" charset="0"/>
              </a:rPr>
              <a:t>C</a:t>
            </a:r>
            <a:r>
              <a:rPr lang="en-US" altLang="en-US" dirty="0">
                <a:latin typeface="Courier" pitchFamily="2" charset="0"/>
              </a:rPr>
              <a:t>XS </a:t>
            </a:r>
            <a:r>
              <a:rPr lang="en-US" altLang="en-US" b="1" dirty="0">
                <a:latin typeface="Courier" pitchFamily="2" charset="0"/>
              </a:rPr>
              <a:t>AN</a:t>
            </a:r>
            <a:r>
              <a:rPr lang="en-US" altLang="en-US" dirty="0">
                <a:latin typeface="Courier" pitchFamily="2" charset="0"/>
              </a:rPr>
              <a:t>S</a:t>
            </a:r>
            <a:r>
              <a:rPr lang="en-US" altLang="en-US" b="1" dirty="0">
                <a:latin typeface="Courier" pitchFamily="2" charset="0"/>
              </a:rPr>
              <a:t>N</a:t>
            </a:r>
            <a:r>
              <a:rPr lang="en-US" altLang="en-US" dirty="0">
                <a:latin typeface="Courier" pitchFamily="2" charset="0"/>
              </a:rPr>
              <a:t>P H</a:t>
            </a:r>
            <a:r>
              <a:rPr lang="en-US" altLang="en-US" b="1" dirty="0">
                <a:latin typeface="Courier" pitchFamily="2" charset="0"/>
              </a:rPr>
              <a:t>HE</a:t>
            </a:r>
            <a:r>
              <a:rPr lang="en-US" altLang="en-US" dirty="0">
                <a:latin typeface="Courier" pitchFamily="2" charset="0"/>
              </a:rPr>
              <a:t>U</a:t>
            </a:r>
            <a:r>
              <a:rPr lang="en-US" altLang="en-US" b="1" dirty="0">
                <a:latin typeface="Courier" pitchFamily="2" charset="0"/>
              </a:rPr>
              <a:t>L</a:t>
            </a:r>
            <a:endParaRPr lang="en-US" altLang="en-US" dirty="0">
              <a:latin typeface="Courier" pitchFamily="2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Courier" pitchFamily="2" charset="0"/>
              </a:rPr>
              <a:t> QO</a:t>
            </a:r>
            <a:r>
              <a:rPr lang="en-US" altLang="en-US" b="1" dirty="0">
                <a:latin typeface="Courier" pitchFamily="2" charset="0"/>
              </a:rPr>
              <a:t>NO</a:t>
            </a:r>
            <a:r>
              <a:rPr lang="en-US" altLang="en-US" dirty="0">
                <a:latin typeface="Courier" pitchFamily="2" charset="0"/>
              </a:rPr>
              <a:t>F </a:t>
            </a:r>
            <a:r>
              <a:rPr lang="en-US" altLang="en-US" b="1" dirty="0">
                <a:latin typeface="Courier" pitchFamily="2" charset="0"/>
              </a:rPr>
              <a:t>E</a:t>
            </a:r>
            <a:r>
              <a:rPr lang="en-US" altLang="en-US" dirty="0">
                <a:latin typeface="Courier" pitchFamily="2" charset="0"/>
              </a:rPr>
              <a:t>EG</a:t>
            </a:r>
            <a:r>
              <a:rPr lang="en-US" altLang="en-US" b="1" dirty="0">
                <a:latin typeface="Courier" pitchFamily="2" charset="0"/>
              </a:rPr>
              <a:t>OS</a:t>
            </a:r>
            <a:r>
              <a:rPr lang="en-US" altLang="en-US" dirty="0">
                <a:latin typeface="Courier" pitchFamily="2" charset="0"/>
              </a:rPr>
              <a:t> W</a:t>
            </a:r>
            <a:r>
              <a:rPr lang="en-US" altLang="en-US" b="1" dirty="0">
                <a:latin typeface="Courier" pitchFamily="2" charset="0"/>
              </a:rPr>
              <a:t>L</a:t>
            </a:r>
            <a:r>
              <a:rPr lang="en-US" altLang="en-US" dirty="0">
                <a:latin typeface="Courier" pitchFamily="2" charset="0"/>
              </a:rPr>
              <a:t>PC</a:t>
            </a:r>
            <a:r>
              <a:rPr lang="en-US" altLang="en-US" b="1" dirty="0">
                <a:latin typeface="Courier" pitchFamily="2" charset="0"/>
              </a:rPr>
              <a:t>M A</a:t>
            </a:r>
            <a:r>
              <a:rPr lang="en-US" altLang="en-US" dirty="0">
                <a:latin typeface="Courier" pitchFamily="2" charset="0"/>
              </a:rPr>
              <a:t>J</a:t>
            </a:r>
            <a:r>
              <a:rPr lang="en-US" altLang="en-US" b="1" dirty="0">
                <a:latin typeface="Courier" pitchFamily="2" charset="0"/>
              </a:rPr>
              <a:t>E</a:t>
            </a:r>
            <a:r>
              <a:rPr lang="en-US" altLang="en-US" dirty="0">
                <a:latin typeface="Courier" pitchFamily="2" charset="0"/>
              </a:rPr>
              <a:t>OC </a:t>
            </a:r>
            <a:r>
              <a:rPr lang="en-US" altLang="en-US" b="1" dirty="0">
                <a:latin typeface="Courier" pitchFamily="2" charset="0"/>
              </a:rPr>
              <a:t>MI</a:t>
            </a:r>
            <a:r>
              <a:rPr lang="en-US" altLang="en-US" dirty="0">
                <a:latin typeface="Courier" pitchFamily="2" charset="0"/>
              </a:rPr>
              <a:t>U</a:t>
            </a:r>
            <a:r>
              <a:rPr lang="en-US" altLang="en-US" b="1" dirty="0">
                <a:latin typeface="Courier" pitchFamily="2" charset="0"/>
              </a:rPr>
              <a:t>A</a:t>
            </a:r>
            <a:r>
              <a:rPr lang="en-US" altLang="en-US" dirty="0">
                <a:latin typeface="Courier" pitchFamily="2" charset="0"/>
              </a:rPr>
              <a:t>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8480B-EAD3-7B42-9EBA-5053D693A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809BA-39E3-C440-8EEE-9D5B8F5E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B1F80-2EE8-874E-B585-BDA9011C4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96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08AAD7F7-044E-A745-A741-61694FD1B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Look For Clues</a:t>
            </a:r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BD86BA61-2528-F144-B32B-324364EA41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latin typeface="Courier" pitchFamily="2" charset="0"/>
              </a:rPr>
              <a:t>A</a:t>
            </a:r>
            <a:r>
              <a:rPr lang="en-US" altLang="en-US" dirty="0">
                <a:latin typeface="Courier" pitchFamily="2" charset="0"/>
              </a:rPr>
              <a:t>J</a:t>
            </a:r>
            <a:r>
              <a:rPr lang="en-US" altLang="en-US" b="1" dirty="0">
                <a:latin typeface="Courier" pitchFamily="2" charset="0"/>
              </a:rPr>
              <a:t>E</a:t>
            </a:r>
            <a:r>
              <a:rPr lang="en-US" altLang="en-US" dirty="0"/>
              <a:t> in last line suggests “are”, meaning second alphabet maps </a:t>
            </a:r>
            <a:r>
              <a:rPr lang="en-US" altLang="en-US" dirty="0">
                <a:latin typeface="Courier" pitchFamily="2" charset="0"/>
              </a:rPr>
              <a:t>A</a:t>
            </a:r>
            <a:r>
              <a:rPr lang="en-US" altLang="en-US" dirty="0"/>
              <a:t> into </a:t>
            </a:r>
            <a:r>
              <a:rPr lang="en-US" altLang="en-US" dirty="0">
                <a:latin typeface="Courier" pitchFamily="2" charset="0"/>
              </a:rPr>
              <a:t>S</a:t>
            </a:r>
            <a:r>
              <a:rPr lang="en-US" altLang="en-US" dirty="0"/>
              <a:t>:</a:t>
            </a:r>
          </a:p>
          <a:p>
            <a:pPr>
              <a:buFontTx/>
              <a:buNone/>
            </a:pPr>
            <a:r>
              <a:rPr lang="en-US" altLang="en-US" dirty="0">
                <a:latin typeface="Courier" pitchFamily="2" charset="0"/>
              </a:rPr>
              <a:t>	</a:t>
            </a:r>
            <a:r>
              <a:rPr lang="en-US" altLang="en-US" b="1" dirty="0">
                <a:latin typeface="Courier" pitchFamily="2" charset="0"/>
              </a:rPr>
              <a:t>ALI</a:t>
            </a:r>
            <a:r>
              <a:rPr lang="en-US" altLang="en-US" dirty="0">
                <a:latin typeface="Courier" pitchFamily="2" charset="0"/>
              </a:rPr>
              <a:t>YS </a:t>
            </a:r>
            <a:r>
              <a:rPr lang="en-US" altLang="en-US" b="1" dirty="0">
                <a:latin typeface="Courier" pitchFamily="2" charset="0"/>
              </a:rPr>
              <a:t>RICK</a:t>
            </a:r>
            <a:r>
              <a:rPr lang="en-US" altLang="en-US" dirty="0">
                <a:latin typeface="Courier" pitchFamily="2" charset="0"/>
              </a:rPr>
              <a:t>B O</a:t>
            </a:r>
            <a:r>
              <a:rPr lang="en-US" altLang="en-US" b="1" dirty="0">
                <a:latin typeface="Courier" pitchFamily="2" charset="0"/>
              </a:rPr>
              <a:t>CKSL</a:t>
            </a:r>
            <a:r>
              <a:rPr lang="en-US" altLang="en-US" dirty="0">
                <a:latin typeface="Courier" pitchFamily="2" charset="0"/>
              </a:rPr>
              <a:t> MI</a:t>
            </a:r>
            <a:r>
              <a:rPr lang="en-US" altLang="en-US" b="1" dirty="0">
                <a:latin typeface="Courier" pitchFamily="2" charset="0"/>
              </a:rPr>
              <a:t>GHS A</a:t>
            </a:r>
            <a:r>
              <a:rPr lang="en-US" altLang="en-US" dirty="0">
                <a:latin typeface="Courier" pitchFamily="2" charset="0"/>
              </a:rPr>
              <a:t>ZO</a:t>
            </a:r>
            <a:r>
              <a:rPr lang="en-US" altLang="en-US" b="1" dirty="0">
                <a:latin typeface="Courier" pitchFamily="2" charset="0"/>
              </a:rPr>
              <a:t>TO MI</a:t>
            </a:r>
            <a:r>
              <a:rPr lang="en-US" altLang="en-US" dirty="0">
                <a:latin typeface="Courier" pitchFamily="2" charset="0"/>
              </a:rPr>
              <a:t>OO</a:t>
            </a:r>
            <a:r>
              <a:rPr lang="en-US" altLang="en-US" b="1" dirty="0">
                <a:latin typeface="Courier" pitchFamily="2" charset="0"/>
              </a:rPr>
              <a:t>L INT</a:t>
            </a:r>
            <a:r>
              <a:rPr lang="en-US" altLang="en-US" dirty="0">
                <a:latin typeface="Courier" pitchFamily="2" charset="0"/>
              </a:rPr>
              <a:t>AG</a:t>
            </a:r>
          </a:p>
          <a:p>
            <a:pPr>
              <a:buFontTx/>
              <a:buNone/>
            </a:pPr>
            <a:r>
              <a:rPr lang="en-US" altLang="en-US" b="1" dirty="0">
                <a:latin typeface="Courier" pitchFamily="2" charset="0"/>
              </a:rPr>
              <a:t> PACE</a:t>
            </a:r>
            <a:r>
              <a:rPr lang="en-US" altLang="en-US" dirty="0">
                <a:latin typeface="Courier" pitchFamily="2" charset="0"/>
              </a:rPr>
              <a:t>F V</a:t>
            </a:r>
            <a:r>
              <a:rPr lang="en-US" altLang="en-US" b="1" dirty="0">
                <a:latin typeface="Courier" pitchFamily="2" charset="0"/>
              </a:rPr>
              <a:t>ATIS</a:t>
            </a:r>
            <a:r>
              <a:rPr lang="en-US" altLang="en-US" dirty="0">
                <a:latin typeface="Courier" pitchFamily="2" charset="0"/>
              </a:rPr>
              <a:t> CI</a:t>
            </a:r>
            <a:r>
              <a:rPr lang="en-US" altLang="en-US" b="1" dirty="0">
                <a:latin typeface="Courier" pitchFamily="2" charset="0"/>
              </a:rPr>
              <a:t>ITE E</a:t>
            </a:r>
            <a:r>
              <a:rPr lang="en-US" altLang="en-US" dirty="0">
                <a:latin typeface="Courier" pitchFamily="2" charset="0"/>
              </a:rPr>
              <a:t>OC</a:t>
            </a:r>
            <a:r>
              <a:rPr lang="en-US" altLang="en-US" b="1" dirty="0">
                <a:latin typeface="Courier" pitchFamily="2" charset="0"/>
              </a:rPr>
              <a:t>NO MI</a:t>
            </a:r>
            <a:r>
              <a:rPr lang="en-US" altLang="en-US" dirty="0">
                <a:latin typeface="Courier" pitchFamily="2" charset="0"/>
              </a:rPr>
              <a:t>OO</a:t>
            </a:r>
            <a:r>
              <a:rPr lang="en-US" altLang="en-US" b="1" dirty="0">
                <a:latin typeface="Courier" pitchFamily="2" charset="0"/>
              </a:rPr>
              <a:t>L BUT</a:t>
            </a:r>
            <a:r>
              <a:rPr lang="en-US" altLang="en-US" dirty="0">
                <a:latin typeface="Courier" pitchFamily="2" charset="0"/>
              </a:rPr>
              <a:t>FV </a:t>
            </a:r>
            <a:r>
              <a:rPr lang="en-US" altLang="en-US" b="1" dirty="0">
                <a:latin typeface="Courier" pitchFamily="2" charset="0"/>
              </a:rPr>
              <a:t>EGOO</a:t>
            </a:r>
            <a:r>
              <a:rPr lang="en-US" altLang="en-US" dirty="0">
                <a:latin typeface="Courier" pitchFamily="2" charset="0"/>
              </a:rPr>
              <a:t>P</a:t>
            </a:r>
          </a:p>
          <a:p>
            <a:pPr>
              <a:buFontTx/>
              <a:buNone/>
            </a:pPr>
            <a:r>
              <a:rPr lang="en-US" altLang="en-US" dirty="0">
                <a:latin typeface="Courier" pitchFamily="2" charset="0"/>
              </a:rPr>
              <a:t> C</a:t>
            </a:r>
            <a:r>
              <a:rPr lang="en-US" altLang="en-US" b="1" dirty="0">
                <a:latin typeface="Courier" pitchFamily="2" charset="0"/>
              </a:rPr>
              <a:t>NESI</a:t>
            </a:r>
            <a:r>
              <a:rPr lang="en-US" altLang="en-US" dirty="0">
                <a:latin typeface="Courier" pitchFamily="2" charset="0"/>
              </a:rPr>
              <a:t> HS</a:t>
            </a:r>
            <a:r>
              <a:rPr lang="en-US" altLang="en-US" b="1" dirty="0">
                <a:latin typeface="Courier" pitchFamily="2" charset="0"/>
              </a:rPr>
              <a:t>SEE N</a:t>
            </a:r>
            <a:r>
              <a:rPr lang="en-US" altLang="en-US" dirty="0">
                <a:latin typeface="Courier" pitchFamily="2" charset="0"/>
              </a:rPr>
              <a:t>EC</a:t>
            </a:r>
            <a:r>
              <a:rPr lang="en-US" altLang="en-US" b="1" dirty="0">
                <a:latin typeface="Courier" pitchFamily="2" charset="0"/>
              </a:rPr>
              <a:t>SE LD</a:t>
            </a:r>
            <a:r>
              <a:rPr lang="en-US" altLang="en-US" dirty="0">
                <a:latin typeface="Courier" pitchFamily="2" charset="0"/>
              </a:rPr>
              <a:t>AA</a:t>
            </a:r>
            <a:r>
              <a:rPr lang="en-US" altLang="en-US" b="1" dirty="0">
                <a:latin typeface="Courier" pitchFamily="2" charset="0"/>
              </a:rPr>
              <a:t>A REC</a:t>
            </a:r>
            <a:r>
              <a:rPr lang="en-US" altLang="en-US" dirty="0">
                <a:latin typeface="Courier" pitchFamily="2" charset="0"/>
              </a:rPr>
              <a:t>XS </a:t>
            </a:r>
            <a:r>
              <a:rPr lang="en-US" altLang="en-US" b="1" dirty="0">
                <a:latin typeface="Courier" pitchFamily="2" charset="0"/>
              </a:rPr>
              <a:t>ANAN</a:t>
            </a:r>
            <a:r>
              <a:rPr lang="en-US" altLang="en-US" dirty="0">
                <a:latin typeface="Courier" pitchFamily="2" charset="0"/>
              </a:rPr>
              <a:t>P H</a:t>
            </a:r>
            <a:r>
              <a:rPr lang="en-US" altLang="en-US" b="1" dirty="0">
                <a:latin typeface="Courier" pitchFamily="2" charset="0"/>
              </a:rPr>
              <a:t>HECL</a:t>
            </a:r>
            <a:endParaRPr lang="en-US" altLang="en-US" dirty="0">
              <a:latin typeface="Courier" pitchFamily="2" charset="0"/>
            </a:endParaRPr>
          </a:p>
          <a:p>
            <a:pPr>
              <a:buFontTx/>
              <a:buNone/>
            </a:pPr>
            <a:r>
              <a:rPr lang="en-US" altLang="en-US" dirty="0">
                <a:latin typeface="Courier" pitchFamily="2" charset="0"/>
              </a:rPr>
              <a:t>	QO</a:t>
            </a:r>
            <a:r>
              <a:rPr lang="en-US" altLang="en-US" b="1" dirty="0">
                <a:latin typeface="Courier" pitchFamily="2" charset="0"/>
              </a:rPr>
              <a:t>NON E</a:t>
            </a:r>
            <a:r>
              <a:rPr lang="en-US" altLang="en-US" dirty="0">
                <a:latin typeface="Courier" pitchFamily="2" charset="0"/>
              </a:rPr>
              <a:t>EG</a:t>
            </a:r>
            <a:r>
              <a:rPr lang="en-US" altLang="en-US" b="1" dirty="0">
                <a:latin typeface="Courier" pitchFamily="2" charset="0"/>
              </a:rPr>
              <a:t>OS EL</a:t>
            </a:r>
            <a:r>
              <a:rPr lang="en-US" altLang="en-US" dirty="0">
                <a:latin typeface="Courier" pitchFamily="2" charset="0"/>
              </a:rPr>
              <a:t>PC</a:t>
            </a:r>
            <a:r>
              <a:rPr lang="en-US" altLang="en-US" b="1" dirty="0">
                <a:latin typeface="Courier" pitchFamily="2" charset="0"/>
              </a:rPr>
              <a:t>M ARE</a:t>
            </a:r>
            <a:r>
              <a:rPr lang="en-US" altLang="en-US" dirty="0">
                <a:latin typeface="Courier" pitchFamily="2" charset="0"/>
              </a:rPr>
              <a:t>OC </a:t>
            </a:r>
            <a:r>
              <a:rPr lang="en-US" altLang="en-US" b="1" dirty="0">
                <a:latin typeface="Courier" pitchFamily="2" charset="0"/>
              </a:rPr>
              <a:t>MICA</a:t>
            </a:r>
            <a:r>
              <a:rPr lang="en-US" altLang="en-US" dirty="0">
                <a:latin typeface="Courier" pitchFamily="2" charset="0"/>
              </a:rPr>
              <a:t>X</a:t>
            </a:r>
            <a:endParaRPr lang="en-US" altLang="en-US" b="1" dirty="0">
              <a:latin typeface="Courier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D563F-3A65-E34C-B52C-F23E2EB13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17B12-F3C4-2442-95D2-E0B33939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00862-9EE8-E249-9FFB-193E4209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34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9494DE4B-C169-5346-BB24-C7263D344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Next Alphabet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20B89449-243F-384F-8FC8-DB9E09ABE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MICA</a:t>
            </a:r>
            <a:r>
              <a:rPr lang="en-US" altLang="en-US" dirty="0"/>
              <a:t>X in last line suggests “</a:t>
            </a:r>
            <a:r>
              <a:rPr lang="en-US" altLang="en-US" dirty="0" err="1"/>
              <a:t>mical</a:t>
            </a:r>
            <a:r>
              <a:rPr lang="en-US" altLang="en-US" dirty="0"/>
              <a:t>” (a common ending for an adjective), meaning fourth alphabet maps </a:t>
            </a:r>
            <a:r>
              <a:rPr lang="en-US" altLang="en-US" dirty="0">
                <a:latin typeface="Courier" pitchFamily="2" charset="0"/>
              </a:rPr>
              <a:t>O</a:t>
            </a:r>
            <a:r>
              <a:rPr lang="en-US" altLang="en-US" dirty="0"/>
              <a:t> into </a:t>
            </a:r>
            <a:r>
              <a:rPr lang="en-US" altLang="en-US" dirty="0">
                <a:latin typeface="Courier" pitchFamily="2" charset="0"/>
              </a:rPr>
              <a:t>A</a:t>
            </a:r>
            <a:r>
              <a:rPr lang="en-US" altLang="en-US" dirty="0"/>
              <a:t>:</a:t>
            </a:r>
          </a:p>
          <a:p>
            <a:pPr>
              <a:buFontTx/>
              <a:buNone/>
            </a:pPr>
            <a:r>
              <a:rPr lang="en-US" altLang="en-US" dirty="0">
                <a:latin typeface="Courier" pitchFamily="2" charset="0"/>
              </a:rPr>
              <a:t>	</a:t>
            </a:r>
            <a:r>
              <a:rPr lang="en-US" altLang="en-US" b="1" dirty="0">
                <a:latin typeface="Courier" pitchFamily="2" charset="0"/>
              </a:rPr>
              <a:t>ALIM</a:t>
            </a:r>
            <a:r>
              <a:rPr lang="en-US" altLang="en-US" dirty="0">
                <a:latin typeface="Courier" pitchFamily="2" charset="0"/>
              </a:rPr>
              <a:t>S </a:t>
            </a:r>
            <a:r>
              <a:rPr lang="en-US" altLang="en-US" b="1" dirty="0">
                <a:latin typeface="Courier" pitchFamily="2" charset="0"/>
              </a:rPr>
              <a:t>RICKP</a:t>
            </a:r>
            <a:r>
              <a:rPr lang="en-US" altLang="en-US" dirty="0">
                <a:latin typeface="Courier" pitchFamily="2" charset="0"/>
              </a:rPr>
              <a:t> O</a:t>
            </a:r>
            <a:r>
              <a:rPr lang="en-US" altLang="en-US" b="1" dirty="0">
                <a:latin typeface="Courier" pitchFamily="2" charset="0"/>
              </a:rPr>
              <a:t>CKSL A</a:t>
            </a:r>
            <a:r>
              <a:rPr lang="en-US" altLang="en-US" dirty="0">
                <a:latin typeface="Courier" pitchFamily="2" charset="0"/>
              </a:rPr>
              <a:t>I</a:t>
            </a:r>
            <a:r>
              <a:rPr lang="en-US" altLang="en-US" b="1" dirty="0">
                <a:latin typeface="Courier" pitchFamily="2" charset="0"/>
              </a:rPr>
              <a:t>GHS AN</a:t>
            </a:r>
            <a:r>
              <a:rPr lang="en-US" altLang="en-US" dirty="0">
                <a:latin typeface="Courier" pitchFamily="2" charset="0"/>
              </a:rPr>
              <a:t>O</a:t>
            </a:r>
            <a:r>
              <a:rPr lang="en-US" altLang="en-US" b="1" dirty="0">
                <a:latin typeface="Courier" pitchFamily="2" charset="0"/>
              </a:rPr>
              <a:t>TO MIC</a:t>
            </a:r>
            <a:r>
              <a:rPr lang="en-US" altLang="en-US" dirty="0">
                <a:latin typeface="Courier" pitchFamily="2" charset="0"/>
              </a:rPr>
              <a:t>O</a:t>
            </a:r>
            <a:r>
              <a:rPr lang="en-US" altLang="en-US" b="1" dirty="0">
                <a:latin typeface="Courier" pitchFamily="2" charset="0"/>
              </a:rPr>
              <a:t>L INTO</a:t>
            </a:r>
            <a:r>
              <a:rPr lang="en-US" altLang="en-US" dirty="0">
                <a:latin typeface="Courier" pitchFamily="2" charset="0"/>
              </a:rPr>
              <a:t>G</a:t>
            </a:r>
          </a:p>
          <a:p>
            <a:pPr>
              <a:buFontTx/>
              <a:buNone/>
            </a:pPr>
            <a:r>
              <a:rPr lang="en-US" altLang="en-US" b="1" dirty="0">
                <a:latin typeface="Courier" pitchFamily="2" charset="0"/>
              </a:rPr>
              <a:t> PACET</a:t>
            </a:r>
            <a:r>
              <a:rPr lang="en-US" altLang="en-US" dirty="0">
                <a:latin typeface="Courier" pitchFamily="2" charset="0"/>
              </a:rPr>
              <a:t> V</a:t>
            </a:r>
            <a:r>
              <a:rPr lang="en-US" altLang="en-US" b="1" dirty="0">
                <a:latin typeface="Courier" pitchFamily="2" charset="0"/>
              </a:rPr>
              <a:t>ATIS Q</a:t>
            </a:r>
            <a:r>
              <a:rPr lang="en-US" altLang="en-US" dirty="0">
                <a:latin typeface="Courier" pitchFamily="2" charset="0"/>
              </a:rPr>
              <a:t>I</a:t>
            </a:r>
            <a:r>
              <a:rPr lang="en-US" altLang="en-US" b="1" dirty="0">
                <a:latin typeface="Courier" pitchFamily="2" charset="0"/>
              </a:rPr>
              <a:t>ITE EC</a:t>
            </a:r>
            <a:r>
              <a:rPr lang="en-US" altLang="en-US" dirty="0">
                <a:latin typeface="Courier" pitchFamily="2" charset="0"/>
              </a:rPr>
              <a:t>C</a:t>
            </a:r>
            <a:r>
              <a:rPr lang="en-US" altLang="en-US" b="1" dirty="0">
                <a:latin typeface="Courier" pitchFamily="2" charset="0"/>
              </a:rPr>
              <a:t>NO MIC</a:t>
            </a:r>
            <a:r>
              <a:rPr lang="en-US" altLang="en-US" dirty="0">
                <a:latin typeface="Courier" pitchFamily="2" charset="0"/>
              </a:rPr>
              <a:t>O</a:t>
            </a:r>
            <a:r>
              <a:rPr lang="en-US" altLang="en-US" b="1" dirty="0">
                <a:latin typeface="Courier" pitchFamily="2" charset="0"/>
              </a:rPr>
              <a:t>L BUTT</a:t>
            </a:r>
            <a:r>
              <a:rPr lang="en-US" altLang="en-US" dirty="0">
                <a:latin typeface="Courier" pitchFamily="2" charset="0"/>
              </a:rPr>
              <a:t>V </a:t>
            </a:r>
            <a:r>
              <a:rPr lang="en-US" altLang="en-US" b="1" dirty="0">
                <a:latin typeface="Courier" pitchFamily="2" charset="0"/>
              </a:rPr>
              <a:t>EGOOD</a:t>
            </a:r>
            <a:endParaRPr lang="en-US" altLang="en-US" dirty="0">
              <a:latin typeface="Courier" pitchFamily="2" charset="0"/>
            </a:endParaRPr>
          </a:p>
          <a:p>
            <a:pPr>
              <a:buFontTx/>
              <a:buNone/>
            </a:pPr>
            <a:r>
              <a:rPr lang="en-US" altLang="en-US" dirty="0">
                <a:latin typeface="Courier" pitchFamily="2" charset="0"/>
              </a:rPr>
              <a:t> C</a:t>
            </a:r>
            <a:r>
              <a:rPr lang="en-US" altLang="en-US" b="1" dirty="0">
                <a:latin typeface="Courier" pitchFamily="2" charset="0"/>
              </a:rPr>
              <a:t>NESI V</a:t>
            </a:r>
            <a:r>
              <a:rPr lang="en-US" altLang="en-US" dirty="0">
                <a:latin typeface="Courier" pitchFamily="2" charset="0"/>
              </a:rPr>
              <a:t>S</a:t>
            </a:r>
            <a:r>
              <a:rPr lang="en-US" altLang="en-US" b="1" dirty="0">
                <a:latin typeface="Courier" pitchFamily="2" charset="0"/>
              </a:rPr>
              <a:t>SEE NS</a:t>
            </a:r>
            <a:r>
              <a:rPr lang="en-US" altLang="en-US" dirty="0">
                <a:latin typeface="Courier" pitchFamily="2" charset="0"/>
              </a:rPr>
              <a:t>C</a:t>
            </a:r>
            <a:r>
              <a:rPr lang="en-US" altLang="en-US" b="1" dirty="0">
                <a:latin typeface="Courier" pitchFamily="2" charset="0"/>
              </a:rPr>
              <a:t>SE LDO</a:t>
            </a:r>
            <a:r>
              <a:rPr lang="en-US" altLang="en-US" dirty="0">
                <a:latin typeface="Courier" pitchFamily="2" charset="0"/>
              </a:rPr>
              <a:t>A</a:t>
            </a:r>
            <a:r>
              <a:rPr lang="en-US" altLang="en-US" b="1" dirty="0">
                <a:latin typeface="Courier" pitchFamily="2" charset="0"/>
              </a:rPr>
              <a:t>A RECL</a:t>
            </a:r>
            <a:r>
              <a:rPr lang="en-US" altLang="en-US" dirty="0">
                <a:latin typeface="Courier" pitchFamily="2" charset="0"/>
              </a:rPr>
              <a:t>S </a:t>
            </a:r>
            <a:r>
              <a:rPr lang="en-US" altLang="en-US" b="1" dirty="0">
                <a:latin typeface="Courier" pitchFamily="2" charset="0"/>
              </a:rPr>
              <a:t>ANAND</a:t>
            </a:r>
            <a:r>
              <a:rPr lang="en-US" altLang="en-US" dirty="0">
                <a:latin typeface="Courier" pitchFamily="2" charset="0"/>
              </a:rPr>
              <a:t> H</a:t>
            </a:r>
            <a:r>
              <a:rPr lang="en-US" altLang="en-US" b="1" dirty="0">
                <a:latin typeface="Courier" pitchFamily="2" charset="0"/>
              </a:rPr>
              <a:t>HECL</a:t>
            </a:r>
          </a:p>
          <a:p>
            <a:pPr>
              <a:buFontTx/>
              <a:buNone/>
            </a:pPr>
            <a:r>
              <a:rPr lang="en-US" altLang="en-US" b="1" dirty="0">
                <a:latin typeface="Courier" pitchFamily="2" charset="0"/>
              </a:rPr>
              <a:t> E</a:t>
            </a:r>
            <a:r>
              <a:rPr lang="en-US" altLang="en-US" dirty="0">
                <a:latin typeface="Courier" pitchFamily="2" charset="0"/>
              </a:rPr>
              <a:t>O</a:t>
            </a:r>
            <a:r>
              <a:rPr lang="en-US" altLang="en-US" b="1" dirty="0">
                <a:latin typeface="Courier" pitchFamily="2" charset="0"/>
              </a:rPr>
              <a:t>NON ES</a:t>
            </a:r>
            <a:r>
              <a:rPr lang="en-US" altLang="en-US" dirty="0">
                <a:latin typeface="Courier" pitchFamily="2" charset="0"/>
              </a:rPr>
              <a:t>G</a:t>
            </a:r>
            <a:r>
              <a:rPr lang="en-US" altLang="en-US" b="1" dirty="0">
                <a:latin typeface="Courier" pitchFamily="2" charset="0"/>
              </a:rPr>
              <a:t>OS ELD</a:t>
            </a:r>
            <a:r>
              <a:rPr lang="en-US" altLang="en-US" dirty="0">
                <a:latin typeface="Courier" pitchFamily="2" charset="0"/>
              </a:rPr>
              <a:t>C</a:t>
            </a:r>
            <a:r>
              <a:rPr lang="en-US" altLang="en-US" b="1" dirty="0">
                <a:latin typeface="Courier" pitchFamily="2" charset="0"/>
              </a:rPr>
              <a:t>M AREC</a:t>
            </a:r>
            <a:r>
              <a:rPr lang="en-US" altLang="en-US" dirty="0">
                <a:latin typeface="Courier" pitchFamily="2" charset="0"/>
              </a:rPr>
              <a:t>C </a:t>
            </a:r>
            <a:r>
              <a:rPr lang="en-US" altLang="en-US" b="1" dirty="0">
                <a:latin typeface="Courier" pitchFamily="2" charset="0"/>
              </a:rPr>
              <a:t>MICAL</a:t>
            </a:r>
            <a:endParaRPr lang="en-US" altLang="en-US" dirty="0">
              <a:latin typeface="Courier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80F1B-C186-0945-93C8-C06B0A62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D4EBD-2E23-6F47-9597-2D5A8C4DC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A69E3-9AB2-2044-B484-75DA3AD1D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94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BC07DDE7-2690-8841-AA75-852D8AF524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Got It!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B7C48DD5-01FF-154B-B6CD-37655DED3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latin typeface="Courier" pitchFamily="2" charset="0"/>
              </a:rPr>
              <a:t>Q</a:t>
            </a:r>
            <a:r>
              <a:rPr lang="en-US" altLang="en-US" dirty="0">
                <a:latin typeface="Courier" pitchFamily="2" charset="0"/>
              </a:rPr>
              <a:t>I</a:t>
            </a:r>
            <a:r>
              <a:rPr lang="en-US" altLang="en-US" dirty="0"/>
              <a:t> means that </a:t>
            </a:r>
            <a:r>
              <a:rPr lang="en-US" altLang="en-US" dirty="0">
                <a:latin typeface="Courier" pitchFamily="2" charset="0"/>
              </a:rPr>
              <a:t>U</a:t>
            </a:r>
            <a:r>
              <a:rPr lang="en-US" altLang="en-US" dirty="0"/>
              <a:t> maps into </a:t>
            </a:r>
            <a:r>
              <a:rPr lang="en-US" altLang="en-US" dirty="0">
                <a:latin typeface="Courier" pitchFamily="2" charset="0"/>
              </a:rPr>
              <a:t>I</a:t>
            </a:r>
            <a:r>
              <a:rPr lang="en-US" altLang="en-US" dirty="0"/>
              <a:t>, as </a:t>
            </a:r>
            <a:r>
              <a:rPr lang="en-US" altLang="en-US" dirty="0">
                <a:latin typeface="Courier" pitchFamily="2" charset="0"/>
              </a:rPr>
              <a:t>Q</a:t>
            </a:r>
            <a:r>
              <a:rPr lang="en-US" altLang="en-US" dirty="0"/>
              <a:t> is always followed by </a:t>
            </a:r>
            <a:r>
              <a:rPr lang="en-US" altLang="en-US" dirty="0">
                <a:latin typeface="Courier" pitchFamily="2" charset="0"/>
              </a:rPr>
              <a:t>U</a:t>
            </a:r>
            <a:r>
              <a:rPr lang="en-US" altLang="en-US" dirty="0"/>
              <a:t>:</a:t>
            </a:r>
          </a:p>
          <a:p>
            <a:pPr>
              <a:buFontTx/>
              <a:buNone/>
            </a:pPr>
            <a:r>
              <a:rPr lang="en-US" altLang="en-US" dirty="0">
                <a:latin typeface="Courier" pitchFamily="2" charset="0"/>
              </a:rPr>
              <a:t>	</a:t>
            </a:r>
            <a:r>
              <a:rPr lang="en-US" altLang="en-US" b="1" dirty="0">
                <a:latin typeface="Courier" pitchFamily="2" charset="0"/>
              </a:rPr>
              <a:t>ALIME RICKP ACKSL AUGHS ANATO MICAL INTOS</a:t>
            </a:r>
          </a:p>
          <a:p>
            <a:pPr>
              <a:buFontTx/>
              <a:buNone/>
            </a:pPr>
            <a:r>
              <a:rPr lang="en-US" altLang="en-US" b="1" dirty="0">
                <a:latin typeface="Courier" pitchFamily="2" charset="0"/>
              </a:rPr>
              <a:t> PACET HATIS QUITE ECONO MICAL BUTTH EGOOD</a:t>
            </a:r>
          </a:p>
          <a:p>
            <a:pPr>
              <a:buFontTx/>
              <a:buNone/>
            </a:pPr>
            <a:r>
              <a:rPr lang="en-US" altLang="en-US" b="1" dirty="0">
                <a:latin typeface="Courier" pitchFamily="2" charset="0"/>
              </a:rPr>
              <a:t> ONESI VESEE NSOSE LDOMA RECLE ANAND THECL</a:t>
            </a:r>
          </a:p>
          <a:p>
            <a:pPr>
              <a:buFontTx/>
              <a:buNone/>
            </a:pPr>
            <a:r>
              <a:rPr lang="en-US" altLang="en-US" b="1" dirty="0">
                <a:latin typeface="Courier" pitchFamily="2" charset="0"/>
              </a:rPr>
              <a:t> EANON ESSOS ELDOM ARECO MICAL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7B2CF-2F55-374A-8347-E37D22FF5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104AC-EF1E-6348-91BA-633C49940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F056A-5C8F-884B-A337-F76E4763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25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925C30BB-8082-4E45-BD85-E2422A7B2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One-Time Pad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6AD9AC0A-F9D8-0B43-9195-D61149EBE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</a:t>
            </a:r>
            <a:r>
              <a:rPr lang="en-US" altLang="en-US" dirty="0" err="1"/>
              <a:t>Vigenère</a:t>
            </a:r>
            <a:r>
              <a:rPr lang="en-US" altLang="en-US" dirty="0"/>
              <a:t> cipher with a random key at least as long as the message</a:t>
            </a:r>
          </a:p>
          <a:p>
            <a:pPr lvl="1"/>
            <a:r>
              <a:rPr lang="en-US" altLang="en-US" dirty="0"/>
              <a:t>Provably unbreakable</a:t>
            </a:r>
          </a:p>
          <a:p>
            <a:pPr lvl="1"/>
            <a:r>
              <a:rPr lang="en-US" altLang="en-US" dirty="0"/>
              <a:t>Why? Look at ciphertext </a:t>
            </a:r>
            <a:r>
              <a:rPr lang="en-US" altLang="en-US" dirty="0">
                <a:latin typeface="Courier" pitchFamily="2" charset="0"/>
              </a:rPr>
              <a:t>DXQR</a:t>
            </a:r>
            <a:r>
              <a:rPr lang="en-US" altLang="en-US" dirty="0"/>
              <a:t>. Equally likely to correspond to plaintext </a:t>
            </a:r>
            <a:r>
              <a:rPr lang="en-US" altLang="en-US" dirty="0">
                <a:latin typeface="Courier" pitchFamily="2" charset="0"/>
              </a:rPr>
              <a:t>DOIT</a:t>
            </a:r>
            <a:r>
              <a:rPr lang="en-US" altLang="en-US" dirty="0"/>
              <a:t> (key </a:t>
            </a:r>
            <a:r>
              <a:rPr lang="en-US" altLang="en-US" dirty="0">
                <a:latin typeface="Courier" pitchFamily="2" charset="0"/>
              </a:rPr>
              <a:t>AJIY</a:t>
            </a:r>
            <a:r>
              <a:rPr lang="en-US" altLang="en-US" dirty="0"/>
              <a:t>) and to plaintext </a:t>
            </a:r>
            <a:r>
              <a:rPr lang="en-US" altLang="en-US" dirty="0">
                <a:latin typeface="Courier" pitchFamily="2" charset="0"/>
              </a:rPr>
              <a:t>DONT</a:t>
            </a:r>
            <a:r>
              <a:rPr lang="en-US" altLang="en-US" dirty="0"/>
              <a:t> (key </a:t>
            </a:r>
            <a:r>
              <a:rPr lang="en-US" altLang="en-US" dirty="0">
                <a:latin typeface="Courier" pitchFamily="2" charset="0"/>
              </a:rPr>
              <a:t>AJDY</a:t>
            </a:r>
            <a:r>
              <a:rPr lang="en-US" altLang="en-US" dirty="0"/>
              <a:t>) and any other 4 letters</a:t>
            </a:r>
          </a:p>
          <a:p>
            <a:pPr lvl="1"/>
            <a:r>
              <a:rPr lang="en-US" altLang="en-US" dirty="0"/>
              <a:t>Warning: keys </a:t>
            </a:r>
            <a:r>
              <a:rPr lang="en-US" altLang="en-US" i="1" dirty="0"/>
              <a:t>must</a:t>
            </a:r>
            <a:r>
              <a:rPr lang="en-US" altLang="en-US" dirty="0"/>
              <a:t> be random, or you can attack the cipher by trying to regenerate the key</a:t>
            </a:r>
          </a:p>
          <a:p>
            <a:pPr lvl="2"/>
            <a:r>
              <a:rPr lang="en-US" altLang="en-US" dirty="0"/>
              <a:t>Approximations, such as using pseudorandom number generators to generate keys, are </a:t>
            </a:r>
            <a:r>
              <a:rPr lang="en-US" altLang="en-US" i="1" dirty="0"/>
              <a:t>not</a:t>
            </a:r>
            <a:r>
              <a:rPr lang="en-US" altLang="en-US" dirty="0"/>
              <a:t> random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5A1FF-20BF-2A45-B5F3-330C24A9F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39CCB-038A-C848-B977-FA2131D6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B1276-3371-B24E-8375-1B119A7F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368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Rectangle 4">
            <a:extLst>
              <a:ext uri="{FF2B5EF4-FFF2-40B4-BE49-F238E27FC236}">
                <a16:creationId xmlns:a16="http://schemas.microsoft.com/office/drawing/2014/main" id="{E0684112-F74D-BB49-B7AB-8D26B1D73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Overview of the DES</a:t>
            </a:r>
            <a:endParaRPr lang="en-US" altLang="en-US"/>
          </a:p>
        </p:txBody>
      </p:sp>
      <p:sp>
        <p:nvSpPr>
          <p:cNvPr id="207877" name="Rectangle 5">
            <a:extLst>
              <a:ext uri="{FF2B5EF4-FFF2-40B4-BE49-F238E27FC236}">
                <a16:creationId xmlns:a16="http://schemas.microsoft.com/office/drawing/2014/main" id="{0443E8D3-EF76-5642-99FC-ECEBA31C83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 block cipher: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encrypts blocks of 64 bits using a 64 bit key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outputs 64 bits of ciphertext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 product cipher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basic unit is the bit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performs both substitution and transposition (permutation) on the bits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Cipher consists of 16 rounds (iterations) each with a 48 bit round key generated from the user-supplied key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3DC47-0AB9-6C4F-B7B8-1D98FA506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CD108-4403-DC4F-97ED-E65E35D1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75293-1BF4-AF41-ADAD-9AE792A2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1858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4519-CB18-1648-BC2C-43C71A83B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2EA78-5226-6046-8390-6BB850718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Input is first permuted, then split into left half (L) and right half (R), each 32 bits</a:t>
            </a:r>
          </a:p>
          <a:p>
            <a:r>
              <a:rPr lang="en-US" dirty="0"/>
              <a:t>Round begins; R and round key run through function </a:t>
            </a:r>
            <a:r>
              <a:rPr lang="en-US" i="1" dirty="0"/>
              <a:t>f</a:t>
            </a:r>
            <a:r>
              <a:rPr lang="en-US" dirty="0"/>
              <a:t>, then </a:t>
            </a:r>
            <a:r>
              <a:rPr lang="en-US" dirty="0" err="1"/>
              <a:t>xor’ed</a:t>
            </a:r>
            <a:r>
              <a:rPr lang="en-US" dirty="0"/>
              <a:t> with L</a:t>
            </a:r>
          </a:p>
          <a:p>
            <a:pPr lvl="1"/>
            <a:r>
              <a:rPr lang="en-US" i="1" dirty="0"/>
              <a:t>f</a:t>
            </a:r>
            <a:r>
              <a:rPr lang="en-US" dirty="0"/>
              <a:t> expands R to 48 bits, </a:t>
            </a:r>
            <a:r>
              <a:rPr lang="en-US" dirty="0" err="1"/>
              <a:t>xors</a:t>
            </a:r>
            <a:r>
              <a:rPr lang="en-US" dirty="0"/>
              <a:t> with round key, and then each 6 bits of this are run through S-boxes (substitution boxes), each of which gives 4 bits of output</a:t>
            </a:r>
          </a:p>
          <a:p>
            <a:pPr lvl="1"/>
            <a:r>
              <a:rPr lang="en-US" dirty="0"/>
              <a:t>Those 32 bits are permuted and this is the output of </a:t>
            </a:r>
            <a:r>
              <a:rPr lang="en-US" i="1" dirty="0"/>
              <a:t>f</a:t>
            </a:r>
            <a:endParaRPr lang="en-US" dirty="0"/>
          </a:p>
          <a:p>
            <a:r>
              <a:rPr lang="en-US" dirty="0"/>
              <a:t>R and L swapped, ending the round</a:t>
            </a:r>
          </a:p>
          <a:p>
            <a:pPr lvl="1"/>
            <a:r>
              <a:rPr lang="en-US" dirty="0"/>
              <a:t>Swapping does not occur in the last round</a:t>
            </a:r>
          </a:p>
          <a:p>
            <a:r>
              <a:rPr lang="en-US" dirty="0"/>
              <a:t>After last round, L and R combined, permuted, forming DES output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1D123C-7730-504B-841A-19BAD2F2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9ABD27-88BA-594A-BBA2-E7B82969D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6172DE-6DF4-DF4E-B788-896974417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129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6923DB02-36D4-A249-98CE-28F50D941F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Controversy</a:t>
            </a: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9D0A8766-C182-284D-97B4-F7AEACA5F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Considered too weak</a:t>
            </a:r>
          </a:p>
          <a:p>
            <a:pPr lvl="1"/>
            <a:r>
              <a:rPr lang="en-US" altLang="en-US" dirty="0"/>
              <a:t>Diffie, Hellman said in a few years technology would allow DES to be broken in days</a:t>
            </a:r>
          </a:p>
          <a:p>
            <a:pPr lvl="2"/>
            <a:r>
              <a:rPr lang="en-US" altLang="en-US" dirty="0"/>
              <a:t>Design using 1999 technology published</a:t>
            </a:r>
          </a:p>
          <a:p>
            <a:r>
              <a:rPr lang="en-US" altLang="en-US" dirty="0"/>
              <a:t>Design decisions not public</a:t>
            </a:r>
          </a:p>
          <a:p>
            <a:pPr lvl="1"/>
            <a:r>
              <a:rPr lang="en-US" altLang="en-US" dirty="0"/>
              <a:t>S-boxes may have backdoors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B2C43-9F70-7B40-A056-509A2E2E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D57EE-13B5-4F4D-9DD0-EC8D17D09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A2367-6149-9C45-9C4E-E478CC56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2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EF211C90-D7D1-8942-AACC-DADBE7518A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23BD0F44-3F27-E547-9E88-5CC1A8FCF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Example: </a:t>
            </a:r>
            <a:r>
              <a:rPr lang="en-US" altLang="en-US" dirty="0" err="1"/>
              <a:t>Cæsar</a:t>
            </a:r>
            <a:r>
              <a:rPr lang="en-US" altLang="en-US" dirty="0"/>
              <a:t> cipher</a:t>
            </a:r>
          </a:p>
          <a:p>
            <a:pPr lvl="1"/>
            <a:r>
              <a:rPr lang="en-US" altLang="en-US" dirty="0">
                <a:latin typeface="Lucida Calligraphy" panose="03010101010101010101" pitchFamily="66" charset="77"/>
              </a:rPr>
              <a:t>M</a:t>
            </a:r>
            <a:r>
              <a:rPr lang="en-US" altLang="en-US" dirty="0"/>
              <a:t> = { sequences of letters }</a:t>
            </a:r>
          </a:p>
          <a:p>
            <a:pPr lvl="1"/>
            <a:r>
              <a:rPr lang="en-US" altLang="en-US" dirty="0">
                <a:latin typeface="Lucida Calligraphy" panose="03010101010101010101" pitchFamily="66" charset="77"/>
              </a:rPr>
              <a:t>K</a:t>
            </a:r>
            <a:r>
              <a:rPr lang="en-US" altLang="en-US" dirty="0"/>
              <a:t> = { </a:t>
            </a:r>
            <a:r>
              <a:rPr lang="en-US" altLang="en-US" i="1" dirty="0" err="1"/>
              <a:t>i</a:t>
            </a:r>
            <a:r>
              <a:rPr lang="en-US" altLang="en-US" dirty="0"/>
              <a:t> | </a:t>
            </a:r>
            <a:r>
              <a:rPr lang="en-US" altLang="en-US" i="1" dirty="0" err="1"/>
              <a:t>i</a:t>
            </a:r>
            <a:r>
              <a:rPr lang="en-US" altLang="en-US" dirty="0"/>
              <a:t> is an integer and 0 ≤ </a:t>
            </a:r>
            <a:r>
              <a:rPr lang="en-US" altLang="en-US" i="1" dirty="0" err="1"/>
              <a:t>i</a:t>
            </a:r>
            <a:r>
              <a:rPr lang="en-US" altLang="en-US" dirty="0"/>
              <a:t> ≤ 25 }</a:t>
            </a:r>
          </a:p>
          <a:p>
            <a:pPr lvl="1"/>
            <a:r>
              <a:rPr lang="en-US" altLang="en-US" dirty="0">
                <a:latin typeface="Lucida Calligraphy" panose="03010101010101010101" pitchFamily="66" charset="77"/>
              </a:rPr>
              <a:t>E</a:t>
            </a:r>
            <a:r>
              <a:rPr lang="en-US" altLang="en-US" dirty="0"/>
              <a:t> = { </a:t>
            </a:r>
            <a:r>
              <a:rPr lang="en-US" altLang="en-US" i="1" dirty="0" err="1"/>
              <a:t>E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 | </a:t>
            </a:r>
            <a:r>
              <a:rPr lang="en-US" altLang="en-US" i="1" dirty="0"/>
              <a:t>k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2" charset="2"/>
              </a:rPr>
              <a:t></a:t>
            </a:r>
            <a:r>
              <a:rPr lang="en-US" altLang="en-US" dirty="0"/>
              <a:t> </a:t>
            </a:r>
            <a:r>
              <a:rPr lang="en-US" altLang="en-US" dirty="0">
                <a:latin typeface="Lucida Calligraphy" panose="03010101010101010101" pitchFamily="66" charset="77"/>
              </a:rPr>
              <a:t>K</a:t>
            </a:r>
            <a:r>
              <a:rPr lang="en-US" altLang="en-US" dirty="0"/>
              <a:t> and for all letters </a:t>
            </a:r>
            <a:r>
              <a:rPr lang="en-US" altLang="en-US" i="1" dirty="0"/>
              <a:t>m</a:t>
            </a:r>
            <a:r>
              <a:rPr lang="en-US" altLang="en-US" dirty="0"/>
              <a:t>, </a:t>
            </a:r>
            <a:r>
              <a:rPr lang="en-US" altLang="en-US" i="1" dirty="0" err="1"/>
              <a:t>E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(</a:t>
            </a:r>
            <a:r>
              <a:rPr lang="en-US" altLang="en-US" i="1" dirty="0"/>
              <a:t>m</a:t>
            </a:r>
            <a:r>
              <a:rPr lang="en-US" altLang="en-US" dirty="0"/>
              <a:t>) = (</a:t>
            </a:r>
            <a:r>
              <a:rPr lang="en-US" altLang="en-US" i="1" dirty="0"/>
              <a:t>m</a:t>
            </a:r>
            <a:r>
              <a:rPr lang="en-US" altLang="en-US" dirty="0"/>
              <a:t> + </a:t>
            </a:r>
            <a:r>
              <a:rPr lang="en-US" altLang="en-US" i="1" dirty="0"/>
              <a:t>k</a:t>
            </a:r>
            <a:r>
              <a:rPr lang="en-US" altLang="en-US" dirty="0"/>
              <a:t>) mod 26 }</a:t>
            </a:r>
          </a:p>
          <a:p>
            <a:pPr lvl="1"/>
            <a:r>
              <a:rPr lang="en-US" altLang="en-US" dirty="0">
                <a:latin typeface="Lucida Calligraphy" panose="03010101010101010101" pitchFamily="66" charset="77"/>
              </a:rPr>
              <a:t>D</a:t>
            </a:r>
            <a:r>
              <a:rPr lang="en-US" altLang="en-US" dirty="0"/>
              <a:t> = {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 | </a:t>
            </a:r>
            <a:r>
              <a:rPr lang="en-US" altLang="en-US" i="1" dirty="0"/>
              <a:t>k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2" charset="2"/>
              </a:rPr>
              <a:t></a:t>
            </a:r>
            <a:r>
              <a:rPr lang="en-US" altLang="en-US" dirty="0"/>
              <a:t> </a:t>
            </a:r>
            <a:r>
              <a:rPr lang="en-US" altLang="en-US" dirty="0">
                <a:latin typeface="Lucida Calligraphy" panose="03010101010101010101" pitchFamily="66" charset="77"/>
              </a:rPr>
              <a:t>K</a:t>
            </a:r>
            <a:r>
              <a:rPr lang="en-US" altLang="en-US" dirty="0"/>
              <a:t> and for all letters </a:t>
            </a:r>
            <a:r>
              <a:rPr lang="en-US" altLang="en-US" i="1" dirty="0"/>
              <a:t>c</a:t>
            </a:r>
            <a:r>
              <a:rPr lang="en-US" altLang="en-US" dirty="0"/>
              <a:t>,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(</a:t>
            </a:r>
            <a:r>
              <a:rPr lang="en-US" altLang="en-US" i="1" dirty="0"/>
              <a:t>c</a:t>
            </a:r>
            <a:r>
              <a:rPr lang="en-US" altLang="en-US" dirty="0"/>
              <a:t>) = (26 + </a:t>
            </a:r>
            <a:r>
              <a:rPr lang="en-US" altLang="en-US" i="1" dirty="0"/>
              <a:t>c</a:t>
            </a:r>
            <a:r>
              <a:rPr lang="en-US" altLang="en-US" dirty="0"/>
              <a:t> – </a:t>
            </a:r>
            <a:r>
              <a:rPr lang="en-US" altLang="en-US" i="1" dirty="0"/>
              <a:t>k</a:t>
            </a:r>
            <a:r>
              <a:rPr lang="en-US" altLang="en-US" dirty="0"/>
              <a:t>) mod 26 }</a:t>
            </a:r>
          </a:p>
          <a:p>
            <a:pPr lvl="1"/>
            <a:r>
              <a:rPr lang="en-US" altLang="en-US" dirty="0">
                <a:latin typeface="Lucida Calligraphy" panose="03010101010101010101" pitchFamily="66" charset="77"/>
              </a:rPr>
              <a:t>C</a:t>
            </a:r>
            <a:r>
              <a:rPr lang="en-US" altLang="en-US" dirty="0"/>
              <a:t> = </a:t>
            </a:r>
            <a:r>
              <a:rPr lang="en-US" altLang="en-US" dirty="0">
                <a:latin typeface="Lucida Calligraphy" panose="03010101010101010101" pitchFamily="66" charset="77"/>
              </a:rPr>
              <a:t>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81163-AEAC-BA40-A313-E7911F28C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6A055-8380-CA40-94D4-45FB30D3E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C12D5-217E-4E48-983D-78E6A8EE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954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1EED4BB0-68CB-E745-8FF3-EF1A33236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Undesirable Properties</a:t>
            </a:r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6D2CF014-67F0-744B-9AF7-089B5FF527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4 weak keys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They are their own inverses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12 semi-weak keys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Each has another semi-weak key as inverse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Complementation property</a:t>
            </a:r>
          </a:p>
          <a:p>
            <a:pPr lvl="1">
              <a:lnSpc>
                <a:spcPct val="90000"/>
              </a:lnSpc>
            </a:pPr>
            <a:r>
              <a:rPr lang="en-US" altLang="en-US" dirty="0" err="1"/>
              <a:t>DES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(</a:t>
            </a:r>
            <a:r>
              <a:rPr lang="en-US" altLang="en-US" i="1" dirty="0"/>
              <a:t>m</a:t>
            </a:r>
            <a:r>
              <a:rPr lang="en-US" altLang="en-US" dirty="0"/>
              <a:t>) = </a:t>
            </a:r>
            <a:r>
              <a:rPr lang="en-US" altLang="en-US" i="1" dirty="0"/>
              <a:t>c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2" charset="2"/>
              </a:rPr>
              <a:t></a:t>
            </a:r>
            <a:r>
              <a:rPr lang="en-US" altLang="en-US" dirty="0"/>
              <a:t> </a:t>
            </a:r>
            <a:r>
              <a:rPr lang="en-US" altLang="en-US" dirty="0" err="1"/>
              <a:t>DES</a:t>
            </a:r>
            <a:r>
              <a:rPr lang="en-US" altLang="en-US" i="1" baseline="-25000" dirty="0" err="1"/>
              <a:t>k</a:t>
            </a:r>
            <a:r>
              <a:rPr lang="en-US" altLang="en-US" i="1" baseline="-25000" dirty="0">
                <a:sym typeface="Symbol" pitchFamily="2" charset="2"/>
              </a:rPr>
              <a:t></a:t>
            </a:r>
            <a:r>
              <a:rPr lang="en-US" altLang="en-US" dirty="0"/>
              <a:t>(</a:t>
            </a:r>
            <a:r>
              <a:rPr lang="en-US" altLang="en-US" i="1" dirty="0"/>
              <a:t>m</a:t>
            </a:r>
            <a:r>
              <a:rPr lang="en-US" altLang="en-US" i="1" dirty="0">
                <a:sym typeface="Symbol" pitchFamily="2" charset="2"/>
              </a:rPr>
              <a:t></a:t>
            </a:r>
            <a:r>
              <a:rPr lang="en-US" altLang="en-US" dirty="0"/>
              <a:t>) = </a:t>
            </a:r>
            <a:r>
              <a:rPr lang="en-US" altLang="en-US" i="1" dirty="0"/>
              <a:t>c</a:t>
            </a:r>
            <a:r>
              <a:rPr lang="en-US" altLang="en-US" i="1" dirty="0">
                <a:sym typeface="Symbol" pitchFamily="2" charset="2"/>
              </a:rPr>
              <a:t>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S-boxes exhibit irregular properties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Distribution of odd, even numbers non-random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Outputs of fourth box depends on input to third box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73C40-B557-E14B-8017-BA27F52E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E15BC-F0BC-C743-9A07-76C06AC6D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9BDC5-19AD-BC47-9E59-8B0975F4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754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>
            <a:extLst>
              <a:ext uri="{FF2B5EF4-FFF2-40B4-BE49-F238E27FC236}">
                <a16:creationId xmlns:a16="http://schemas.microsoft.com/office/drawing/2014/main" id="{03FFF13A-CC00-8746-930E-44CA8042D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Differential Cryptanalysis</a:t>
            </a:r>
          </a:p>
        </p:txBody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4CC052A7-06A6-5E41-AA23-B10665E96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 chosen ciphertext attack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Requires 2</a:t>
            </a:r>
            <a:r>
              <a:rPr lang="en-US" altLang="en-US" baseline="30000" dirty="0"/>
              <a:t>47</a:t>
            </a:r>
            <a:r>
              <a:rPr lang="en-US" altLang="en-US" dirty="0"/>
              <a:t> plaintext, ciphertext pairs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Revealed several properties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Small changes in S-boxes reduced the number of pairs needed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Making every bit of the round keys independent did not impede attack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Linear cryptanalysis improves result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Requires 2</a:t>
            </a:r>
            <a:r>
              <a:rPr lang="en-US" altLang="en-US" baseline="30000" dirty="0"/>
              <a:t>43</a:t>
            </a:r>
            <a:r>
              <a:rPr lang="en-US" altLang="en-US" dirty="0"/>
              <a:t> plaintext, ciphertext pairs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3A741-3CBB-7247-A944-7C9F21BE4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25265-1B85-D74B-B315-CC236CE5B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FAD06-5141-924A-ACC2-B4A95976D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508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C52454CB-1368-3443-809D-639BA9E0D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 Modes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494130D7-4140-5543-A40B-AFF930354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Electronic Code Book Mode (ECB)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Encipher each block independently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Cipher Block Chaining Mode (CBC)</a:t>
            </a:r>
          </a:p>
          <a:p>
            <a:pPr lvl="1">
              <a:lnSpc>
                <a:spcPct val="90000"/>
              </a:lnSpc>
            </a:pPr>
            <a:r>
              <a:rPr lang="en-US" altLang="en-US" dirty="0" err="1"/>
              <a:t>Xor</a:t>
            </a:r>
            <a:r>
              <a:rPr lang="en-US" altLang="en-US" dirty="0"/>
              <a:t> each block with previous ciphertext block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Requires an initialization vector for the first one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Encrypt-Decrypt-Encrypt (2 keys: </a:t>
            </a:r>
            <a:r>
              <a:rPr lang="en-US" altLang="en-US" i="1" dirty="0"/>
              <a:t>k</a:t>
            </a:r>
            <a:r>
              <a:rPr lang="en-US" altLang="en-US" dirty="0"/>
              <a:t>, </a:t>
            </a:r>
            <a:r>
              <a:rPr lang="en-US" altLang="en-US" i="1" dirty="0"/>
              <a:t>k</a:t>
            </a:r>
            <a:r>
              <a:rPr lang="en-US" altLang="en-US" i="1" dirty="0">
                <a:sym typeface="Symbol" pitchFamily="2" charset="2"/>
              </a:rPr>
              <a:t>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c</a:t>
            </a:r>
            <a:r>
              <a:rPr lang="en-US" altLang="en-US" dirty="0"/>
              <a:t> = </a:t>
            </a:r>
            <a:r>
              <a:rPr lang="en-US" altLang="en-US" dirty="0" err="1"/>
              <a:t>DES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(</a:t>
            </a:r>
            <a:r>
              <a:rPr lang="en-US" altLang="en-US" dirty="0" err="1"/>
              <a:t>DES</a:t>
            </a:r>
            <a:r>
              <a:rPr lang="en-US" altLang="en-US" i="1" baseline="-25000" dirty="0" err="1"/>
              <a:t>k</a:t>
            </a:r>
            <a:r>
              <a:rPr lang="en-US" altLang="en-US" i="1" baseline="-25000" dirty="0">
                <a:sym typeface="Symbol" pitchFamily="2" charset="2"/>
              </a:rPr>
              <a:t></a:t>
            </a:r>
            <a:r>
              <a:rPr lang="en-US" altLang="en-US" baseline="30000" dirty="0"/>
              <a:t>–1</a:t>
            </a:r>
            <a:r>
              <a:rPr lang="en-US" altLang="en-US" dirty="0"/>
              <a:t>(</a:t>
            </a:r>
            <a:r>
              <a:rPr lang="en-US" altLang="en-US" dirty="0" err="1"/>
              <a:t>DES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(</a:t>
            </a:r>
            <a:r>
              <a:rPr lang="en-US" altLang="en-US" i="1" dirty="0"/>
              <a:t>m</a:t>
            </a:r>
            <a:r>
              <a:rPr lang="en-US" altLang="en-US" dirty="0"/>
              <a:t>)))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Triple DES(3 keys: </a:t>
            </a:r>
            <a:r>
              <a:rPr lang="en-US" altLang="en-US" i="1" dirty="0"/>
              <a:t>k</a:t>
            </a:r>
            <a:r>
              <a:rPr lang="en-US" altLang="en-US" dirty="0"/>
              <a:t>, </a:t>
            </a:r>
            <a:r>
              <a:rPr lang="en-US" altLang="en-US" i="1" dirty="0"/>
              <a:t>k</a:t>
            </a:r>
            <a:r>
              <a:rPr lang="en-US" altLang="en-US" i="1" dirty="0">
                <a:sym typeface="Symbol" pitchFamily="2" charset="2"/>
              </a:rPr>
              <a:t></a:t>
            </a:r>
            <a:r>
              <a:rPr lang="en-US" altLang="en-US" dirty="0"/>
              <a:t>, </a:t>
            </a:r>
            <a:r>
              <a:rPr lang="en-US" altLang="en-US" i="1" dirty="0"/>
              <a:t>k</a:t>
            </a:r>
            <a:r>
              <a:rPr lang="en-US" altLang="en-US" i="1" dirty="0">
                <a:sym typeface="Symbol" pitchFamily="2" charset="2"/>
              </a:rPr>
              <a:t></a:t>
            </a:r>
            <a:r>
              <a:rPr lang="en-US" altLang="en-US" dirty="0"/>
              <a:t>) 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c</a:t>
            </a:r>
            <a:r>
              <a:rPr lang="en-US" altLang="en-US" dirty="0"/>
              <a:t> = </a:t>
            </a:r>
            <a:r>
              <a:rPr lang="en-US" altLang="en-US" dirty="0" err="1"/>
              <a:t>DES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(</a:t>
            </a:r>
            <a:r>
              <a:rPr lang="en-US" altLang="en-US" dirty="0" err="1"/>
              <a:t>DES</a:t>
            </a:r>
            <a:r>
              <a:rPr lang="en-US" altLang="en-US" i="1" baseline="-25000" dirty="0" err="1"/>
              <a:t>k</a:t>
            </a:r>
            <a:r>
              <a:rPr lang="en-US" altLang="en-US" i="1" baseline="-25000" dirty="0">
                <a:sym typeface="Symbol" pitchFamily="2" charset="2"/>
              </a:rPr>
              <a:t></a:t>
            </a:r>
            <a:r>
              <a:rPr lang="en-US" altLang="en-US" i="1" baseline="-25000" dirty="0"/>
              <a:t> </a:t>
            </a:r>
            <a:r>
              <a:rPr lang="en-US" altLang="en-US" dirty="0"/>
              <a:t>(</a:t>
            </a:r>
            <a:r>
              <a:rPr lang="en-US" altLang="en-US" dirty="0" err="1"/>
              <a:t>DES</a:t>
            </a:r>
            <a:r>
              <a:rPr lang="en-US" altLang="en-US" i="1" baseline="-25000" dirty="0" err="1"/>
              <a:t>k</a:t>
            </a:r>
            <a:r>
              <a:rPr lang="en-US" altLang="en-US" i="1" baseline="-25000" dirty="0">
                <a:sym typeface="Symbol" pitchFamily="2" charset="2"/>
              </a:rPr>
              <a:t></a:t>
            </a:r>
            <a:r>
              <a:rPr lang="en-US" altLang="en-US" dirty="0"/>
              <a:t>(</a:t>
            </a:r>
            <a:r>
              <a:rPr lang="en-US" altLang="en-US" i="1" dirty="0"/>
              <a:t>m</a:t>
            </a:r>
            <a:r>
              <a:rPr lang="en-US" altLang="en-US" dirty="0"/>
              <a:t>)))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6D5AE-105E-B34A-B34C-63C373BF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75EC4-B0F6-5A4B-99FC-5262CF02A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1B9D1-7622-CA4C-8262-4AFE91EDB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848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8837F4D0-2118-4E49-907E-DA7F3C4C6B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Current Status of DES</a:t>
            </a:r>
          </a:p>
        </p:txBody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56653F80-F370-CC4E-A040-97142D0952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Design for computer system, associated software that could break any DES-enciphered message in a few days published in 1998</a:t>
            </a:r>
          </a:p>
          <a:p>
            <a:r>
              <a:rPr lang="en-US" altLang="en-US" dirty="0"/>
              <a:t>Several challenges to break DES messages solved using distributed computing</a:t>
            </a:r>
          </a:p>
          <a:p>
            <a:r>
              <a:rPr lang="en-US" altLang="en-US" dirty="0"/>
              <a:t>NIST selected </a:t>
            </a:r>
            <a:r>
              <a:rPr lang="en-US" altLang="en-US" dirty="0" err="1"/>
              <a:t>Rijndael</a:t>
            </a:r>
            <a:r>
              <a:rPr lang="en-US" altLang="en-US" dirty="0"/>
              <a:t> as Advanced Encryption Standard, successor to DES</a:t>
            </a:r>
          </a:p>
          <a:p>
            <a:pPr lvl="1"/>
            <a:r>
              <a:rPr lang="en-US" altLang="en-US" dirty="0"/>
              <a:t>Designed to withstand attacks that were successful on DES</a:t>
            </a:r>
          </a:p>
          <a:p>
            <a:r>
              <a:rPr lang="en-US" altLang="en-US" dirty="0"/>
              <a:t>DES officially withdrawn in 2005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BA54A-2310-6F43-B596-25BFB179E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F91A8-244D-584F-8D47-212DB95A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DA9BB-140D-E346-BD69-F8E270C1E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2609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C8E0-EEA5-CC47-A9C3-5C58C56A8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Encryption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32779-5F5B-2145-8634-08018B2F8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Competition announces in 1997 to select successor to DES</a:t>
            </a:r>
          </a:p>
          <a:p>
            <a:pPr lvl="1"/>
            <a:r>
              <a:rPr lang="en-US" dirty="0"/>
              <a:t>Successor needed to be available for use without payment (no royalties, etc.)</a:t>
            </a:r>
          </a:p>
          <a:p>
            <a:pPr lvl="1"/>
            <a:r>
              <a:rPr lang="en-US" dirty="0"/>
              <a:t>Successor must encipher 128-bit blocks with keys of lengths 128, 192, and 256</a:t>
            </a:r>
          </a:p>
          <a:p>
            <a:r>
              <a:rPr lang="en-US" dirty="0"/>
              <a:t>3 workshops in which proposed successors were presented, analyzed</a:t>
            </a:r>
          </a:p>
          <a:p>
            <a:r>
              <a:rPr lang="en-US" dirty="0" err="1"/>
              <a:t>Rijndael</a:t>
            </a:r>
            <a:r>
              <a:rPr lang="en-US" dirty="0"/>
              <a:t> selected as successor to DES, called the Advanced Encryption Standard (AES</a:t>
            </a:r>
          </a:p>
          <a:p>
            <a:pPr lvl="1"/>
            <a:r>
              <a:rPr lang="en-US" dirty="0"/>
              <a:t>Other finalists were </a:t>
            </a:r>
            <a:r>
              <a:rPr lang="en-US" dirty="0" err="1"/>
              <a:t>Twofish</a:t>
            </a:r>
            <a:r>
              <a:rPr lang="en-US" dirty="0"/>
              <a:t>, Serpent, RC6, MARS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9F79D6-5F96-EC4D-9B3C-6DCC6B64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920684-EEC0-3C48-B280-E575E30DB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15BAD7-D710-9C45-9488-2EFC053F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9553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Rectangle 4">
            <a:extLst>
              <a:ext uri="{FF2B5EF4-FFF2-40B4-BE49-F238E27FC236}">
                <a16:creationId xmlns:a16="http://schemas.microsoft.com/office/drawing/2014/main" id="{E0684112-F74D-BB49-B7AB-8D26B1D73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Overview of the AES</a:t>
            </a:r>
            <a:endParaRPr lang="en-US" altLang="en-US" dirty="0"/>
          </a:p>
        </p:txBody>
      </p:sp>
      <p:sp>
        <p:nvSpPr>
          <p:cNvPr id="207877" name="Rectangle 5">
            <a:extLst>
              <a:ext uri="{FF2B5EF4-FFF2-40B4-BE49-F238E27FC236}">
                <a16:creationId xmlns:a16="http://schemas.microsoft.com/office/drawing/2014/main" id="{0443E8D3-EF76-5642-99FC-ECEBA31C83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A block cipher: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encrypts blocks of 128 bits using a 128, 192, or 256 bit key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outputs 128 bits of ciphertext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 product cipher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basic unit is the bit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performs both substitution and transposition (permutation) on the bits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Cipher consists of rounds (iterations) each with a round key generated from the user-supplied key</a:t>
            </a:r>
          </a:p>
          <a:p>
            <a:pPr lvl="1"/>
            <a:r>
              <a:rPr lang="en-US" altLang="en-US" dirty="0"/>
              <a:t>If 128 bit key, then 10 rounds</a:t>
            </a:r>
          </a:p>
          <a:p>
            <a:pPr lvl="1"/>
            <a:r>
              <a:rPr lang="en-US" altLang="en-US" dirty="0"/>
              <a:t>If 192 bit key, then 12 rounds</a:t>
            </a:r>
          </a:p>
          <a:p>
            <a:pPr lvl="1"/>
            <a:r>
              <a:rPr lang="en-US" altLang="en-US" dirty="0"/>
              <a:t>If 256 bit key, then 14 rounds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2683F-4668-284B-BE1C-F7A7A9BED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B4A88-1E6F-7148-8947-20A68321C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7DF27-0D48-4641-9819-4717C3A5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569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4519-CB18-1648-BC2C-43C71A83B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AES: 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2EA78-5226-6046-8390-6BB850718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Input placed into a state array, which is then combined with zeroth round key</a:t>
            </a:r>
          </a:p>
          <a:p>
            <a:pPr lvl="1"/>
            <a:r>
              <a:rPr lang="en-US" dirty="0"/>
              <a:t>Treat state array as a 4x4 matrix, each entry being a byte</a:t>
            </a:r>
          </a:p>
          <a:p>
            <a:r>
              <a:rPr lang="en-US" dirty="0"/>
              <a:t>Round begins; new values substituted for each byte of the state array</a:t>
            </a:r>
          </a:p>
          <a:p>
            <a:r>
              <a:rPr lang="en-US" dirty="0"/>
              <a:t>Rows then cyclically shifted</a:t>
            </a:r>
          </a:p>
          <a:p>
            <a:r>
              <a:rPr lang="en-US" dirty="0"/>
              <a:t>Each column independently altered</a:t>
            </a:r>
          </a:p>
          <a:p>
            <a:pPr lvl="1"/>
            <a:r>
              <a:rPr lang="en-US" dirty="0"/>
              <a:t>Not done in last round</a:t>
            </a:r>
          </a:p>
          <a:p>
            <a:r>
              <a:rPr lang="en-US" dirty="0"/>
              <a:t>Result </a:t>
            </a:r>
            <a:r>
              <a:rPr lang="en-US" dirty="0" err="1"/>
              <a:t>xor’ed</a:t>
            </a:r>
            <a:r>
              <a:rPr lang="en-US" dirty="0"/>
              <a:t> with round key</a:t>
            </a:r>
          </a:p>
          <a:p>
            <a:r>
              <a:rPr lang="en-US" dirty="0"/>
              <a:t>After last round, state array is the encrypted input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3224A-2EE8-6843-A306-6A9F609C6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0916FB-9EDE-B94E-A1FD-9B61A4139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A8DC12-158D-124B-B5F7-BA6069366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434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4519-CB18-1648-BC2C-43C71A83B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AES: Decryption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2EA78-5226-6046-8390-6BB850718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Round key schedule reversed</a:t>
            </a:r>
          </a:p>
          <a:p>
            <a:r>
              <a:rPr lang="en-US" dirty="0"/>
              <a:t>Input placed into a state array, which is then combined with zeroth round key (of reversed schedule)</a:t>
            </a:r>
          </a:p>
          <a:p>
            <a:r>
              <a:rPr lang="en-US" dirty="0"/>
              <a:t>Round begins; rows cyclically shifted, then new values substituted for each byte of the state array</a:t>
            </a:r>
          </a:p>
          <a:p>
            <a:pPr lvl="1"/>
            <a:r>
              <a:rPr lang="en-US" dirty="0"/>
              <a:t>Inverse rotation, substitution of encryption</a:t>
            </a:r>
          </a:p>
          <a:p>
            <a:r>
              <a:rPr lang="en-US" dirty="0"/>
              <a:t>Result </a:t>
            </a:r>
            <a:r>
              <a:rPr lang="en-US" dirty="0" err="1"/>
              <a:t>xor’ed</a:t>
            </a:r>
            <a:r>
              <a:rPr lang="en-US" dirty="0"/>
              <a:t> with round key (of reversed schedule)</a:t>
            </a:r>
          </a:p>
          <a:p>
            <a:r>
              <a:rPr lang="en-US" dirty="0"/>
              <a:t>Each column independently altered</a:t>
            </a:r>
          </a:p>
          <a:p>
            <a:pPr lvl="1"/>
            <a:r>
              <a:rPr lang="en-US" dirty="0"/>
              <a:t>Inverse of encryption; this is not done in last round</a:t>
            </a:r>
          </a:p>
          <a:p>
            <a:r>
              <a:rPr lang="en-US" dirty="0"/>
              <a:t>After last round, state array is the decrypted input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7C9334-5BD2-A341-B9CF-2A651FB51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F31ABD-FDAF-EE44-992D-3B0BC18E9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3C2810-9F24-A44F-8F4C-A252D7B0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746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AC58B-0AEC-3F4A-92DE-225DBAB6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AES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3F6E6-DE26-E44F-9CC0-41069B52C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to withstand attacks that the DES is vulnerable to</a:t>
            </a:r>
          </a:p>
          <a:p>
            <a:r>
              <a:rPr lang="en-US" dirty="0"/>
              <a:t>All details of design made public, unlike with the DES</a:t>
            </a:r>
          </a:p>
          <a:p>
            <a:pPr lvl="1"/>
            <a:r>
              <a:rPr lang="en-US" dirty="0"/>
              <a:t>In particular, those of the substitutions (S-boxes) were described</a:t>
            </a:r>
          </a:p>
          <a:p>
            <a:r>
              <a:rPr lang="en-US" dirty="0"/>
              <a:t>After 2 successive rounds, every bit in the state array depends an every bit in the state array 2 rounds ago</a:t>
            </a:r>
          </a:p>
          <a:p>
            <a:r>
              <a:rPr lang="en-US" dirty="0"/>
              <a:t>No weak, semi-weak keys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250B63-64D5-9041-AC9C-90FA6EEC5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F7CF71-F0BC-5943-8DB7-747591CD3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8B2B90-0757-6346-B19B-2A856C7DF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281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E8EAC-C53F-BB40-91FC-75A1F9DF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FC4E8-F9C5-E14B-ADD3-E2363A8DC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 modes also work with AES</a:t>
            </a:r>
          </a:p>
          <a:p>
            <a:r>
              <a:rPr lang="en-US" dirty="0"/>
              <a:t>EDE and “Triple-AES” not used</a:t>
            </a:r>
          </a:p>
          <a:p>
            <a:pPr lvl="1"/>
            <a:r>
              <a:rPr lang="en-US" dirty="0"/>
              <a:t>Extended block size makes this unnecessary</a:t>
            </a:r>
          </a:p>
          <a:p>
            <a:r>
              <a:rPr lang="en-US" dirty="0"/>
              <a:t>New counter </a:t>
            </a:r>
            <a:r>
              <a:rPr lang="en-US"/>
              <a:t>mode CTR added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C59086-8ED7-5447-BDE5-7BABCEAED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6D917E-8EE9-5D4C-A548-1544DAC8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C3A7B4-EE6F-D948-B9AB-0985E3B8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09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CE240F33-EF02-6840-A021-27111DCCD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Attacks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4ABBFB95-CC8F-ED4D-93F1-21BC679B1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Opponent whose goal is to break cryptosystem is the </a:t>
            </a:r>
            <a:r>
              <a:rPr lang="en-US" altLang="en-US" i="1"/>
              <a:t>adversary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Assume adversary knows algorithm used, but not key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Three types of attacks:</a:t>
            </a:r>
            <a:endParaRPr lang="en-US" altLang="en-US" i="1"/>
          </a:p>
          <a:p>
            <a:pPr lvl="1">
              <a:lnSpc>
                <a:spcPct val="90000"/>
              </a:lnSpc>
            </a:pPr>
            <a:r>
              <a:rPr lang="en-US" altLang="en-US" i="1"/>
              <a:t>ciphertext only</a:t>
            </a:r>
            <a:r>
              <a:rPr lang="en-US" altLang="en-US"/>
              <a:t>: adversary has only ciphertext; goal is to find plaintext, possibly key</a:t>
            </a:r>
          </a:p>
          <a:p>
            <a:pPr lvl="1">
              <a:lnSpc>
                <a:spcPct val="90000"/>
              </a:lnSpc>
            </a:pPr>
            <a:r>
              <a:rPr lang="en-US" altLang="en-US" i="1"/>
              <a:t>known plaintext</a:t>
            </a:r>
            <a:r>
              <a:rPr lang="en-US" altLang="en-US"/>
              <a:t>: adversary has ciphertext, corresponding plaintext; goal is to find key</a:t>
            </a:r>
          </a:p>
          <a:p>
            <a:pPr lvl="1">
              <a:lnSpc>
                <a:spcPct val="90000"/>
              </a:lnSpc>
            </a:pPr>
            <a:r>
              <a:rPr lang="en-US" altLang="en-US" i="1"/>
              <a:t>chosen plaintext</a:t>
            </a:r>
            <a:r>
              <a:rPr lang="en-US" altLang="en-US"/>
              <a:t>: adversary may supply plaintexts and obtain corresponding ciphertext; goal is to find key</a:t>
            </a:r>
            <a:endParaRPr lang="en-US" altLang="en-US" i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E9A33-F6C9-7746-83E5-0E77CB6B0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41B8-045A-5549-8948-B1EB88E62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63EE6-AD48-1042-A9C6-B301B934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754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>
            <a:extLst>
              <a:ext uri="{FF2B5EF4-FFF2-40B4-BE49-F238E27FC236}">
                <a16:creationId xmlns:a16="http://schemas.microsoft.com/office/drawing/2014/main" id="{81BCD1CA-B7AC-9248-9517-606BAF7EC1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Public Key Cryptography</a:t>
            </a:r>
          </a:p>
        </p:txBody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014E8D37-5EAD-C548-8D02-81AA55BB07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Two keys</a:t>
            </a:r>
          </a:p>
          <a:p>
            <a:pPr lvl="1">
              <a:lnSpc>
                <a:spcPct val="90000"/>
              </a:lnSpc>
            </a:pPr>
            <a:r>
              <a:rPr lang="en-US" altLang="en-US" i="1"/>
              <a:t>Private key</a:t>
            </a:r>
            <a:r>
              <a:rPr lang="en-US" altLang="en-US"/>
              <a:t> known only to individual</a:t>
            </a:r>
          </a:p>
          <a:p>
            <a:pPr lvl="1">
              <a:lnSpc>
                <a:spcPct val="90000"/>
              </a:lnSpc>
            </a:pPr>
            <a:r>
              <a:rPr lang="en-US" altLang="en-US" i="1"/>
              <a:t>Public key</a:t>
            </a:r>
            <a:r>
              <a:rPr lang="en-US" altLang="en-US"/>
              <a:t> available to anyone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Public key, private key inverses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Idea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Confidentiality: encipher using public key, decipher using private key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Integrity/authentication: encipher using private key, decipher using public one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EBA6D-C7F9-3043-B832-7A4357898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F9585-0820-B444-BCA3-9FC0359B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A0894-E00D-2847-ABE2-402662A1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2881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130F8E63-7437-C942-B4ED-87629EFE7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Requirements</a:t>
            </a:r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6EC106BB-12B0-D844-85AE-7C081B0421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Times" pitchFamily="2" charset="0"/>
              <a:buAutoNum type="arabicPeriod"/>
            </a:pPr>
            <a:r>
              <a:rPr lang="en-US" altLang="en-US"/>
              <a:t>It must be computationally easy to encipher or decipher a message given the appropriate key</a:t>
            </a:r>
          </a:p>
          <a:p>
            <a:pPr marL="609600" indent="-609600">
              <a:buFont typeface="Times" pitchFamily="2" charset="0"/>
              <a:buAutoNum type="arabicPeriod"/>
            </a:pPr>
            <a:r>
              <a:rPr lang="en-US" altLang="en-US"/>
              <a:t>It must be computationally infeasible to derive the private key from the public key</a:t>
            </a:r>
          </a:p>
          <a:p>
            <a:pPr marL="609600" indent="-609600">
              <a:buFont typeface="Times" pitchFamily="2" charset="0"/>
              <a:buAutoNum type="arabicPeriod"/>
            </a:pPr>
            <a:r>
              <a:rPr lang="en-US" altLang="en-US"/>
              <a:t>It must be computationally infeasible to determine the private key from a chosen plaintext attack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089EF-E789-6440-B719-CD66E148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030AD-7B52-D049-8206-950ED57FA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66F4E-11DA-C040-96BB-A3BC26D6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981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1D54C715-A8E4-3A4E-B316-5B03029F4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 Gamal Cryptosystem</a:t>
            </a:r>
          </a:p>
        </p:txBody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EA85AD52-9C85-1F45-92F4-06729423B5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Based on discrete logarithm problem</a:t>
            </a:r>
          </a:p>
          <a:p>
            <a:pPr lvl="1"/>
            <a:r>
              <a:rPr lang="en-US" altLang="en-US" dirty="0"/>
              <a:t>Given integers </a:t>
            </a:r>
            <a:r>
              <a:rPr lang="en-US" altLang="en-US" i="1" dirty="0"/>
              <a:t>n,</a:t>
            </a:r>
            <a:r>
              <a:rPr lang="en-US" altLang="en-US" dirty="0"/>
              <a:t> </a:t>
            </a:r>
            <a:r>
              <a:rPr lang="en-US" altLang="en-US" i="1" dirty="0"/>
              <a:t>g</a:t>
            </a:r>
            <a:r>
              <a:rPr lang="en-US" altLang="en-US" dirty="0"/>
              <a:t>, and </a:t>
            </a:r>
            <a:r>
              <a:rPr lang="en-US" altLang="en-US" i="1" dirty="0"/>
              <a:t>b </a:t>
            </a:r>
            <a:r>
              <a:rPr lang="en-US" altLang="en-US" dirty="0"/>
              <a:t>with 0 ≤ </a:t>
            </a:r>
            <a:r>
              <a:rPr lang="en-US" altLang="en-US" i="1" dirty="0"/>
              <a:t>a</a:t>
            </a:r>
            <a:r>
              <a:rPr lang="en-US" altLang="en-US" dirty="0"/>
              <a:t> &lt; </a:t>
            </a:r>
            <a:r>
              <a:rPr lang="en-US" altLang="en-US" i="1" dirty="0"/>
              <a:t>n</a:t>
            </a:r>
            <a:r>
              <a:rPr lang="en-US" altLang="en-US" dirty="0"/>
              <a:t> and 0 ≤ </a:t>
            </a:r>
            <a:r>
              <a:rPr lang="en-US" altLang="en-US" i="1" dirty="0"/>
              <a:t>b</a:t>
            </a:r>
            <a:r>
              <a:rPr lang="en-US" altLang="en-US" dirty="0"/>
              <a:t> &lt; </a:t>
            </a:r>
            <a:r>
              <a:rPr lang="en-US" altLang="en-US" i="1" dirty="0"/>
              <a:t>n</a:t>
            </a:r>
            <a:r>
              <a:rPr lang="en-US" altLang="en-US" dirty="0"/>
              <a:t>; then find an integer </a:t>
            </a:r>
            <a:r>
              <a:rPr lang="en-US" altLang="en-US" i="1" dirty="0"/>
              <a:t>k</a:t>
            </a:r>
            <a:r>
              <a:rPr lang="en-US" altLang="en-US" dirty="0"/>
              <a:t> such that 0 ≤ </a:t>
            </a:r>
            <a:r>
              <a:rPr lang="en-US" altLang="en-US" i="1" dirty="0"/>
              <a:t>k</a:t>
            </a:r>
            <a:r>
              <a:rPr lang="en-US" altLang="en-US" dirty="0"/>
              <a:t> &lt; </a:t>
            </a:r>
            <a:r>
              <a:rPr lang="en-US" altLang="en-US" i="1" dirty="0"/>
              <a:t>n</a:t>
            </a:r>
            <a:r>
              <a:rPr lang="en-US" altLang="en-US" dirty="0"/>
              <a:t> and </a:t>
            </a:r>
            <a:r>
              <a:rPr lang="en-US" altLang="en-US" i="1" dirty="0"/>
              <a:t>a</a:t>
            </a:r>
            <a:r>
              <a:rPr lang="en-US" altLang="en-US" dirty="0"/>
              <a:t> = </a:t>
            </a:r>
            <a:r>
              <a:rPr lang="en-US" altLang="en-US" i="1" dirty="0" err="1"/>
              <a:t>g</a:t>
            </a:r>
            <a:r>
              <a:rPr lang="en-US" altLang="en-US" i="1" baseline="30000" dirty="0" err="1"/>
              <a:t>k</a:t>
            </a:r>
            <a:r>
              <a:rPr lang="en-US" altLang="en-US" dirty="0"/>
              <a:t> mod </a:t>
            </a:r>
            <a:r>
              <a:rPr lang="en-US" altLang="en-US" i="1" dirty="0"/>
              <a:t>n</a:t>
            </a:r>
          </a:p>
          <a:p>
            <a:pPr lvl="1"/>
            <a:r>
              <a:rPr lang="en-US" altLang="en-US" dirty="0"/>
              <a:t>Choose </a:t>
            </a:r>
            <a:r>
              <a:rPr lang="en-US" altLang="en-US" i="1" dirty="0"/>
              <a:t>n</a:t>
            </a:r>
            <a:r>
              <a:rPr lang="en-US" altLang="en-US" dirty="0"/>
              <a:t> to be a prime </a:t>
            </a:r>
            <a:r>
              <a:rPr lang="en-US" altLang="en-US" i="1" dirty="0"/>
              <a:t>p</a:t>
            </a:r>
          </a:p>
          <a:p>
            <a:pPr lvl="1"/>
            <a:r>
              <a:rPr lang="en-US" altLang="en-US" dirty="0"/>
              <a:t>Solutions known for small </a:t>
            </a:r>
            <a:r>
              <a:rPr lang="en-US" altLang="en-US" i="1" dirty="0"/>
              <a:t>p</a:t>
            </a:r>
            <a:endParaRPr lang="en-US" altLang="en-US" dirty="0"/>
          </a:p>
          <a:p>
            <a:pPr lvl="1"/>
            <a:r>
              <a:rPr lang="en-US" altLang="en-US" dirty="0"/>
              <a:t>Solutions computationally infeasible as </a:t>
            </a:r>
            <a:r>
              <a:rPr lang="en-US" altLang="en-US" i="1" dirty="0"/>
              <a:t>p</a:t>
            </a:r>
            <a:r>
              <a:rPr lang="en-US" altLang="en-US" dirty="0"/>
              <a:t> grows large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6F2D4-003C-EF4B-8811-5739F8CE4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63B93-CB1D-804D-B21D-384E99120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80EED-D38A-B445-A2EB-FF139447F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277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3C331C27-BC8B-9D4E-9DB8-0680ABF1E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Algorithm</a:t>
            </a:r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9B904E62-B08C-974F-9874-94947A4DE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Choose prime </a:t>
            </a:r>
            <a:r>
              <a:rPr lang="en-US" altLang="en-US" i="1" dirty="0"/>
              <a:t>p</a:t>
            </a:r>
            <a:r>
              <a:rPr lang="en-US" altLang="en-US" dirty="0"/>
              <a:t> with </a:t>
            </a:r>
            <a:r>
              <a:rPr lang="en-US" altLang="en-US" i="1" dirty="0"/>
              <a:t>p </a:t>
            </a:r>
            <a:r>
              <a:rPr lang="en-US" altLang="en-US" dirty="0"/>
              <a:t>– 1 having a large factor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Choose generator </a:t>
            </a:r>
            <a:r>
              <a:rPr lang="en-US" altLang="en-US" i="1" dirty="0"/>
              <a:t>g</a:t>
            </a:r>
            <a:r>
              <a:rPr lang="en-US" altLang="en-US" dirty="0"/>
              <a:t> such that 1 &lt; </a:t>
            </a:r>
            <a:r>
              <a:rPr lang="en-US" altLang="en-US" i="1" dirty="0"/>
              <a:t>g</a:t>
            </a:r>
            <a:r>
              <a:rPr lang="en-US" altLang="en-US" dirty="0"/>
              <a:t> &lt; </a:t>
            </a:r>
            <a:r>
              <a:rPr lang="en-US" altLang="en-US" i="1" dirty="0"/>
              <a:t>p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Choose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priv</a:t>
            </a:r>
            <a:r>
              <a:rPr lang="en-US" altLang="en-US" dirty="0"/>
              <a:t> such that 1 &lt;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priv</a:t>
            </a:r>
            <a:r>
              <a:rPr lang="en-US" altLang="en-US" dirty="0"/>
              <a:t> &lt; </a:t>
            </a:r>
            <a:r>
              <a:rPr lang="en-US" altLang="en-US" i="1" dirty="0"/>
              <a:t>p</a:t>
            </a:r>
            <a:r>
              <a:rPr lang="en-US" altLang="en-US" dirty="0"/>
              <a:t> – 1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Set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 err="1"/>
              <a:t>g</a:t>
            </a:r>
            <a:r>
              <a:rPr lang="en-US" altLang="en-US" i="1" baseline="30000" dirty="0" err="1"/>
              <a:t>k</a:t>
            </a:r>
            <a:r>
              <a:rPr lang="en-US" altLang="en-US" sz="2000" i="1" baseline="30000" dirty="0" err="1"/>
              <a:t>priv</a:t>
            </a:r>
            <a:r>
              <a:rPr lang="en-US" altLang="en-US" dirty="0"/>
              <a:t> mod </a:t>
            </a:r>
            <a:r>
              <a:rPr lang="en-US" altLang="en-US" i="1" dirty="0"/>
              <a:t>p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Then public key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pub</a:t>
            </a:r>
            <a:r>
              <a:rPr lang="en-US" altLang="en-US" dirty="0"/>
              <a:t> = (</a:t>
            </a:r>
            <a:r>
              <a:rPr lang="en-US" altLang="en-US" i="1" dirty="0"/>
              <a:t>p</a:t>
            </a:r>
            <a:r>
              <a:rPr lang="en-US" altLang="en-US" dirty="0"/>
              <a:t>, </a:t>
            </a:r>
            <a:r>
              <a:rPr lang="en-US" altLang="en-US" i="1" dirty="0"/>
              <a:t>g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dirty="0"/>
              <a:t>) and private key is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priv</a:t>
            </a:r>
            <a:r>
              <a:rPr lang="en-US" alt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8A386-1868-1F47-A2FE-6910DC95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22B79-9713-9448-BF90-99EBF5976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3D0FF-CE4B-F840-9C27-045D798B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110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A0367462-CE87-6E4E-A91B-F6B0A8FCAB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D37A6039-9125-B849-8B40-B23A0C5AF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Alice: </a:t>
            </a:r>
            <a:r>
              <a:rPr lang="en-US" altLang="en-US" i="1" dirty="0"/>
              <a:t>p</a:t>
            </a:r>
            <a:r>
              <a:rPr lang="en-US" altLang="en-US" dirty="0"/>
              <a:t> = 262643; </a:t>
            </a:r>
            <a:r>
              <a:rPr lang="en-US" altLang="en-US" i="1" dirty="0"/>
              <a:t>g</a:t>
            </a:r>
            <a:r>
              <a:rPr lang="en-US" altLang="en-US" dirty="0"/>
              <a:t> = 9563,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priv</a:t>
            </a:r>
            <a:r>
              <a:rPr lang="en-US" altLang="en-US" dirty="0"/>
              <a:t> = 3632</a:t>
            </a:r>
          </a:p>
          <a:p>
            <a:pPr lvl="1"/>
            <a:r>
              <a:rPr lang="en-US" altLang="en-US" dirty="0"/>
              <a:t>262643 = 2 x 131321, also prime</a:t>
            </a:r>
          </a:p>
          <a:p>
            <a:r>
              <a:rPr lang="en-US" altLang="en-US" dirty="0"/>
              <a:t>Alice’s public key </a:t>
            </a:r>
            <a:r>
              <a:rPr lang="en-US" altLang="en-US" dirty="0" err="1"/>
              <a:t>k</a:t>
            </a:r>
            <a:r>
              <a:rPr lang="en-US" altLang="en-US" baseline="-25000" dirty="0" err="1"/>
              <a:t>pub</a:t>
            </a:r>
            <a:r>
              <a:rPr lang="en-US" altLang="en-US" dirty="0"/>
              <a:t> = (262643, 9563, 27459)</a:t>
            </a:r>
          </a:p>
          <a:p>
            <a:pPr lvl="1"/>
            <a:r>
              <a:rPr lang="en-US" altLang="en-US" dirty="0"/>
              <a:t>As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 err="1"/>
              <a:t>g</a:t>
            </a:r>
            <a:r>
              <a:rPr lang="en-US" altLang="en-US" i="1" baseline="30000" dirty="0" err="1"/>
              <a:t>k</a:t>
            </a:r>
            <a:r>
              <a:rPr lang="en-US" altLang="en-US" sz="1800" i="1" baseline="30000" dirty="0" err="1"/>
              <a:t>priv</a:t>
            </a:r>
            <a:r>
              <a:rPr lang="en-US" altLang="en-US" dirty="0"/>
              <a:t> mod </a:t>
            </a:r>
            <a:r>
              <a:rPr lang="en-US" altLang="en-US" i="1" dirty="0"/>
              <a:t>p</a:t>
            </a:r>
            <a:r>
              <a:rPr lang="en-US" altLang="en-US" dirty="0"/>
              <a:t> = 9563</a:t>
            </a:r>
            <a:r>
              <a:rPr lang="en-US" altLang="en-US" baseline="30000" dirty="0"/>
              <a:t>3632</a:t>
            </a:r>
            <a:r>
              <a:rPr lang="en-US" altLang="en-US" dirty="0"/>
              <a:t> mod 262643 = 27459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83314-33A7-FE40-83E1-841F0E85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836FC-E50B-BD49-95B3-9F0E9A1C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76059-4B24-2347-A01A-DF4AF91ED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329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343C-FA94-954A-8023-C8FE33BA3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Enciphering and Deciphering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3BD2E-4F24-A543-9795-F2F442E50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Encipher message </a:t>
            </a:r>
            <a:r>
              <a:rPr lang="en-US" i="1" dirty="0"/>
              <a:t>m</a:t>
            </a:r>
            <a:r>
              <a:rPr lang="en-US" dirty="0"/>
              <a:t>:</a:t>
            </a:r>
          </a:p>
          <a:p>
            <a:r>
              <a:rPr lang="en-US" dirty="0"/>
              <a:t>Choose random integer </a:t>
            </a:r>
            <a:r>
              <a:rPr lang="en-US" i="1" dirty="0"/>
              <a:t>k</a:t>
            </a:r>
            <a:r>
              <a:rPr lang="en-US" dirty="0"/>
              <a:t> relatively prime to </a:t>
            </a:r>
            <a:r>
              <a:rPr lang="en-US" i="1" dirty="0"/>
              <a:t>p</a:t>
            </a:r>
            <a:r>
              <a:rPr lang="en-US" dirty="0"/>
              <a:t> – 1</a:t>
            </a:r>
          </a:p>
          <a:p>
            <a:r>
              <a:rPr lang="en-US" dirty="0"/>
              <a:t>Compute</a:t>
            </a:r>
            <a:r>
              <a:rPr lang="en-US" i="1" dirty="0"/>
              <a:t> c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 err="1"/>
              <a:t>g</a:t>
            </a:r>
            <a:r>
              <a:rPr lang="en-US" i="1" baseline="30000" dirty="0" err="1"/>
              <a:t>k</a:t>
            </a:r>
            <a:r>
              <a:rPr lang="en-US" dirty="0"/>
              <a:t> mod </a:t>
            </a:r>
            <a:r>
              <a:rPr lang="en-US" i="1" dirty="0"/>
              <a:t>p</a:t>
            </a:r>
            <a:r>
              <a:rPr lang="en-US" dirty="0"/>
              <a:t>; </a:t>
            </a:r>
            <a:r>
              <a:rPr lang="en-US" i="1" dirty="0"/>
              <a:t>c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i="1" dirty="0" err="1"/>
              <a:t>my</a:t>
            </a:r>
            <a:r>
              <a:rPr lang="en-US" i="1" baseline="30000" dirty="0" err="1"/>
              <a:t>k</a:t>
            </a:r>
            <a:r>
              <a:rPr lang="en-US" dirty="0"/>
              <a:t> mod </a:t>
            </a:r>
            <a:r>
              <a:rPr lang="en-US" i="1" dirty="0"/>
              <a:t>p</a:t>
            </a:r>
          </a:p>
          <a:p>
            <a:r>
              <a:rPr lang="en-US" dirty="0"/>
              <a:t>Ciphertext is </a:t>
            </a:r>
            <a:r>
              <a:rPr lang="en-US" i="1" dirty="0"/>
              <a:t>c</a:t>
            </a:r>
            <a:r>
              <a:rPr lang="en-US" dirty="0"/>
              <a:t> = (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Decipher ciphertext (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Compute </a:t>
            </a:r>
            <a:r>
              <a:rPr lang="en-US" i="1" dirty="0"/>
              <a:t>m</a:t>
            </a:r>
            <a:r>
              <a:rPr lang="en-US" dirty="0"/>
              <a:t> = </a:t>
            </a:r>
            <a:r>
              <a:rPr lang="en-US" i="1" dirty="0"/>
              <a:t>c</a:t>
            </a:r>
            <a:r>
              <a:rPr lang="en-US" baseline="-25000" dirty="0"/>
              <a:t>2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baseline="30000" dirty="0"/>
              <a:t>–</a:t>
            </a:r>
            <a:r>
              <a:rPr lang="en-US" i="1" baseline="30000" dirty="0" err="1"/>
              <a:t>k</a:t>
            </a:r>
            <a:r>
              <a:rPr lang="en-US" sz="2000" i="1" baseline="30000" dirty="0" err="1"/>
              <a:t>priv</a:t>
            </a:r>
            <a:r>
              <a:rPr lang="en-US" dirty="0"/>
              <a:t> mod </a:t>
            </a:r>
            <a:r>
              <a:rPr lang="en-US" i="1" dirty="0"/>
              <a:t>p</a:t>
            </a:r>
          </a:p>
          <a:p>
            <a:r>
              <a:rPr lang="en-US" dirty="0"/>
              <a:t>Message is </a:t>
            </a:r>
            <a:r>
              <a:rPr lang="en-US" i="1" dirty="0"/>
              <a:t>m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1B842A-F866-4D41-9680-C0E71A69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07C64-35C6-344E-B982-0686862F8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852B15-A0AD-FD41-B5CC-3D366754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896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6B138-2725-C04C-A087-AEB1AF4D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59FE8-2D56-EE45-A17D-45F960274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Bob wants to send Alice PUPPIESARESMALL</a:t>
            </a:r>
          </a:p>
          <a:p>
            <a:r>
              <a:rPr lang="en-US" dirty="0"/>
              <a:t>Message to send: 152015 150804 180017 041812 001111</a:t>
            </a:r>
          </a:p>
          <a:p>
            <a:r>
              <a:rPr lang="en-US" dirty="0"/>
              <a:t>First block: choose </a:t>
            </a:r>
            <a:r>
              <a:rPr lang="en-US" i="1" dirty="0"/>
              <a:t>k</a:t>
            </a:r>
            <a:r>
              <a:rPr lang="en-US" dirty="0"/>
              <a:t> = 5 </a:t>
            </a:r>
          </a:p>
          <a:p>
            <a:pPr lvl="1"/>
            <a:r>
              <a:rPr lang="en-US" i="1" dirty="0"/>
              <a:t>c</a:t>
            </a:r>
            <a:r>
              <a:rPr lang="en-US" baseline="-25000" dirty="0"/>
              <a:t>1,1</a:t>
            </a:r>
            <a:r>
              <a:rPr lang="en-US" dirty="0"/>
              <a:t> = 9563</a:t>
            </a:r>
            <a:r>
              <a:rPr lang="en-US" baseline="30000" dirty="0"/>
              <a:t>5</a:t>
            </a:r>
            <a:r>
              <a:rPr lang="en-US" dirty="0"/>
              <a:t> mod 262643 = 15653</a:t>
            </a:r>
          </a:p>
          <a:p>
            <a:pPr lvl="1"/>
            <a:r>
              <a:rPr lang="en-US" i="1" dirty="0"/>
              <a:t>c</a:t>
            </a:r>
            <a:r>
              <a:rPr lang="en-US" baseline="-25000" dirty="0"/>
              <a:t>1,2</a:t>
            </a:r>
            <a:r>
              <a:rPr lang="en-US" dirty="0"/>
              <a:t> = (152015)27459</a:t>
            </a:r>
            <a:r>
              <a:rPr lang="en-US" baseline="30000" dirty="0"/>
              <a:t>5</a:t>
            </a:r>
            <a:r>
              <a:rPr lang="en-US" dirty="0"/>
              <a:t> mod 262643 = 923</a:t>
            </a:r>
          </a:p>
          <a:p>
            <a:r>
              <a:rPr lang="en-US" dirty="0"/>
              <a:t>Next block: choose </a:t>
            </a:r>
            <a:r>
              <a:rPr lang="en-US" i="1" dirty="0"/>
              <a:t>k</a:t>
            </a:r>
            <a:r>
              <a:rPr lang="en-US" dirty="0"/>
              <a:t> = 3230 </a:t>
            </a:r>
          </a:p>
          <a:p>
            <a:pPr lvl="1"/>
            <a:r>
              <a:rPr lang="en-US" i="1" dirty="0"/>
              <a:t>c</a:t>
            </a:r>
            <a:r>
              <a:rPr lang="en-US" baseline="-25000" dirty="0"/>
              <a:t>2,1</a:t>
            </a:r>
            <a:r>
              <a:rPr lang="en-US" dirty="0"/>
              <a:t> = 9563</a:t>
            </a:r>
            <a:r>
              <a:rPr lang="en-US" baseline="30000" dirty="0"/>
              <a:t>3230</a:t>
            </a:r>
            <a:r>
              <a:rPr lang="en-US" dirty="0"/>
              <a:t> mod 262643 = 46495</a:t>
            </a:r>
          </a:p>
          <a:p>
            <a:pPr lvl="1"/>
            <a:r>
              <a:rPr lang="en-US" i="1" dirty="0"/>
              <a:t>c</a:t>
            </a:r>
            <a:r>
              <a:rPr lang="en-US" baseline="-25000" dirty="0"/>
              <a:t>2,2</a:t>
            </a:r>
            <a:r>
              <a:rPr lang="en-US" dirty="0"/>
              <a:t> = (150804)27459</a:t>
            </a:r>
            <a:r>
              <a:rPr lang="en-US" baseline="30000" dirty="0"/>
              <a:t>3230</a:t>
            </a:r>
            <a:r>
              <a:rPr lang="en-US" dirty="0"/>
              <a:t> mod 262643 = 109351</a:t>
            </a:r>
          </a:p>
          <a:p>
            <a:r>
              <a:rPr lang="en-US" dirty="0"/>
              <a:t>Continuing, enciphered message is (15653,923), (46495,109351), (176489,208811), (88247,144749), (152432,5198)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7C3A19-7594-3B45-BB3D-9C4ECE17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58F671-0E1C-E447-A717-BC9945CC5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737D8C-C59B-8A49-A58F-210E5C44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2025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6B138-2725-C04C-A087-AEB1AF4D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Decryption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59FE8-2D56-EE45-A17D-45F960274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Alice receives (15653,923), (46495,109351), (176489,208811), (88247,144749), (152432,5198)</a:t>
            </a:r>
          </a:p>
          <a:p>
            <a:r>
              <a:rPr lang="en-US" dirty="0"/>
              <a:t>First block: (923)15653</a:t>
            </a:r>
            <a:r>
              <a:rPr lang="en-US" baseline="30000" dirty="0"/>
              <a:t>–3632</a:t>
            </a:r>
            <a:r>
              <a:rPr lang="en-US" dirty="0"/>
              <a:t> mod 262643 = 152015</a:t>
            </a:r>
          </a:p>
          <a:p>
            <a:r>
              <a:rPr lang="en-US" dirty="0"/>
              <a:t>Second block: (109351)46495</a:t>
            </a:r>
            <a:r>
              <a:rPr lang="en-US" baseline="30000" dirty="0"/>
              <a:t>–3632</a:t>
            </a:r>
            <a:r>
              <a:rPr lang="en-US" dirty="0"/>
              <a:t> mod 262643 = 150804</a:t>
            </a:r>
          </a:p>
          <a:p>
            <a:r>
              <a:rPr lang="en-US" dirty="0"/>
              <a:t>Third block: (208811)176489</a:t>
            </a:r>
            <a:r>
              <a:rPr lang="en-US" baseline="30000" dirty="0"/>
              <a:t>–3632</a:t>
            </a:r>
            <a:r>
              <a:rPr lang="en-US" dirty="0"/>
              <a:t> mod 262643 = 180017</a:t>
            </a:r>
          </a:p>
          <a:p>
            <a:r>
              <a:rPr lang="en-US" dirty="0"/>
              <a:t>Fourth block: (144749) 88247</a:t>
            </a:r>
            <a:r>
              <a:rPr lang="en-US" baseline="30000" dirty="0"/>
              <a:t>–3632</a:t>
            </a:r>
            <a:r>
              <a:rPr lang="en-US" dirty="0"/>
              <a:t> mod 262643 = 41812</a:t>
            </a:r>
          </a:p>
          <a:p>
            <a:r>
              <a:rPr lang="en-US" dirty="0"/>
              <a:t>Fifth block: (5198) 152432</a:t>
            </a:r>
            <a:r>
              <a:rPr lang="en-US" baseline="30000" dirty="0"/>
              <a:t>–3632</a:t>
            </a:r>
            <a:r>
              <a:rPr lang="en-US" dirty="0"/>
              <a:t> mod 262643 = 1111</a:t>
            </a:r>
          </a:p>
          <a:p>
            <a:pPr marL="0" indent="0">
              <a:buNone/>
            </a:pPr>
            <a:r>
              <a:rPr lang="en-US" dirty="0"/>
              <a:t>So the message is 152015 150804 180017 041812 001111</a:t>
            </a:r>
          </a:p>
          <a:p>
            <a:pPr lvl="1"/>
            <a:r>
              <a:rPr lang="en-US" dirty="0"/>
              <a:t>Which translates to “PUP PIE SAR ESM ALL” or PUPPIESARESMALL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11C455-6385-1E49-BD3C-27BDC3A87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2B598F-F584-7C4B-A1A1-4F2784AA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2BBE92-0828-D346-B90F-DEB378B18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920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718C-2640-8C47-AE96-85C41E131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ED9F8-0BA5-A54C-9509-3E5EDFA11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letter enciphered twice produces two different ciphertexts</a:t>
            </a:r>
          </a:p>
          <a:p>
            <a:pPr lvl="1"/>
            <a:r>
              <a:rPr lang="en-US" dirty="0"/>
              <a:t>Defeats replay attacks</a:t>
            </a:r>
          </a:p>
          <a:p>
            <a:r>
              <a:rPr lang="en-US" dirty="0"/>
              <a:t>If the integer </a:t>
            </a:r>
            <a:r>
              <a:rPr lang="en-US" i="1" dirty="0"/>
              <a:t>k</a:t>
            </a:r>
            <a:r>
              <a:rPr lang="en-US" dirty="0"/>
              <a:t> is used twice, and an attacker has plaintext for one of those messages, deciphering the other is easy</a:t>
            </a:r>
          </a:p>
          <a:p>
            <a:r>
              <a:rPr lang="en-US" i="1" dirty="0"/>
              <a:t>c</a:t>
            </a:r>
            <a:r>
              <a:rPr lang="en-US" baseline="-25000" dirty="0"/>
              <a:t>2</a:t>
            </a:r>
            <a:r>
              <a:rPr lang="en-US" dirty="0"/>
              <a:t> linear function of </a:t>
            </a:r>
            <a:r>
              <a:rPr lang="en-US" i="1" dirty="0"/>
              <a:t>m</a:t>
            </a:r>
            <a:r>
              <a:rPr lang="en-US" dirty="0"/>
              <a:t>, so forgery possible</a:t>
            </a:r>
          </a:p>
          <a:p>
            <a:pPr lvl="1"/>
            <a:r>
              <a:rPr lang="en-US" i="1" dirty="0"/>
              <a:t>m</a:t>
            </a:r>
            <a:r>
              <a:rPr lang="en-US" dirty="0"/>
              <a:t> message, (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baseline="-25000" dirty="0"/>
              <a:t>2</a:t>
            </a:r>
            <a:r>
              <a:rPr lang="en-US" dirty="0"/>
              <a:t>) ciphertext; then (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nc</a:t>
            </a:r>
            <a:r>
              <a:rPr lang="en-US" baseline="-25000" dirty="0"/>
              <a:t>2</a:t>
            </a:r>
            <a:r>
              <a:rPr lang="en-US" dirty="0"/>
              <a:t>) is ciphertext corresponding to message </a:t>
            </a:r>
            <a:r>
              <a:rPr lang="en-US" i="1" dirty="0"/>
              <a:t>nm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8774BF-2276-D54C-99BF-D28D4EE6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976936-07E7-4C45-B8CB-A5B4273D2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CFB824-932E-A84B-8E5B-2D482D852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297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5913D9EA-A1B9-E744-BF48-A11D9E914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RSA</a:t>
            </a:r>
          </a:p>
        </p:txBody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4EC9B520-D2E9-4D43-A6F8-D01C39B35D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First described publicly in 1978</a:t>
            </a:r>
          </a:p>
          <a:p>
            <a:pPr lvl="1"/>
            <a:r>
              <a:rPr lang="en-US" altLang="en-US" dirty="0"/>
              <a:t>Unknown at the time: Clifford Cocks developed a similar cryptosystem in 1973, but it was classified until recently</a:t>
            </a:r>
          </a:p>
          <a:p>
            <a:r>
              <a:rPr lang="en-US" altLang="en-US" dirty="0"/>
              <a:t>Exponentiation cipher</a:t>
            </a:r>
          </a:p>
          <a:p>
            <a:r>
              <a:rPr lang="en-US" altLang="en-US" dirty="0"/>
              <a:t>Relies on the difficulty of determining the number of numbers relatively prime to a large integer </a:t>
            </a:r>
            <a:r>
              <a:rPr lang="en-US" altLang="en-US" i="1" dirty="0"/>
              <a:t>n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D6346-9FBC-5444-89D3-C5B149B96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B4F89-8332-6F41-B243-E2D3895C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B4386-AB6A-A84A-94C3-59E858A5A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39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00961F08-640D-B341-83B5-AE189863A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Basis for Attacks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C4AAE3C4-AF7B-184D-832B-68C8265F9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Mathematical attacks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Based on analysis of underlying mathematics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Statistical attacks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Make assumptions about the distribution of letters, pairs of letters (</a:t>
            </a:r>
            <a:r>
              <a:rPr lang="en-US" altLang="en-US" dirty="0" err="1"/>
              <a:t>digrams</a:t>
            </a:r>
            <a:r>
              <a:rPr lang="en-US" altLang="en-US" dirty="0"/>
              <a:t>), triplets of letters (trigrams), </a:t>
            </a:r>
            <a:r>
              <a:rPr lang="en-US" altLang="en-US" i="1" dirty="0"/>
              <a:t>etc.</a:t>
            </a:r>
            <a:endParaRPr lang="en-US" altLang="en-US" dirty="0"/>
          </a:p>
          <a:p>
            <a:pPr lvl="2">
              <a:lnSpc>
                <a:spcPct val="90000"/>
              </a:lnSpc>
            </a:pPr>
            <a:r>
              <a:rPr lang="en-US" altLang="en-US" dirty="0"/>
              <a:t>Called </a:t>
            </a:r>
            <a:r>
              <a:rPr lang="en-US" altLang="en-US" i="1" dirty="0"/>
              <a:t>models of the language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Examine ciphertext, correlate properties with the assumptions.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76B3E-9AD4-2343-9AC2-DA5429581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944A4-0760-C841-B9D9-EF6D2EF4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8AD70-B2B8-994D-B5A3-B519D72E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816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BD2C6157-855D-5B46-8D21-5BB312F5F7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Background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D276884C-E557-6545-8703-33B90FCB30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Totient function </a:t>
            </a:r>
            <a:r>
              <a:rPr lang="en-US" altLang="en-US" dirty="0">
                <a:sym typeface="Symbol" pitchFamily="2" charset="2"/>
              </a:rPr>
              <a:t>𝜙</a:t>
            </a:r>
            <a:r>
              <a:rPr lang="en-US" altLang="en-US" dirty="0"/>
              <a:t>(n)</a:t>
            </a:r>
          </a:p>
          <a:p>
            <a:pPr lvl="1"/>
            <a:r>
              <a:rPr lang="en-US" altLang="en-US" dirty="0"/>
              <a:t>Number of positive integers less than </a:t>
            </a:r>
            <a:r>
              <a:rPr lang="en-US" altLang="en-US" i="1" dirty="0"/>
              <a:t>n</a:t>
            </a:r>
            <a:r>
              <a:rPr lang="en-US" altLang="en-US" dirty="0"/>
              <a:t> and relatively prime to </a:t>
            </a:r>
            <a:r>
              <a:rPr lang="en-US" altLang="en-US" i="1" dirty="0"/>
              <a:t>n</a:t>
            </a:r>
            <a:endParaRPr lang="en-US" altLang="en-US" dirty="0"/>
          </a:p>
          <a:p>
            <a:pPr lvl="2"/>
            <a:r>
              <a:rPr lang="en-US" altLang="en-US" i="1" dirty="0"/>
              <a:t>Relatively prime</a:t>
            </a:r>
            <a:r>
              <a:rPr lang="en-US" altLang="en-US" dirty="0"/>
              <a:t> means with no factors in common with </a:t>
            </a:r>
            <a:r>
              <a:rPr lang="en-US" altLang="en-US" i="1" dirty="0"/>
              <a:t>n</a:t>
            </a:r>
          </a:p>
          <a:p>
            <a:r>
              <a:rPr lang="en-US" altLang="en-US" dirty="0"/>
              <a:t>Example: </a:t>
            </a:r>
            <a:r>
              <a:rPr lang="en-US" altLang="en-US" dirty="0">
                <a:sym typeface="Symbol" pitchFamily="2" charset="2"/>
              </a:rPr>
              <a:t>𝜙</a:t>
            </a:r>
            <a:r>
              <a:rPr lang="en-US" altLang="en-US" dirty="0"/>
              <a:t>(10) = 4</a:t>
            </a:r>
          </a:p>
          <a:p>
            <a:pPr lvl="1"/>
            <a:r>
              <a:rPr lang="en-US" altLang="en-US" dirty="0"/>
              <a:t>1, 3, 7, 9 are relatively prime to 10</a:t>
            </a:r>
          </a:p>
          <a:p>
            <a:r>
              <a:rPr lang="en-US" altLang="en-US" dirty="0"/>
              <a:t>Example: </a:t>
            </a:r>
            <a:r>
              <a:rPr lang="en-US" altLang="en-US" dirty="0">
                <a:sym typeface="Symbol" pitchFamily="2" charset="2"/>
              </a:rPr>
              <a:t>𝜙</a:t>
            </a:r>
            <a:r>
              <a:rPr lang="en-US" altLang="en-US" dirty="0"/>
              <a:t>(21) = 12</a:t>
            </a:r>
          </a:p>
          <a:p>
            <a:pPr lvl="1"/>
            <a:r>
              <a:rPr lang="en-US" altLang="en-US" dirty="0"/>
              <a:t>1, 2, 4, 5, 8, 10, 11, 13, 16, 17, 19, 20 are relatively prime to 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FF3A9-2943-E248-844E-F1C705290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B553A-1995-4F43-B22B-EA299710B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5D8C7-8BFA-CD4E-A01C-B9B0FC5C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470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AB2DEF4E-4A28-4A42-A41A-1746F99E12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Algorithm</a:t>
            </a: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92C48C81-0C23-5A4B-98D5-BA86AAD91F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Choose two large prime numbers </a:t>
            </a:r>
            <a:r>
              <a:rPr lang="en-US" altLang="en-US" i="1" dirty="0"/>
              <a:t>p, q</a:t>
            </a:r>
          </a:p>
          <a:p>
            <a:pPr lvl="1"/>
            <a:r>
              <a:rPr lang="en-US" altLang="en-US" dirty="0"/>
              <a:t>Let </a:t>
            </a:r>
            <a:r>
              <a:rPr lang="en-US" altLang="en-US" i="1" dirty="0"/>
              <a:t>n = </a:t>
            </a:r>
            <a:r>
              <a:rPr lang="en-US" altLang="en-US" i="1" dirty="0" err="1"/>
              <a:t>pq</a:t>
            </a:r>
            <a:r>
              <a:rPr lang="en-US" altLang="en-US" dirty="0"/>
              <a:t>; then </a:t>
            </a:r>
            <a:r>
              <a:rPr lang="en-US" altLang="en-US" dirty="0">
                <a:sym typeface="Symbol" pitchFamily="2" charset="2"/>
              </a:rPr>
              <a:t>𝜙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 = (</a:t>
            </a:r>
            <a:r>
              <a:rPr lang="en-US" altLang="en-US" i="1" dirty="0"/>
              <a:t>p</a:t>
            </a:r>
            <a:r>
              <a:rPr lang="en-US" altLang="en-US" dirty="0"/>
              <a:t>–1)(</a:t>
            </a:r>
            <a:r>
              <a:rPr lang="en-US" altLang="en-US" i="1" dirty="0"/>
              <a:t>q</a:t>
            </a:r>
            <a:r>
              <a:rPr lang="en-US" altLang="en-US" dirty="0"/>
              <a:t>–1)</a:t>
            </a:r>
          </a:p>
          <a:p>
            <a:pPr lvl="1"/>
            <a:r>
              <a:rPr lang="en-US" altLang="en-US" dirty="0"/>
              <a:t>Choose </a:t>
            </a:r>
            <a:r>
              <a:rPr lang="en-US" altLang="en-US" i="1" dirty="0"/>
              <a:t>e</a:t>
            </a:r>
            <a:r>
              <a:rPr lang="en-US" altLang="en-US" dirty="0"/>
              <a:t> &lt; </a:t>
            </a:r>
            <a:r>
              <a:rPr lang="en-US" altLang="en-US" i="1" dirty="0"/>
              <a:t>n</a:t>
            </a:r>
            <a:r>
              <a:rPr lang="en-US" altLang="en-US" dirty="0"/>
              <a:t> such that </a:t>
            </a:r>
            <a:r>
              <a:rPr lang="en-US" altLang="en-US" i="1" dirty="0"/>
              <a:t>e</a:t>
            </a:r>
            <a:r>
              <a:rPr lang="en-US" altLang="en-US" dirty="0"/>
              <a:t> is relatively prime to </a:t>
            </a:r>
            <a:r>
              <a:rPr lang="en-US" altLang="en-US" dirty="0">
                <a:sym typeface="Symbol" pitchFamily="2" charset="2"/>
              </a:rPr>
              <a:t>𝜙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).</a:t>
            </a:r>
          </a:p>
          <a:p>
            <a:pPr lvl="1"/>
            <a:r>
              <a:rPr lang="en-US" altLang="en-US" dirty="0"/>
              <a:t>Compute </a:t>
            </a:r>
            <a:r>
              <a:rPr lang="en-US" altLang="en-US" i="1" dirty="0"/>
              <a:t>d</a:t>
            </a:r>
            <a:r>
              <a:rPr lang="en-US" altLang="en-US" dirty="0"/>
              <a:t> such that </a:t>
            </a:r>
            <a:r>
              <a:rPr lang="en-US" altLang="en-US" i="1" dirty="0" err="1"/>
              <a:t>ed</a:t>
            </a:r>
            <a:r>
              <a:rPr lang="en-US" altLang="en-US" dirty="0"/>
              <a:t> mod </a:t>
            </a:r>
            <a:r>
              <a:rPr lang="en-US" altLang="en-US" dirty="0">
                <a:sym typeface="Symbol" pitchFamily="2" charset="2"/>
              </a:rPr>
              <a:t>𝜙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 = 1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Public key: (</a:t>
            </a:r>
            <a:r>
              <a:rPr lang="en-US" altLang="en-US" i="1" dirty="0"/>
              <a:t>e</a:t>
            </a:r>
            <a:r>
              <a:rPr lang="en-US" altLang="en-US" dirty="0"/>
              <a:t>, </a:t>
            </a:r>
            <a:r>
              <a:rPr lang="en-US" altLang="en-US" i="1" dirty="0"/>
              <a:t>n</a:t>
            </a:r>
            <a:r>
              <a:rPr lang="en-US" altLang="en-US" dirty="0"/>
              <a:t>); private key: </a:t>
            </a:r>
            <a:r>
              <a:rPr lang="en-US" altLang="en-US" i="1" dirty="0"/>
              <a:t>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Encipher: </a:t>
            </a:r>
            <a:r>
              <a:rPr lang="en-US" altLang="en-US" i="1" dirty="0"/>
              <a:t>c</a:t>
            </a:r>
            <a:r>
              <a:rPr lang="en-US" altLang="en-US" dirty="0"/>
              <a:t> = </a:t>
            </a:r>
            <a:r>
              <a:rPr lang="en-US" altLang="en-US" i="1" dirty="0"/>
              <a:t>m</a:t>
            </a:r>
            <a:r>
              <a:rPr lang="en-US" altLang="en-US" i="1" baseline="30000" dirty="0"/>
              <a:t>e</a:t>
            </a:r>
            <a:r>
              <a:rPr lang="en-US" altLang="en-US" dirty="0"/>
              <a:t> mod </a:t>
            </a:r>
            <a:r>
              <a:rPr lang="en-US" altLang="en-US" i="1" dirty="0"/>
              <a:t>n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Decipher: </a:t>
            </a:r>
            <a:r>
              <a:rPr lang="en-US" altLang="en-US" i="1" dirty="0"/>
              <a:t>m</a:t>
            </a:r>
            <a:r>
              <a:rPr lang="en-US" altLang="en-US" dirty="0"/>
              <a:t> = </a:t>
            </a:r>
            <a:r>
              <a:rPr lang="en-US" altLang="en-US" i="1" dirty="0"/>
              <a:t>c</a:t>
            </a:r>
            <a:r>
              <a:rPr lang="en-US" altLang="en-US" i="1" baseline="30000" dirty="0"/>
              <a:t>d</a:t>
            </a:r>
            <a:r>
              <a:rPr lang="en-US" altLang="en-US" dirty="0"/>
              <a:t> mod </a:t>
            </a:r>
            <a:r>
              <a:rPr lang="en-US" altLang="en-US" i="1" dirty="0"/>
              <a:t>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04B73-0544-524F-B574-21796152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F801C-76AA-2B49-BBFB-EE1CEAF4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8E87B-E233-7C42-9C33-19ABE4A94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5961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>
            <a:extLst>
              <a:ext uri="{FF2B5EF4-FFF2-40B4-BE49-F238E27FC236}">
                <a16:creationId xmlns:a16="http://schemas.microsoft.com/office/drawing/2014/main" id="{970EF90A-A4FB-B640-B816-1BAA51335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Confidentiality</a:t>
            </a:r>
          </a:p>
        </p:txBody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57B5B98C-D6BA-3243-A5A4-A9AF613688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Take </a:t>
            </a:r>
            <a:r>
              <a:rPr lang="en-US" altLang="en-US" i="1" dirty="0"/>
              <a:t>p</a:t>
            </a:r>
            <a:r>
              <a:rPr lang="en-US" altLang="en-US" dirty="0"/>
              <a:t> = 181, </a:t>
            </a:r>
            <a:r>
              <a:rPr lang="en-US" altLang="en-US" i="1" dirty="0"/>
              <a:t>q</a:t>
            </a:r>
            <a:r>
              <a:rPr lang="en-US" altLang="en-US" dirty="0"/>
              <a:t> = 1451, so </a:t>
            </a:r>
            <a:r>
              <a:rPr lang="en-US" altLang="en-US" i="1" dirty="0"/>
              <a:t>n</a:t>
            </a:r>
            <a:r>
              <a:rPr lang="en-US" altLang="en-US" dirty="0"/>
              <a:t> = 262631 and </a:t>
            </a:r>
            <a:r>
              <a:rPr lang="en-US" altLang="en-US" dirty="0">
                <a:sym typeface="Symbol" pitchFamily="2" charset="2"/>
              </a:rPr>
              <a:t>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 = 261000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Alice chooses </a:t>
            </a:r>
            <a:r>
              <a:rPr lang="en-US" altLang="en-US" i="1" dirty="0"/>
              <a:t>e</a:t>
            </a:r>
            <a:r>
              <a:rPr lang="en-US" altLang="en-US" dirty="0"/>
              <a:t> = 154993, making </a:t>
            </a:r>
            <a:r>
              <a:rPr lang="en-US" altLang="en-US" i="1" dirty="0"/>
              <a:t>d</a:t>
            </a:r>
            <a:r>
              <a:rPr lang="en-US" altLang="en-US" dirty="0"/>
              <a:t> = 95857</a:t>
            </a:r>
          </a:p>
          <a:p>
            <a:r>
              <a:rPr lang="en-US" altLang="en-US" dirty="0"/>
              <a:t>Bob wants to send Alice secret message PUPPIESARESMALL (</a:t>
            </a:r>
            <a:r>
              <a:rPr lang="en-US" dirty="0"/>
              <a:t>152015 150804 180017 041812 001111</a:t>
            </a:r>
            <a:r>
              <a:rPr lang="en-US" altLang="en-US" dirty="0"/>
              <a:t>); encipher using public key</a:t>
            </a:r>
          </a:p>
          <a:p>
            <a:pPr lvl="1"/>
            <a:r>
              <a:rPr lang="da" dirty="0"/>
              <a:t>152015</a:t>
            </a:r>
            <a:r>
              <a:rPr lang="da" baseline="30000" dirty="0"/>
              <a:t>154993</a:t>
            </a:r>
            <a:r>
              <a:rPr lang="da" dirty="0"/>
              <a:t> mod 262631 = 220160</a:t>
            </a:r>
          </a:p>
          <a:p>
            <a:pPr lvl="1"/>
            <a:r>
              <a:rPr lang="da" dirty="0"/>
              <a:t>150804</a:t>
            </a:r>
            <a:r>
              <a:rPr lang="da" baseline="30000" dirty="0"/>
              <a:t>154993</a:t>
            </a:r>
            <a:r>
              <a:rPr lang="da" dirty="0"/>
              <a:t> mod 262631 = 135824</a:t>
            </a:r>
          </a:p>
          <a:p>
            <a:pPr lvl="1"/>
            <a:r>
              <a:rPr lang="da" dirty="0"/>
              <a:t>180017</a:t>
            </a:r>
            <a:r>
              <a:rPr lang="da" baseline="30000" dirty="0"/>
              <a:t>154993</a:t>
            </a:r>
            <a:r>
              <a:rPr lang="da" dirty="0"/>
              <a:t> mod 262631 = 252355</a:t>
            </a:r>
          </a:p>
          <a:p>
            <a:pPr lvl="1"/>
            <a:r>
              <a:rPr lang="da" dirty="0"/>
              <a:t>041812</a:t>
            </a:r>
            <a:r>
              <a:rPr lang="da" baseline="30000" dirty="0"/>
              <a:t>154993</a:t>
            </a:r>
            <a:r>
              <a:rPr lang="da" dirty="0"/>
              <a:t> mod 262631 = 245799</a:t>
            </a:r>
          </a:p>
          <a:p>
            <a:pPr lvl="1"/>
            <a:r>
              <a:rPr lang="da" dirty="0"/>
              <a:t>001111</a:t>
            </a:r>
            <a:r>
              <a:rPr lang="da" baseline="-25000" dirty="0"/>
              <a:t>154993</a:t>
            </a:r>
            <a:r>
              <a:rPr lang="da" dirty="0"/>
              <a:t> mod 262631 = 070707</a:t>
            </a:r>
          </a:p>
          <a:p>
            <a:r>
              <a:rPr lang="en-US" altLang="en-US" dirty="0"/>
              <a:t>Bob sends </a:t>
            </a:r>
            <a:r>
              <a:rPr lang="en-US" dirty="0"/>
              <a:t>220160 135824 252355 245799 070707</a:t>
            </a:r>
          </a:p>
          <a:p>
            <a:r>
              <a:rPr lang="en-US" dirty="0"/>
              <a:t>Alice uses her private key to decipher 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4BC06-DFB3-0441-8FED-F22F382E6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702C-2DBB-B045-920F-1EE63C792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3EE08-D86C-644E-A685-10250D0AA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190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id="{C57DD649-2A89-214A-A963-9C6E16537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Authentication/Integrity</a:t>
            </a:r>
          </a:p>
        </p:txBody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ACEF597B-EACF-2B49-AD68-1EA561DE1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Alice wants to send Bob the message PUPPIESARESMALL in such a way that Bob knows it comes from her and nothing was changed during the transmission</a:t>
            </a:r>
          </a:p>
          <a:p>
            <a:pPr lvl="1"/>
            <a:r>
              <a:rPr lang="en-US" altLang="en-US" dirty="0"/>
              <a:t>Same public, private keys as before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Encipher using private key:</a:t>
            </a:r>
          </a:p>
          <a:p>
            <a:pPr lvl="1"/>
            <a:r>
              <a:rPr lang="da" dirty="0"/>
              <a:t>152015</a:t>
            </a:r>
            <a:r>
              <a:rPr lang="da" baseline="30000" dirty="0"/>
              <a:t>95857</a:t>
            </a:r>
            <a:r>
              <a:rPr lang="da" dirty="0"/>
              <a:t> mod 262631 = 072798</a:t>
            </a:r>
          </a:p>
          <a:p>
            <a:pPr lvl="1"/>
            <a:r>
              <a:rPr lang="da" dirty="0"/>
              <a:t>150804</a:t>
            </a:r>
            <a:r>
              <a:rPr lang="da" baseline="30000" dirty="0"/>
              <a:t>95857</a:t>
            </a:r>
            <a:r>
              <a:rPr lang="da" dirty="0"/>
              <a:t> mod 262631 = 259757</a:t>
            </a:r>
          </a:p>
          <a:p>
            <a:pPr lvl="1"/>
            <a:r>
              <a:rPr lang="da" dirty="0"/>
              <a:t>180017</a:t>
            </a:r>
            <a:r>
              <a:rPr lang="da" baseline="30000" dirty="0"/>
              <a:t>95857</a:t>
            </a:r>
            <a:r>
              <a:rPr lang="da" dirty="0"/>
              <a:t> mod 262631 = 256449</a:t>
            </a:r>
          </a:p>
          <a:p>
            <a:pPr lvl="1"/>
            <a:r>
              <a:rPr lang="da" dirty="0"/>
              <a:t>041812</a:t>
            </a:r>
            <a:r>
              <a:rPr lang="da" baseline="30000" dirty="0"/>
              <a:t>95857</a:t>
            </a:r>
            <a:r>
              <a:rPr lang="da" dirty="0"/>
              <a:t> mod 262631 = 089234</a:t>
            </a:r>
          </a:p>
          <a:p>
            <a:pPr lvl="1"/>
            <a:r>
              <a:rPr lang="da" dirty="0"/>
              <a:t>001111</a:t>
            </a:r>
            <a:r>
              <a:rPr lang="da" baseline="30000" dirty="0"/>
              <a:t>95857</a:t>
            </a:r>
            <a:r>
              <a:rPr lang="da" dirty="0"/>
              <a:t> mod 262631 = 037974</a:t>
            </a:r>
          </a:p>
          <a:p>
            <a:r>
              <a:rPr lang="en-US" altLang="en-US" dirty="0"/>
              <a:t>Alice sends </a:t>
            </a:r>
            <a:r>
              <a:rPr lang="en-US" dirty="0"/>
              <a:t>072798 259757 256449 089234 037974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Bob receives, uses Alice’s public key to decipher 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13D51-8085-BE49-8C50-C74D8F06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991AC-C58C-6E4B-AB51-85FD0987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68F3D-5DCD-4746-9D9A-14829252B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558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AE758-D92D-3F48-B2A3-49B9D9C72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Both (Sending)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1BF03-0109-F74B-9976-306FB789F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Same </a:t>
            </a:r>
            <a:r>
              <a:rPr lang="en-US" altLang="en-US" i="1" dirty="0"/>
              <a:t>n</a:t>
            </a:r>
            <a:r>
              <a:rPr lang="en-US" altLang="en-US" dirty="0"/>
              <a:t> as for Alice; Bob chooses </a:t>
            </a:r>
            <a:r>
              <a:rPr lang="en-US" altLang="en-US" i="1" dirty="0"/>
              <a:t>e</a:t>
            </a:r>
            <a:r>
              <a:rPr lang="en-US" altLang="en-US" dirty="0"/>
              <a:t> = 45593, making </a:t>
            </a:r>
            <a:r>
              <a:rPr lang="en-US" altLang="en-US" i="1" dirty="0"/>
              <a:t>d</a:t>
            </a:r>
            <a:r>
              <a:rPr lang="en-US" altLang="en-US" dirty="0"/>
              <a:t> = 235457</a:t>
            </a:r>
          </a:p>
          <a:p>
            <a:r>
              <a:rPr lang="en-US" altLang="en-US" dirty="0"/>
              <a:t>Alice wants to send PUPPIESARESMALL (</a:t>
            </a:r>
            <a:r>
              <a:rPr lang="en-US" dirty="0"/>
              <a:t>152015 150804 180017 041812 001111) confidentially and authenticated</a:t>
            </a:r>
          </a:p>
          <a:p>
            <a:r>
              <a:rPr lang="en-US" altLang="en-US" dirty="0"/>
              <a:t>Encipher:</a:t>
            </a:r>
          </a:p>
          <a:p>
            <a:pPr lvl="1"/>
            <a:r>
              <a:rPr lang="da" dirty="0"/>
              <a:t>(152015</a:t>
            </a:r>
            <a:r>
              <a:rPr lang="da" baseline="30000" dirty="0"/>
              <a:t>95857</a:t>
            </a:r>
            <a:r>
              <a:rPr lang="da" dirty="0"/>
              <a:t> mod 262631)</a:t>
            </a:r>
            <a:r>
              <a:rPr lang="da" baseline="30000" dirty="0"/>
              <a:t>45593</a:t>
            </a:r>
            <a:r>
              <a:rPr lang="da" dirty="0"/>
              <a:t> mod 262631 = 249123</a:t>
            </a:r>
          </a:p>
          <a:p>
            <a:pPr lvl="1"/>
            <a:r>
              <a:rPr lang="da" dirty="0"/>
              <a:t>(150804</a:t>
            </a:r>
            <a:r>
              <a:rPr lang="da" baseline="30000" dirty="0"/>
              <a:t>95857</a:t>
            </a:r>
            <a:r>
              <a:rPr lang="da" dirty="0"/>
              <a:t> mod 262631)</a:t>
            </a:r>
            <a:r>
              <a:rPr lang="da" baseline="30000" dirty="0"/>
              <a:t> 45593</a:t>
            </a:r>
            <a:r>
              <a:rPr lang="da" dirty="0"/>
              <a:t> mod 262631 = 166008</a:t>
            </a:r>
          </a:p>
          <a:p>
            <a:pPr lvl="1"/>
            <a:r>
              <a:rPr lang="da" dirty="0"/>
              <a:t>(180017</a:t>
            </a:r>
            <a:r>
              <a:rPr lang="da" baseline="30000" dirty="0"/>
              <a:t>95857</a:t>
            </a:r>
            <a:r>
              <a:rPr lang="da" dirty="0"/>
              <a:t> mod 262631)</a:t>
            </a:r>
            <a:r>
              <a:rPr lang="da" baseline="30000" dirty="0"/>
              <a:t> 45593</a:t>
            </a:r>
            <a:r>
              <a:rPr lang="da" dirty="0"/>
              <a:t> mod 262631 = 146608</a:t>
            </a:r>
          </a:p>
          <a:p>
            <a:pPr lvl="1"/>
            <a:r>
              <a:rPr lang="da" dirty="0"/>
              <a:t>(041812</a:t>
            </a:r>
            <a:r>
              <a:rPr lang="da" baseline="30000" dirty="0"/>
              <a:t>95857</a:t>
            </a:r>
            <a:r>
              <a:rPr lang="da" dirty="0"/>
              <a:t> mod 262631)</a:t>
            </a:r>
            <a:r>
              <a:rPr lang="da" baseline="30000" dirty="0"/>
              <a:t> 45593</a:t>
            </a:r>
            <a:r>
              <a:rPr lang="da" dirty="0"/>
              <a:t> mod 262631 = 092311</a:t>
            </a:r>
          </a:p>
          <a:p>
            <a:pPr lvl="1"/>
            <a:r>
              <a:rPr lang="da" dirty="0"/>
              <a:t>(001111</a:t>
            </a:r>
            <a:r>
              <a:rPr lang="da" baseline="30000" dirty="0"/>
              <a:t>95857</a:t>
            </a:r>
            <a:r>
              <a:rPr lang="da" dirty="0"/>
              <a:t> mod 262631)</a:t>
            </a:r>
            <a:r>
              <a:rPr lang="da" baseline="30000" dirty="0"/>
              <a:t> 45593</a:t>
            </a:r>
            <a:r>
              <a:rPr lang="da" dirty="0"/>
              <a:t> mod 262631 = 096768</a:t>
            </a:r>
          </a:p>
          <a:p>
            <a:r>
              <a:rPr lang="da" dirty="0"/>
              <a:t>So Alice sends </a:t>
            </a:r>
            <a:r>
              <a:rPr lang="en-US" dirty="0"/>
              <a:t>249123 166008 146608 092311 096768</a:t>
            </a:r>
          </a:p>
          <a:p>
            <a:endParaRPr lang="da" dirty="0"/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268D72-EB8D-394B-BEE6-1B3ED0D0E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29B790-19F9-1C44-9A57-5A9785C5D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E6960D-8521-F044-9FFD-3A9E722C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3095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AE758-D92D-3F48-B2A3-49B9D9C72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Both (Receiving)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1BF03-0109-F74B-9976-306FB789F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Bob receives </a:t>
            </a:r>
            <a:r>
              <a:rPr lang="en-US" dirty="0"/>
              <a:t>249123 166008 146608 092311 096768</a:t>
            </a:r>
            <a:endParaRPr lang="en-US" altLang="en-US" dirty="0"/>
          </a:p>
          <a:p>
            <a:r>
              <a:rPr lang="en-US" altLang="en-US" dirty="0"/>
              <a:t>Decipher:</a:t>
            </a:r>
          </a:p>
          <a:p>
            <a:pPr lvl="1"/>
            <a:r>
              <a:rPr lang="da" dirty="0"/>
              <a:t>(249123</a:t>
            </a:r>
            <a:r>
              <a:rPr lang="da" baseline="30000" dirty="0"/>
              <a:t>235457</a:t>
            </a:r>
            <a:r>
              <a:rPr lang="da" dirty="0"/>
              <a:t> mod 262631)</a:t>
            </a:r>
            <a:r>
              <a:rPr lang="da" baseline="30000" dirty="0"/>
              <a:t>154993</a:t>
            </a:r>
            <a:r>
              <a:rPr lang="da" dirty="0"/>
              <a:t> mod 262631 = 152012</a:t>
            </a:r>
          </a:p>
          <a:p>
            <a:pPr lvl="1"/>
            <a:r>
              <a:rPr lang="da" dirty="0"/>
              <a:t>(166008</a:t>
            </a:r>
            <a:r>
              <a:rPr lang="da" baseline="30000" dirty="0"/>
              <a:t>235457</a:t>
            </a:r>
            <a:r>
              <a:rPr lang="da" dirty="0"/>
              <a:t> mod 262631)</a:t>
            </a:r>
            <a:r>
              <a:rPr lang="da" baseline="30000" dirty="0"/>
              <a:t> 154993</a:t>
            </a:r>
            <a:r>
              <a:rPr lang="da" dirty="0"/>
              <a:t> mod 262631 = 150804</a:t>
            </a:r>
          </a:p>
          <a:p>
            <a:pPr lvl="1"/>
            <a:r>
              <a:rPr lang="da" dirty="0"/>
              <a:t>(146608</a:t>
            </a:r>
            <a:r>
              <a:rPr lang="da" baseline="30000" dirty="0"/>
              <a:t>235457</a:t>
            </a:r>
            <a:r>
              <a:rPr lang="da" dirty="0"/>
              <a:t> mod 262631)</a:t>
            </a:r>
            <a:r>
              <a:rPr lang="da" baseline="30000" dirty="0"/>
              <a:t> 154993</a:t>
            </a:r>
            <a:r>
              <a:rPr lang="da" dirty="0"/>
              <a:t> mod 262631 = 180017</a:t>
            </a:r>
          </a:p>
          <a:p>
            <a:pPr lvl="1"/>
            <a:r>
              <a:rPr lang="da" dirty="0"/>
              <a:t>(092311</a:t>
            </a:r>
            <a:r>
              <a:rPr lang="da" baseline="30000" dirty="0"/>
              <a:t>235457</a:t>
            </a:r>
            <a:r>
              <a:rPr lang="da" dirty="0"/>
              <a:t> mod 262631)</a:t>
            </a:r>
            <a:r>
              <a:rPr lang="da" baseline="30000" dirty="0"/>
              <a:t>154993</a:t>
            </a:r>
            <a:r>
              <a:rPr lang="da" dirty="0"/>
              <a:t> mod 262631 = 041812</a:t>
            </a:r>
          </a:p>
          <a:p>
            <a:pPr lvl="1"/>
            <a:r>
              <a:rPr lang="da" dirty="0"/>
              <a:t>(096768</a:t>
            </a:r>
            <a:r>
              <a:rPr lang="da" baseline="30000" dirty="0"/>
              <a:t>235457</a:t>
            </a:r>
            <a:r>
              <a:rPr lang="da" dirty="0"/>
              <a:t> mod 262631)</a:t>
            </a:r>
            <a:r>
              <a:rPr lang="da" baseline="30000" dirty="0"/>
              <a:t> 154993</a:t>
            </a:r>
            <a:r>
              <a:rPr lang="da" dirty="0"/>
              <a:t> mod 262631 = 001111</a:t>
            </a:r>
          </a:p>
          <a:p>
            <a:r>
              <a:rPr lang="en-US" dirty="0"/>
              <a:t>So Alice sent him 152015 150804 180017 041812 001111</a:t>
            </a:r>
          </a:p>
          <a:p>
            <a:pPr lvl="1"/>
            <a:r>
              <a:rPr lang="en-US" dirty="0"/>
              <a:t>Which translates to PUP PIE SAR ESM ALL or PUPPIESARESMALL</a:t>
            </a:r>
          </a:p>
          <a:p>
            <a:pPr lvl="1"/>
            <a:endParaRPr lang="en-US" dirty="0"/>
          </a:p>
          <a:p>
            <a:endParaRPr lang="da" dirty="0"/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E83D9D-AE83-7F49-A75F-C5E090342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1416D2-4D03-6B4E-8E0A-7BFFB6ADF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AEF085-7C0C-3644-AEA8-A6AE1422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967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1026">
            <a:extLst>
              <a:ext uri="{FF2B5EF4-FFF2-40B4-BE49-F238E27FC236}">
                <a16:creationId xmlns:a16="http://schemas.microsoft.com/office/drawing/2014/main" id="{BFA83FAA-E9CB-B149-ADE2-1C5F60AC3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Security Services</a:t>
            </a:r>
          </a:p>
        </p:txBody>
      </p:sp>
      <p:sp>
        <p:nvSpPr>
          <p:cNvPr id="236547" name="Rectangle 1027">
            <a:extLst>
              <a:ext uri="{FF2B5EF4-FFF2-40B4-BE49-F238E27FC236}">
                <a16:creationId xmlns:a16="http://schemas.microsoft.com/office/drawing/2014/main" id="{DB975274-21B8-BC45-A83C-22E58E7228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Confidentiality</a:t>
            </a:r>
          </a:p>
          <a:p>
            <a:pPr lvl="1"/>
            <a:r>
              <a:rPr lang="en-US" altLang="en-US"/>
              <a:t>Only the owner of the private key knows it, so text enciphered with public key cannot be read by anyone except the owner of the private key</a:t>
            </a:r>
          </a:p>
          <a:p>
            <a:r>
              <a:rPr lang="en-US" altLang="en-US"/>
              <a:t>Authentication</a:t>
            </a:r>
          </a:p>
          <a:p>
            <a:pPr lvl="1"/>
            <a:r>
              <a:rPr lang="en-US" altLang="en-US"/>
              <a:t>Only the owner of the private key knows it, so text enciphered with private key must have been generated by the owner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E7FFF-9027-1849-942E-AB3714F8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13A06-C526-014E-84E5-088F6ADA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2C316-9C9E-BB47-B3B8-EDE674FD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2450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1026">
            <a:extLst>
              <a:ext uri="{FF2B5EF4-FFF2-40B4-BE49-F238E27FC236}">
                <a16:creationId xmlns:a16="http://schemas.microsoft.com/office/drawing/2014/main" id="{374E3F3E-172C-294E-BC74-5F54CD9E81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Security Services</a:t>
            </a:r>
          </a:p>
        </p:txBody>
      </p:sp>
      <p:sp>
        <p:nvSpPr>
          <p:cNvPr id="237571" name="Rectangle 1027">
            <a:extLst>
              <a:ext uri="{FF2B5EF4-FFF2-40B4-BE49-F238E27FC236}">
                <a16:creationId xmlns:a16="http://schemas.microsoft.com/office/drawing/2014/main" id="{C4DBB1A7-8465-A348-B278-0C384BE75A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Integrity</a:t>
            </a:r>
          </a:p>
          <a:p>
            <a:pPr lvl="1"/>
            <a:r>
              <a:rPr lang="en-US" altLang="en-US"/>
              <a:t>Enciphered letters cannot be changed undetectably without knowing private key</a:t>
            </a:r>
          </a:p>
          <a:p>
            <a:r>
              <a:rPr lang="en-US" altLang="en-US"/>
              <a:t>Non-Repudiation</a:t>
            </a:r>
          </a:p>
          <a:p>
            <a:pPr lvl="1"/>
            <a:r>
              <a:rPr lang="en-US" altLang="en-US"/>
              <a:t>Message enciphered with private key came from someone who knew 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63C8F-5FC3-6645-A7DA-EA3AFD4B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95C73-CE1A-0844-AE22-CAB37159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51E11-DB8B-B640-BFE9-45ED72B06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032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1026">
            <a:extLst>
              <a:ext uri="{FF2B5EF4-FFF2-40B4-BE49-F238E27FC236}">
                <a16:creationId xmlns:a16="http://schemas.microsoft.com/office/drawing/2014/main" id="{013B96E2-28FF-CE4D-B1F5-4BCED5D36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Warnings</a:t>
            </a:r>
          </a:p>
        </p:txBody>
      </p:sp>
      <p:sp>
        <p:nvSpPr>
          <p:cNvPr id="238595" name="Rectangle 1027">
            <a:extLst>
              <a:ext uri="{FF2B5EF4-FFF2-40B4-BE49-F238E27FC236}">
                <a16:creationId xmlns:a16="http://schemas.microsoft.com/office/drawing/2014/main" id="{04A005FA-E817-4149-8A33-6772572FA5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Encipher message in blocks considerably larger than the examples here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If only characters per block, RSA can be broken using statistical attacks (just like symmetric cryptosystems)</a:t>
            </a:r>
          </a:p>
          <a:p>
            <a:r>
              <a:rPr lang="en-US" altLang="en-US" dirty="0"/>
              <a:t>Attacker cannot alter letters, but can rearrange them and alter message meaning</a:t>
            </a:r>
          </a:p>
          <a:p>
            <a:pPr lvl="1"/>
            <a:r>
              <a:rPr lang="en-US" altLang="en-US" dirty="0"/>
              <a:t>Example: reverse enciphered message of text ON to get NO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7842C-47B0-5141-A08C-D650087D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15868-C5C4-E241-9F00-F3CA83753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23E40-9F72-1F46-923A-E53B38A19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965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A260C-7805-2442-B5EE-F34C8A60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 Ciphers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3FBB7-33FC-9841-9697-67CF096AAF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Miller and </a:t>
            </a:r>
            <a:r>
              <a:rPr lang="en-US" dirty="0" err="1"/>
              <a:t>Koblitz</a:t>
            </a:r>
            <a:r>
              <a:rPr lang="en-US" dirty="0"/>
              <a:t> proposed this</a:t>
            </a:r>
          </a:p>
          <a:p>
            <a:r>
              <a:rPr lang="en-US" i="1" dirty="0"/>
              <a:t>Elliptic curve</a:t>
            </a:r>
            <a:r>
              <a:rPr lang="en-US" dirty="0"/>
              <a:t> is a curve of the form </a:t>
            </a:r>
            <a:r>
              <a:rPr lang="en-US" i="1" dirty="0"/>
              <a:t>y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dirty="0"/>
              <a:t> + </a:t>
            </a:r>
            <a:r>
              <a:rPr lang="en-US" i="1" dirty="0"/>
              <a:t>ax</a:t>
            </a:r>
            <a:r>
              <a:rPr lang="en-US" dirty="0"/>
              <a:t> + </a:t>
            </a:r>
            <a:r>
              <a:rPr lang="en-US" i="1" dirty="0"/>
              <a:t>b</a:t>
            </a:r>
          </a:p>
          <a:p>
            <a:pPr lvl="1"/>
            <a:r>
              <a:rPr lang="en-US" dirty="0"/>
              <a:t>Curve </a:t>
            </a:r>
            <a:r>
              <a:rPr lang="en-US" i="1" dirty="0"/>
              <a:t>y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dirty="0"/>
              <a:t> + 4</a:t>
            </a:r>
            <a:r>
              <a:rPr lang="en-US" i="1" dirty="0"/>
              <a:t>x</a:t>
            </a:r>
            <a:r>
              <a:rPr lang="en-US" dirty="0"/>
              <a:t> + 10 plotted at right</a:t>
            </a:r>
          </a:p>
          <a:p>
            <a:r>
              <a:rPr lang="en-US" dirty="0"/>
              <a:t>Can be applied to any cryptosystem depending on discrete </a:t>
            </a:r>
            <a:r>
              <a:rPr lang="en-US"/>
              <a:t>log problem</a:t>
            </a:r>
            <a:endParaRPr lang="en-US" dirty="0"/>
          </a:p>
          <a:p>
            <a:r>
              <a:rPr lang="en-US" dirty="0"/>
              <a:t>Advantage: keys shorter than other forms of public key cryptosystems, so computation time shorter</a:t>
            </a:r>
          </a:p>
          <a:p>
            <a:endParaRPr lang="en-US" dirty="0"/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33388029-AFF7-D14B-BDAD-7EFF042847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19117"/>
            <a:ext cx="5181600" cy="416435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D89F11-3BE4-514A-A6A3-5FA8708C5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C8A292-3E77-3A4C-9CD4-CBB28126F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79AB85-AE56-434B-9DC1-7A5D0329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81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260DA820-DBEE-3C48-9104-840F8296D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Symmetric Cryptography</a:t>
            </a:r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F8ADAFA6-09B1-5A4D-8011-7070B7BC64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Sender, receiver share common key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Keys may be the same, or trivial to derive from one another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Sometimes called </a:t>
            </a:r>
            <a:r>
              <a:rPr lang="en-US" altLang="en-US" i="1" dirty="0"/>
              <a:t>secret key cryptography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Two basic types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Transposition ciphers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Substitution ciphers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Combinations are called </a:t>
            </a:r>
            <a:r>
              <a:rPr lang="en-US" altLang="en-US" i="1" dirty="0"/>
              <a:t>product ciphers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FAECC-3E29-434E-8636-733BED1E1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FA716-0632-6A4D-B92E-F14E2C0A6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CC86-2D50-A344-A86C-EE49178FD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274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8CBD3-8AC2-7D48-A76F-7B1361DF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AB77B-2DB4-1F43-B1AA-1D066EF33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2 points on the elliptic curve 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 ≠ </a:t>
            </a:r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dirty="0"/>
              <a:t>, draw line through them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dirty="0"/>
              <a:t>, draw a tangent to curve there</a:t>
            </a:r>
          </a:p>
          <a:p>
            <a:r>
              <a:rPr lang="en-US" dirty="0"/>
              <a:t>If line intersects curve at </a:t>
            </a:r>
            <a:r>
              <a:rPr lang="en-US" i="1" dirty="0"/>
              <a:t>P</a:t>
            </a:r>
            <a:r>
              <a:rPr lang="en-US" baseline="-25000" dirty="0"/>
              <a:t>3</a:t>
            </a:r>
            <a:r>
              <a:rPr lang="en-US" dirty="0"/>
              <a:t> = (</a:t>
            </a:r>
            <a:r>
              <a:rPr lang="en-US" i="1" dirty="0"/>
              <a:t>x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Take the sum of 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dirty="0"/>
              <a:t> to be P4 = (</a:t>
            </a:r>
            <a:r>
              <a:rPr lang="en-US" i="1" dirty="0"/>
              <a:t>x</a:t>
            </a:r>
            <a:r>
              <a:rPr lang="en-US" baseline="-25000" dirty="0"/>
              <a:t>3</a:t>
            </a:r>
            <a:r>
              <a:rPr lang="en-US" dirty="0"/>
              <a:t>, –</a:t>
            </a:r>
            <a:r>
              <a:rPr lang="en-US" i="1" dirty="0"/>
              <a:t>y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Otherwise, line is vertical, so take 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 =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); treat ∞ as another point of intersection; third point of intersection is </a:t>
            </a:r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dirty="0"/>
              <a:t> = (</a:t>
            </a:r>
            <a:r>
              <a:rPr lang="en-US" i="1" dirty="0"/>
              <a:t>x</a:t>
            </a:r>
            <a:r>
              <a:rPr lang="en-US" dirty="0"/>
              <a:t>, –</a:t>
            </a:r>
            <a:r>
              <a:rPr lang="en-US" i="1" dirty="0"/>
              <a:t>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Given above definition of addition, 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 + ∞ =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= 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endParaRPr lang="en-US" dirty="0"/>
          </a:p>
          <a:p>
            <a:pPr lvl="1"/>
            <a:r>
              <a:rPr lang="en-US" dirty="0"/>
              <a:t>So ∞ is additive identity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8CBE40-A103-D742-858C-6490C75D4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1456AC-F253-0547-9A86-8137F2FEC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5BA124-5627-664D-8308-4B7F231DE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815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1655E-93FA-3342-AEA3-F7271D75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0E76-26DD-4E40-9FB4-691DED700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 = (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); </a:t>
            </a:r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dirty="0"/>
              <a:t> = (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Then if 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 ≠ </a:t>
            </a:r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m</a:t>
            </a:r>
            <a:r>
              <a:rPr lang="en-US" dirty="0"/>
              <a:t> = (</a:t>
            </a:r>
            <a:r>
              <a:rPr lang="en-US" i="1" dirty="0"/>
              <a:t>y</a:t>
            </a:r>
            <a:r>
              <a:rPr lang="en-US" baseline="-25000" dirty="0"/>
              <a:t>2</a:t>
            </a:r>
            <a:r>
              <a:rPr lang="en-US" dirty="0"/>
              <a:t> –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) / (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 –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  <a:p>
            <a:r>
              <a:rPr lang="en-US" dirty="0"/>
              <a:t>Otherwise, </a:t>
            </a:r>
            <a:r>
              <a:rPr lang="en-US" i="1" dirty="0"/>
              <a:t>m</a:t>
            </a:r>
            <a:r>
              <a:rPr lang="en-US" dirty="0"/>
              <a:t> = (3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dirty="0"/>
              <a:t>) /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endParaRPr lang="en-US" dirty="0"/>
          </a:p>
          <a:p>
            <a:r>
              <a:rPr lang="en-US" dirty="0"/>
              <a:t>Next, </a:t>
            </a:r>
            <a:r>
              <a:rPr lang="en-US" i="1" dirty="0"/>
              <a:t>P</a:t>
            </a:r>
            <a:r>
              <a:rPr lang="en-US" baseline="-25000" dirty="0"/>
              <a:t>3</a:t>
            </a:r>
            <a:r>
              <a:rPr lang="en-US" dirty="0"/>
              <a:t> = 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dirty="0"/>
              <a:t> = (</a:t>
            </a:r>
            <a:r>
              <a:rPr lang="en-US" i="1" dirty="0"/>
              <a:t>m</a:t>
            </a:r>
            <a:r>
              <a:rPr lang="en-US" baseline="30000" dirty="0"/>
              <a:t>2</a:t>
            </a:r>
            <a:r>
              <a:rPr lang="en-US" dirty="0"/>
              <a:t> –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–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m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– </a:t>
            </a:r>
            <a:r>
              <a:rPr lang="en-US" i="1" dirty="0"/>
              <a:t>x</a:t>
            </a:r>
            <a:r>
              <a:rPr lang="en-US" baseline="-25000" dirty="0"/>
              <a:t>3</a:t>
            </a:r>
            <a:r>
              <a:rPr lang="en-US" dirty="0"/>
              <a:t>) –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) = (</a:t>
            </a:r>
            <a:r>
              <a:rPr lang="en-US" i="1" dirty="0"/>
              <a:t>x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And </a:t>
            </a:r>
            <a:r>
              <a:rPr lang="en-US" i="1" dirty="0"/>
              <a:t>P</a:t>
            </a:r>
            <a:r>
              <a:rPr lang="en-US" baseline="-25000" dirty="0"/>
              <a:t>4</a:t>
            </a:r>
            <a:r>
              <a:rPr lang="en-US" dirty="0"/>
              <a:t> = (</a:t>
            </a:r>
            <a:r>
              <a:rPr lang="en-US" i="1" dirty="0"/>
              <a:t>x</a:t>
            </a:r>
            <a:r>
              <a:rPr lang="en-US" baseline="-25000" dirty="0"/>
              <a:t>4,</a:t>
            </a:r>
            <a:r>
              <a:rPr lang="en-US" dirty="0"/>
              <a:t>,</a:t>
            </a:r>
            <a:r>
              <a:rPr lang="en-US" i="1" dirty="0"/>
              <a:t> y</a:t>
            </a:r>
            <a:r>
              <a:rPr lang="en-US" baseline="-25000" dirty="0"/>
              <a:t>4</a:t>
            </a:r>
            <a:r>
              <a:rPr lang="en-US" dirty="0"/>
              <a:t>), where </a:t>
            </a:r>
            <a:r>
              <a:rPr lang="en-US" i="1" dirty="0"/>
              <a:t>x</a:t>
            </a:r>
            <a:r>
              <a:rPr lang="en-US" baseline="-25000" dirty="0"/>
              <a:t>4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4</a:t>
            </a:r>
            <a:r>
              <a:rPr lang="en-US" dirty="0"/>
              <a:t> = –</a:t>
            </a:r>
            <a:r>
              <a:rPr lang="en-US" i="1" dirty="0"/>
              <a:t>y</a:t>
            </a:r>
            <a:r>
              <a:rPr lang="en-US" baseline="-25000" dirty="0"/>
              <a:t>3 </a:t>
            </a:r>
          </a:p>
          <a:p>
            <a:pPr lvl="1"/>
            <a:r>
              <a:rPr lang="en-US" i="1" dirty="0"/>
              <a:t>P</a:t>
            </a:r>
            <a:r>
              <a:rPr lang="en-US" baseline="-25000" dirty="0"/>
              <a:t>4</a:t>
            </a:r>
            <a:r>
              <a:rPr lang="en-US" dirty="0"/>
              <a:t> defined to be sum of 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EDB9E4-63CE-7542-9861-FFEE49671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888571-26F0-3248-ADBA-C1D2B6CBB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4AD80B-8AE4-1449-B110-76A4B5839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638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A8E31-75A3-6A45-ADB3-5814A4F28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for the Cryptosystem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3ED28-410A-3B4D-9A32-4B59ECD76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Curve: </a:t>
            </a:r>
            <a:r>
              <a:rPr lang="en-US" i="1" dirty="0"/>
              <a:t>y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dirty="0"/>
              <a:t> + </a:t>
            </a:r>
            <a:r>
              <a:rPr lang="en-US" i="1" dirty="0"/>
              <a:t>ax</a:t>
            </a:r>
            <a:r>
              <a:rPr lang="en-US" dirty="0"/>
              <a:t> + </a:t>
            </a:r>
            <a:r>
              <a:rPr lang="en-US" i="1" dirty="0"/>
              <a:t>b</a:t>
            </a:r>
            <a:r>
              <a:rPr lang="en-US" dirty="0"/>
              <a:t> mod </a:t>
            </a:r>
            <a:r>
              <a:rPr lang="en-US" i="1" dirty="0"/>
              <a:t>p</a:t>
            </a:r>
            <a:r>
              <a:rPr lang="en-US" dirty="0"/>
              <a:t>, where 4</a:t>
            </a:r>
            <a:r>
              <a:rPr lang="en-US" i="1" dirty="0"/>
              <a:t>a</a:t>
            </a:r>
            <a:r>
              <a:rPr lang="en-US" baseline="30000" dirty="0"/>
              <a:t>3</a:t>
            </a:r>
            <a:r>
              <a:rPr lang="en-US" dirty="0"/>
              <a:t> + 27</a:t>
            </a:r>
            <a:r>
              <a:rPr lang="en-US" i="1" dirty="0"/>
              <a:t>b</a:t>
            </a:r>
            <a:r>
              <a:rPr lang="en-US" baseline="30000" dirty="0"/>
              <a:t>2</a:t>
            </a:r>
            <a:r>
              <a:rPr lang="en-US" dirty="0"/>
              <a:t> ≠ 0 and </a:t>
            </a:r>
            <a:r>
              <a:rPr lang="en-US" i="1" dirty="0"/>
              <a:t>p</a:t>
            </a:r>
            <a:r>
              <a:rPr lang="en-US" dirty="0"/>
              <a:t> prime</a:t>
            </a:r>
            <a:endParaRPr lang="en-US" i="1" dirty="0"/>
          </a:p>
          <a:p>
            <a:r>
              <a:rPr lang="en-US" dirty="0"/>
              <a:t>Pick a point </a:t>
            </a:r>
            <a:r>
              <a:rPr lang="en-US" i="1" dirty="0"/>
              <a:t>P</a:t>
            </a:r>
            <a:r>
              <a:rPr lang="en-US" dirty="0"/>
              <a:t> and add it to itself </a:t>
            </a:r>
            <a:r>
              <a:rPr lang="en-US" i="1" dirty="0"/>
              <a:t>n</a:t>
            </a:r>
            <a:r>
              <a:rPr lang="en-US" dirty="0"/>
              <a:t> times; call this </a:t>
            </a:r>
            <a:r>
              <a:rPr lang="en-US" i="1" dirty="0"/>
              <a:t>Q</a:t>
            </a:r>
            <a:r>
              <a:rPr lang="en-US" dirty="0"/>
              <a:t>, so </a:t>
            </a:r>
            <a:r>
              <a:rPr lang="en-US" i="1" dirty="0"/>
              <a:t>Q</a:t>
            </a:r>
            <a:r>
              <a:rPr lang="en-US" dirty="0"/>
              <a:t> = </a:t>
            </a:r>
            <a:r>
              <a:rPr lang="en-US" i="1" dirty="0" err="1"/>
              <a:t>nP</a:t>
            </a:r>
            <a:endParaRPr lang="en-US" i="1" dirty="0"/>
          </a:p>
          <a:p>
            <a:pPr lvl="1"/>
            <a:r>
              <a:rPr lang="en-US" dirty="0"/>
              <a:t>If </a:t>
            </a:r>
            <a:r>
              <a:rPr lang="en-US" i="1" dirty="0"/>
              <a:t>n</a:t>
            </a:r>
            <a:r>
              <a:rPr lang="en-US" dirty="0"/>
              <a:t> is large, generally very hard to compute </a:t>
            </a:r>
            <a:r>
              <a:rPr lang="en-US" i="1" dirty="0"/>
              <a:t>n</a:t>
            </a:r>
            <a:r>
              <a:rPr lang="en-US" dirty="0"/>
              <a:t> from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Q</a:t>
            </a:r>
            <a:endParaRPr lang="en-US" dirty="0"/>
          </a:p>
          <a:p>
            <a:r>
              <a:rPr lang="en-US" dirty="0"/>
              <a:t>So, elliptic curve cryptosystem has 4 parameters 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dirty="0"/>
              <a:t>)</a:t>
            </a:r>
          </a:p>
          <a:p>
            <a:r>
              <a:rPr lang="en-US" dirty="0"/>
              <a:t>Private key </a:t>
            </a:r>
            <a:r>
              <a:rPr lang="en-US" i="1" dirty="0" err="1"/>
              <a:t>k</a:t>
            </a:r>
            <a:r>
              <a:rPr lang="en-US" i="1" baseline="-25000" dirty="0" err="1"/>
              <a:t>priv</a:t>
            </a:r>
            <a:r>
              <a:rPr lang="en-US" dirty="0"/>
              <a:t> chosen randomly such that </a:t>
            </a:r>
            <a:r>
              <a:rPr lang="en-US" i="1" dirty="0" err="1"/>
              <a:t>k</a:t>
            </a:r>
            <a:r>
              <a:rPr lang="en-US" i="1" baseline="-25000" dirty="0" err="1"/>
              <a:t>priv</a:t>
            </a:r>
            <a:r>
              <a:rPr lang="en-US" dirty="0"/>
              <a:t> &lt; </a:t>
            </a:r>
            <a:r>
              <a:rPr lang="en-US" i="1" dirty="0"/>
              <a:t>p</a:t>
            </a:r>
            <a:endParaRPr lang="en-US" dirty="0"/>
          </a:p>
          <a:p>
            <a:pPr lvl="1"/>
            <a:r>
              <a:rPr lang="en-US" dirty="0"/>
              <a:t>In practice, choose </a:t>
            </a:r>
            <a:r>
              <a:rPr lang="en-US" i="1" dirty="0" err="1"/>
              <a:t>k</a:t>
            </a:r>
            <a:r>
              <a:rPr lang="en-US" i="1" baseline="-25000" dirty="0" err="1"/>
              <a:t>priv</a:t>
            </a:r>
            <a:r>
              <a:rPr lang="en-US" dirty="0"/>
              <a:t> to be less than number of integer points on curve</a:t>
            </a:r>
          </a:p>
          <a:p>
            <a:r>
              <a:rPr lang="en-US" dirty="0"/>
              <a:t>Public key </a:t>
            </a:r>
            <a:r>
              <a:rPr lang="en-US" i="1" dirty="0" err="1"/>
              <a:t>k</a:t>
            </a:r>
            <a:r>
              <a:rPr lang="en-US" i="1" baseline="-25000" dirty="0" err="1"/>
              <a:t>pub</a:t>
            </a:r>
            <a:r>
              <a:rPr lang="en-US" dirty="0"/>
              <a:t> = </a:t>
            </a:r>
            <a:r>
              <a:rPr lang="en-US" i="1" dirty="0" err="1"/>
              <a:t>k</a:t>
            </a:r>
            <a:r>
              <a:rPr lang="en-US" i="1" baseline="-25000" dirty="0" err="1"/>
              <a:t>priv</a:t>
            </a:r>
            <a:r>
              <a:rPr lang="en-US" dirty="0"/>
              <a:t> </a:t>
            </a:r>
            <a:r>
              <a:rPr lang="en-US" i="1" dirty="0"/>
              <a:t>P</a:t>
            </a:r>
            <a:endParaRPr lang="en-US" dirty="0"/>
          </a:p>
          <a:p>
            <a:r>
              <a:rPr lang="en-US" dirty="0"/>
              <a:t>In what follows,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mod </a:t>
            </a:r>
            <a:r>
              <a:rPr lang="en-US" i="1" dirty="0"/>
              <a:t>p</a:t>
            </a:r>
            <a:r>
              <a:rPr lang="en-US" dirty="0"/>
              <a:t> = (</a:t>
            </a:r>
            <a:r>
              <a:rPr lang="en-US" i="1" dirty="0"/>
              <a:t>x</a:t>
            </a:r>
            <a:r>
              <a:rPr lang="en-US" dirty="0"/>
              <a:t> mod p, </a:t>
            </a:r>
            <a:r>
              <a:rPr lang="en-US" i="1" dirty="0"/>
              <a:t>y</a:t>
            </a:r>
            <a:r>
              <a:rPr lang="en-US" dirty="0"/>
              <a:t> mod </a:t>
            </a:r>
            <a:r>
              <a:rPr lang="en-US" i="1" dirty="0"/>
              <a:t>p</a:t>
            </a:r>
            <a:r>
              <a:rPr lang="en-US" dirty="0"/>
              <a:t>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3FBCB2-91C2-AC45-9609-B88A2E8F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7C625-BAA4-8647-A7B5-8E424BBC2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7C13DF-09C0-974E-837F-552854C8B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0710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182E6-4588-CC4D-A387-41732C38D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 El Gamal Cryptosystem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7D4D8-8FC0-0246-B4B6-574EB29E8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Choose a point </a:t>
            </a:r>
            <a:r>
              <a:rPr lang="en-US" i="1" dirty="0"/>
              <a:t>P</a:t>
            </a:r>
            <a:r>
              <a:rPr lang="en-US" dirty="0"/>
              <a:t> on the curve, and a private key </a:t>
            </a:r>
            <a:r>
              <a:rPr lang="en-US" i="1" dirty="0" err="1"/>
              <a:t>kpriv</a:t>
            </a:r>
            <a:endParaRPr lang="en-US" i="1" dirty="0"/>
          </a:p>
          <a:p>
            <a:r>
              <a:rPr lang="en-US" dirty="0"/>
              <a:t>Compute </a:t>
            </a:r>
            <a:r>
              <a:rPr lang="en-US" i="1" dirty="0"/>
              <a:t>Q</a:t>
            </a:r>
            <a:r>
              <a:rPr lang="en-US" dirty="0"/>
              <a:t> = </a:t>
            </a:r>
            <a:r>
              <a:rPr lang="en-US" i="1" dirty="0" err="1"/>
              <a:t>k</a:t>
            </a:r>
            <a:r>
              <a:rPr lang="en-US" i="1" baseline="-25000" dirty="0" err="1"/>
              <a:t>priv</a:t>
            </a:r>
            <a:r>
              <a:rPr lang="en-US" i="1" dirty="0" err="1"/>
              <a:t>P</a:t>
            </a:r>
            <a:endParaRPr lang="en-US" i="1" dirty="0"/>
          </a:p>
          <a:p>
            <a:r>
              <a:rPr lang="en-US" dirty="0"/>
              <a:t>Public key is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Q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Encipher: express message as point </a:t>
            </a:r>
            <a:r>
              <a:rPr lang="en-US" i="1" dirty="0"/>
              <a:t>m</a:t>
            </a:r>
            <a:r>
              <a:rPr lang="en-US" dirty="0"/>
              <a:t> on curve; choose random number </a:t>
            </a:r>
            <a:r>
              <a:rPr lang="en-US" i="1" dirty="0"/>
              <a:t>k</a:t>
            </a:r>
          </a:p>
          <a:p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 err="1"/>
              <a:t>kP</a:t>
            </a:r>
            <a:r>
              <a:rPr lang="en-US" dirty="0"/>
              <a:t>; </a:t>
            </a:r>
            <a:r>
              <a:rPr lang="en-US" i="1" dirty="0"/>
              <a:t>c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i="1" dirty="0"/>
              <a:t>m</a:t>
            </a:r>
            <a:r>
              <a:rPr lang="en-US" dirty="0"/>
              <a:t> + </a:t>
            </a:r>
            <a:r>
              <a:rPr lang="en-US" i="1" dirty="0" err="1"/>
              <a:t>kQ</a:t>
            </a:r>
            <a:endParaRPr lang="en-US" i="1" dirty="0"/>
          </a:p>
          <a:p>
            <a:r>
              <a:rPr lang="en-US" dirty="0"/>
              <a:t>Ciphertext is (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Decipher:</a:t>
            </a:r>
          </a:p>
          <a:p>
            <a:r>
              <a:rPr lang="en-US" i="1" dirty="0"/>
              <a:t>m</a:t>
            </a:r>
            <a:r>
              <a:rPr lang="en-US" dirty="0"/>
              <a:t> = </a:t>
            </a:r>
            <a:r>
              <a:rPr lang="en-US" i="1" dirty="0"/>
              <a:t>c</a:t>
            </a:r>
            <a:r>
              <a:rPr lang="en-US" baseline="-25000" dirty="0"/>
              <a:t>2</a:t>
            </a:r>
            <a:r>
              <a:rPr lang="en-US" dirty="0"/>
              <a:t> – </a:t>
            </a:r>
            <a:r>
              <a:rPr lang="en-US" i="1" dirty="0"/>
              <a:t>k</a:t>
            </a:r>
            <a:r>
              <a:rPr lang="en-US" i="1" baseline="-25000" dirty="0"/>
              <a:t>priv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endParaRPr lang="en-US" dirty="0"/>
          </a:p>
          <a:p>
            <a:r>
              <a:rPr lang="en-US" dirty="0"/>
              <a:t>Message is </a:t>
            </a:r>
            <a:r>
              <a:rPr lang="en-US" i="1" dirty="0"/>
              <a:t>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5C2768-0576-9644-AA65-B59C16E1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C0357-E4DF-B441-B131-AE98899FE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2B40E4-5949-D549-AC21-2AFAB027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651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29B2-2814-5449-868A-642D2346D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1506C-B38F-4A47-BA94-3BC23B579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09" y="1825625"/>
            <a:ext cx="11243103" cy="4351338"/>
          </a:xfrm>
        </p:spPr>
        <p:txBody>
          <a:bodyPr>
            <a:normAutofit/>
          </a:bodyPr>
          <a:lstStyle/>
          <a:p>
            <a:r>
              <a:rPr lang="en-US" dirty="0"/>
              <a:t>Alice, Bob agree to use the curve </a:t>
            </a:r>
            <a:r>
              <a:rPr lang="en-US" i="1" dirty="0"/>
              <a:t>y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dirty="0"/>
              <a:t> + 4</a:t>
            </a:r>
            <a:r>
              <a:rPr lang="en-US" i="1" dirty="0"/>
              <a:t>x</a:t>
            </a:r>
            <a:r>
              <a:rPr lang="en-US" dirty="0"/>
              <a:t> + 14 mod 2503 and the point </a:t>
            </a:r>
            <a:r>
              <a:rPr lang="en-US" i="1" dirty="0"/>
              <a:t>P</a:t>
            </a:r>
            <a:r>
              <a:rPr lang="en-US" dirty="0"/>
              <a:t> = (1002, 493)</a:t>
            </a:r>
          </a:p>
          <a:p>
            <a:r>
              <a:rPr lang="en-US" dirty="0"/>
              <a:t>Bob chooses private key </a:t>
            </a:r>
            <a:r>
              <a:rPr lang="en-US" i="1" dirty="0" err="1"/>
              <a:t>k</a:t>
            </a:r>
            <a:r>
              <a:rPr lang="en-US" i="1" baseline="-25000" dirty="0" err="1"/>
              <a:t>priv</a:t>
            </a:r>
            <a:r>
              <a:rPr lang="en-US" baseline="-25000" dirty="0" err="1"/>
              <a:t>,</a:t>
            </a:r>
            <a:r>
              <a:rPr lang="en-US" i="1" baseline="-25000" dirty="0" err="1"/>
              <a:t>Bob</a:t>
            </a:r>
            <a:r>
              <a:rPr lang="en-US" dirty="0"/>
              <a:t> = 1847</a:t>
            </a:r>
          </a:p>
          <a:p>
            <a:pPr lvl="1"/>
            <a:r>
              <a:rPr lang="en-US" sz="2800" dirty="0"/>
              <a:t>Public key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pub</a:t>
            </a:r>
            <a:r>
              <a:rPr lang="en-US" sz="2800" baseline="-25000" dirty="0"/>
              <a:t> ,</a:t>
            </a:r>
            <a:r>
              <a:rPr lang="en-US" sz="2800" i="1" baseline="-25000" dirty="0"/>
              <a:t>Bob</a:t>
            </a:r>
            <a:r>
              <a:rPr lang="en-US" sz="2800" dirty="0"/>
              <a:t> =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priv</a:t>
            </a:r>
            <a:r>
              <a:rPr lang="en-US" sz="2800" baseline="-25000" dirty="0" err="1"/>
              <a:t>,</a:t>
            </a:r>
            <a:r>
              <a:rPr lang="en-US" sz="2800" i="1" baseline="-25000" dirty="0" err="1"/>
              <a:t>Bob</a:t>
            </a:r>
            <a:r>
              <a:rPr lang="en-US" sz="2800" i="1" dirty="0" err="1"/>
              <a:t>P</a:t>
            </a:r>
            <a:r>
              <a:rPr lang="en-US" sz="2800" dirty="0"/>
              <a:t> = 1847(1002, 493) mod 2503 = (460, 2083)</a:t>
            </a:r>
          </a:p>
          <a:p>
            <a:r>
              <a:rPr lang="en-US" sz="3200" dirty="0"/>
              <a:t>Alice wants to send Bob message </a:t>
            </a:r>
            <a:r>
              <a:rPr lang="en-US" sz="3200" i="1" dirty="0"/>
              <a:t>m</a:t>
            </a:r>
            <a:r>
              <a:rPr lang="en-US" sz="3200" dirty="0"/>
              <a:t> = (18, 1394)</a:t>
            </a:r>
          </a:p>
          <a:p>
            <a:pPr lvl="1"/>
            <a:r>
              <a:rPr lang="en-US" sz="2800" dirty="0"/>
              <a:t>She chooses random </a:t>
            </a:r>
            <a:r>
              <a:rPr lang="en-US" sz="2800" i="1" dirty="0"/>
              <a:t>k</a:t>
            </a:r>
            <a:r>
              <a:rPr lang="en-US" sz="2800" dirty="0"/>
              <a:t> = 717</a:t>
            </a:r>
          </a:p>
          <a:p>
            <a:pPr lvl="1"/>
            <a:r>
              <a:rPr lang="en-US" sz="2800" i="1" dirty="0"/>
              <a:t>c</a:t>
            </a:r>
            <a:r>
              <a:rPr lang="en-US" sz="2800" baseline="-25000" dirty="0"/>
              <a:t>1</a:t>
            </a:r>
            <a:r>
              <a:rPr lang="en-US" sz="2800" dirty="0"/>
              <a:t> = </a:t>
            </a:r>
            <a:r>
              <a:rPr lang="en-US" sz="2800" i="1" dirty="0" err="1"/>
              <a:t>kP</a:t>
            </a:r>
            <a:r>
              <a:rPr lang="en-US" sz="2800" dirty="0"/>
              <a:t> = 717(1002, 493) mod 2503 = (2134, 419)</a:t>
            </a:r>
          </a:p>
          <a:p>
            <a:pPr lvl="1"/>
            <a:r>
              <a:rPr lang="en-US" sz="2800" i="1" dirty="0"/>
              <a:t>c</a:t>
            </a:r>
            <a:r>
              <a:rPr lang="en-US" sz="2800" baseline="-25000" dirty="0"/>
              <a:t>2</a:t>
            </a:r>
            <a:r>
              <a:rPr lang="en-US" sz="2800" dirty="0"/>
              <a:t> = </a:t>
            </a:r>
            <a:r>
              <a:rPr lang="en-US" sz="2800" i="1" dirty="0"/>
              <a:t>m</a:t>
            </a:r>
            <a:r>
              <a:rPr lang="en-US" sz="2800" dirty="0"/>
              <a:t> + </a:t>
            </a:r>
            <a:r>
              <a:rPr lang="en-US" sz="2800" i="1" dirty="0"/>
              <a:t>k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pub</a:t>
            </a:r>
            <a:r>
              <a:rPr lang="en-US" sz="2800" baseline="-25000" dirty="0"/>
              <a:t> ,</a:t>
            </a:r>
            <a:r>
              <a:rPr lang="en-US" sz="2800" i="1" baseline="-25000" dirty="0"/>
              <a:t>Bob</a:t>
            </a:r>
            <a:r>
              <a:rPr lang="en-US" sz="2800" dirty="0"/>
              <a:t> = (18, 1394) + 717(460, 2083) mod 2503 = (221, 1253)</a:t>
            </a:r>
          </a:p>
          <a:p>
            <a:pPr marL="236538" indent="-236538">
              <a:buNone/>
            </a:pPr>
            <a:r>
              <a:rPr lang="en-US" sz="3200" dirty="0"/>
              <a:t>	so she sends Bob </a:t>
            </a:r>
            <a:r>
              <a:rPr lang="en-US" sz="3200" i="1" dirty="0"/>
              <a:t>c</a:t>
            </a:r>
            <a:r>
              <a:rPr lang="en-US" sz="3200" baseline="-25000" dirty="0"/>
              <a:t>1</a:t>
            </a:r>
            <a:r>
              <a:rPr lang="en-US" sz="3200" dirty="0"/>
              <a:t> and </a:t>
            </a:r>
            <a:r>
              <a:rPr lang="en-US" sz="3200" i="1" dirty="0"/>
              <a:t>c</a:t>
            </a:r>
            <a:r>
              <a:rPr lang="en-US" sz="3200" baseline="-25000" dirty="0"/>
              <a:t>2</a:t>
            </a:r>
            <a:endParaRPr lang="en-US" sz="32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DE38D7-D728-904B-8715-442D1CA06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F6346A-4377-F14D-91D5-1C87FB41E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08FF48-1DBB-C243-9EF1-F42AC962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9688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29B2-2814-5449-868A-642D2346D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1506C-B38F-4A47-BA94-3BC23B579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09" y="1825625"/>
            <a:ext cx="11162420" cy="4351338"/>
          </a:xfrm>
        </p:spPr>
        <p:txBody>
          <a:bodyPr/>
          <a:lstStyle/>
          <a:p>
            <a:r>
              <a:rPr lang="en-US" sz="3200" dirty="0"/>
              <a:t>From last slide, Alice, Bob agree to use the curve </a:t>
            </a:r>
            <a:r>
              <a:rPr lang="en-US" sz="3200" i="1" dirty="0"/>
              <a:t>y</a:t>
            </a:r>
            <a:r>
              <a:rPr lang="en-US" sz="3200" baseline="30000" dirty="0"/>
              <a:t>2</a:t>
            </a:r>
            <a:r>
              <a:rPr lang="en-US" sz="3200" dirty="0"/>
              <a:t> = </a:t>
            </a:r>
            <a:r>
              <a:rPr lang="en-US" sz="3200" i="1" dirty="0"/>
              <a:t>x</a:t>
            </a:r>
            <a:r>
              <a:rPr lang="en-US" sz="3200" baseline="30000" dirty="0"/>
              <a:t>3</a:t>
            </a:r>
            <a:r>
              <a:rPr lang="en-US" sz="3200" dirty="0"/>
              <a:t> + 4</a:t>
            </a:r>
            <a:r>
              <a:rPr lang="en-US" sz="3200" i="1" dirty="0"/>
              <a:t>x</a:t>
            </a:r>
            <a:r>
              <a:rPr lang="en-US" sz="3200" dirty="0"/>
              <a:t> + 14 mod 2503 and the point </a:t>
            </a:r>
            <a:r>
              <a:rPr lang="en-US" sz="3200" i="1" dirty="0"/>
              <a:t>P</a:t>
            </a:r>
            <a:r>
              <a:rPr lang="en-US" sz="3200" dirty="0"/>
              <a:t> = (1002, 493)</a:t>
            </a:r>
          </a:p>
          <a:p>
            <a:pPr lvl="1"/>
            <a:r>
              <a:rPr lang="en-US" sz="2800" dirty="0"/>
              <a:t>Bob’s private key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priv</a:t>
            </a:r>
            <a:r>
              <a:rPr lang="en-US" sz="2800" baseline="-25000" dirty="0" err="1"/>
              <a:t>,</a:t>
            </a:r>
            <a:r>
              <a:rPr lang="en-US" sz="2800" i="1" baseline="-25000" dirty="0" err="1"/>
              <a:t>Bob</a:t>
            </a:r>
            <a:r>
              <a:rPr lang="en-US" sz="2800" dirty="0"/>
              <a:t> = 1847</a:t>
            </a:r>
          </a:p>
          <a:p>
            <a:pPr lvl="1"/>
            <a:r>
              <a:rPr lang="en-US" sz="2800" dirty="0"/>
              <a:t>Bob’s public key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pub</a:t>
            </a:r>
            <a:r>
              <a:rPr lang="en-US" sz="2800" baseline="-25000" dirty="0" err="1"/>
              <a:t>,</a:t>
            </a:r>
            <a:r>
              <a:rPr lang="en-US" sz="2800" i="1" baseline="-25000" dirty="0" err="1"/>
              <a:t>Bob</a:t>
            </a:r>
            <a:r>
              <a:rPr lang="en-US" sz="2800" dirty="0"/>
              <a:t> (460, 2083)</a:t>
            </a:r>
          </a:p>
          <a:p>
            <a:r>
              <a:rPr lang="en-US" sz="3200" dirty="0"/>
              <a:t>To decrypt </a:t>
            </a:r>
            <a:r>
              <a:rPr lang="en-US" sz="3200" i="1" dirty="0"/>
              <a:t>c</a:t>
            </a:r>
            <a:r>
              <a:rPr lang="en-US" sz="3200" baseline="-25000" dirty="0"/>
              <a:t>1</a:t>
            </a:r>
            <a:r>
              <a:rPr lang="en-US" sz="3200" dirty="0"/>
              <a:t> = (2134, 419), </a:t>
            </a:r>
            <a:r>
              <a:rPr lang="en-US" sz="3200" i="1" dirty="0"/>
              <a:t>c</a:t>
            </a:r>
            <a:r>
              <a:rPr lang="en-US" sz="3200" baseline="-25000" dirty="0"/>
              <a:t>2</a:t>
            </a:r>
            <a:r>
              <a:rPr lang="en-US" sz="3200" dirty="0"/>
              <a:t> = (221, 1253), Bob computes:</a:t>
            </a:r>
          </a:p>
          <a:p>
            <a:pPr lvl="1"/>
            <a:r>
              <a:rPr lang="en-US" sz="2800" i="1" dirty="0"/>
              <a:t>k</a:t>
            </a:r>
            <a:r>
              <a:rPr lang="en-US" sz="2800" i="1" baseline="-25000" dirty="0"/>
              <a:t>priv</a:t>
            </a:r>
            <a:r>
              <a:rPr lang="en-US" sz="2800" baseline="-25000" dirty="0"/>
              <a:t>,</a:t>
            </a:r>
            <a:r>
              <a:rPr lang="en-US" sz="2800" i="1" baseline="-25000" dirty="0"/>
              <a:t>Bob</a:t>
            </a:r>
            <a:r>
              <a:rPr lang="en-US" sz="2800" i="1" dirty="0"/>
              <a:t>c</a:t>
            </a:r>
            <a:r>
              <a:rPr lang="en-US" sz="2800" baseline="-25000" dirty="0"/>
              <a:t>1</a:t>
            </a:r>
            <a:r>
              <a:rPr lang="en-US" sz="2800" dirty="0"/>
              <a:t> = 1847(2134, 419) mod 2503 = (652, 1943)</a:t>
            </a:r>
          </a:p>
          <a:p>
            <a:pPr lvl="1"/>
            <a:r>
              <a:rPr lang="en-US" sz="2800" i="1" dirty="0"/>
              <a:t>m</a:t>
            </a:r>
            <a:r>
              <a:rPr lang="en-US" sz="2800" dirty="0"/>
              <a:t> = </a:t>
            </a:r>
            <a:r>
              <a:rPr lang="en-US" sz="2800" i="1" dirty="0"/>
              <a:t>c</a:t>
            </a:r>
            <a:r>
              <a:rPr lang="en-US" sz="2800" baseline="-25000" dirty="0"/>
              <a:t>2</a:t>
            </a:r>
            <a:r>
              <a:rPr lang="en-US" sz="2800" dirty="0"/>
              <a:t> –</a:t>
            </a:r>
            <a:r>
              <a:rPr lang="en-US" sz="2800" i="1" dirty="0"/>
              <a:t> c</a:t>
            </a:r>
            <a:r>
              <a:rPr lang="en-US" sz="2800" baseline="-25000" dirty="0"/>
              <a:t>1</a:t>
            </a:r>
            <a:r>
              <a:rPr lang="en-US" sz="2800" dirty="0"/>
              <a:t> = (221, 1253) – (652, 1943) mod 2503 = (18, 1394)</a:t>
            </a:r>
          </a:p>
          <a:p>
            <a:pPr marL="236538" indent="-236538">
              <a:buNone/>
            </a:pPr>
            <a:r>
              <a:rPr lang="en-US" i="1" dirty="0"/>
              <a:t>	</a:t>
            </a:r>
            <a:r>
              <a:rPr lang="en-US" sz="3200" dirty="0"/>
              <a:t>obtaining the message Alice sent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0CBC2-F267-2649-B947-0B4C54CEB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034312-153E-3947-9B49-832DBB02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ACA3DD-AFDD-6E46-BF9D-43A60A553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552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54D99-8AC3-974F-846A-0B3B5422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of Elliptic Curves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E3E18-2D2F-6A48-8A5D-EFF8C0396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elliptic curves for cryptography, selection of parameters critical</a:t>
            </a:r>
          </a:p>
          <a:p>
            <a:pPr lvl="1"/>
            <a:r>
              <a:rPr lang="en-US" dirty="0"/>
              <a:t>Example: b = 0, p mod 4 = 3 makes the underlying discrete log problem significantly easier to solve</a:t>
            </a:r>
          </a:p>
          <a:p>
            <a:pPr lvl="1"/>
            <a:r>
              <a:rPr lang="en-US" dirty="0"/>
              <a:t>Example: so does a = 0, p mod 3 = 2</a:t>
            </a:r>
          </a:p>
          <a:p>
            <a:r>
              <a:rPr lang="en-US" dirty="0"/>
              <a:t>Several such curves are recommended:</a:t>
            </a:r>
          </a:p>
          <a:p>
            <a:pPr lvl="1"/>
            <a:r>
              <a:rPr lang="en-US" dirty="0"/>
              <a:t>U.S. NIST: P-192, P-224, P-256, P-384, P-521 using a prime modulus and a binary field of degree 163, 233, 283 409, 571</a:t>
            </a:r>
          </a:p>
          <a:p>
            <a:pPr lvl="1"/>
            <a:r>
              <a:rPr lang="en-US" dirty="0" err="1"/>
              <a:t>Certicom</a:t>
            </a:r>
            <a:r>
              <a:rPr lang="en-US" dirty="0"/>
              <a:t>: same, but degree 239 binary field instead of degree 233 binary field</a:t>
            </a:r>
          </a:p>
          <a:p>
            <a:pPr lvl="1"/>
            <a:r>
              <a:rPr lang="en-US" dirty="0"/>
              <a:t>Others: Curve1174, Curve25519</a:t>
            </a:r>
          </a:p>
          <a:p>
            <a:pPr lvl="1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EC015A-14D0-4B44-A2EF-40A955C59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4DBBAB-FFBD-6D4A-ADCF-0486059E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5B5F9-1069-3643-8BB5-1AF55C62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034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2E8E829C-C839-E44B-A246-311EB2DEB0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Cryptographic Checksums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067BF779-B628-7D43-BC82-0AF48E71C3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Mathematical function to generate a set of </a:t>
            </a:r>
            <a:r>
              <a:rPr lang="en-US" altLang="en-US" i="1"/>
              <a:t>k</a:t>
            </a:r>
            <a:r>
              <a:rPr lang="en-US" altLang="en-US"/>
              <a:t> bits from a set of </a:t>
            </a:r>
            <a:r>
              <a:rPr lang="en-US" altLang="en-US" i="1"/>
              <a:t>n</a:t>
            </a:r>
            <a:r>
              <a:rPr lang="en-US" altLang="en-US"/>
              <a:t> bits (where </a:t>
            </a:r>
            <a:r>
              <a:rPr lang="en-US" altLang="en-US" i="1"/>
              <a:t>k</a:t>
            </a:r>
            <a:r>
              <a:rPr lang="en-US" altLang="en-US"/>
              <a:t> ≤ </a:t>
            </a:r>
            <a:r>
              <a:rPr lang="en-US" altLang="en-US" i="1"/>
              <a:t>n</a:t>
            </a:r>
            <a:r>
              <a:rPr lang="en-US" altLang="en-US"/>
              <a:t>).</a:t>
            </a:r>
          </a:p>
          <a:p>
            <a:pPr lvl="1">
              <a:lnSpc>
                <a:spcPct val="90000"/>
              </a:lnSpc>
            </a:pPr>
            <a:r>
              <a:rPr lang="en-US" altLang="en-US" i="1"/>
              <a:t>k</a:t>
            </a:r>
            <a:r>
              <a:rPr lang="en-US" altLang="en-US"/>
              <a:t> is smaller then </a:t>
            </a:r>
            <a:r>
              <a:rPr lang="en-US" altLang="en-US" i="1"/>
              <a:t>n</a:t>
            </a:r>
            <a:r>
              <a:rPr lang="en-US" altLang="en-US"/>
              <a:t> except in unusual circumstances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Example: ASCII parity bit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ASCII has 7 bits; 8th bit is “parity”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Even parity: even number of 1 bits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Odd parity: odd number of 1 bits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7FE67-AA65-D340-9183-290CB0E1F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20513-C355-2D41-9783-EEBF59C16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D2E8D-F4D6-EB43-8F20-6DEF9FA80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117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74B367D6-2F95-F34C-B3C7-00B495A51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Use</a:t>
            </a:r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CBFD94D7-F616-9C44-BECC-436C3AF078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Bob receives “10111101” as bits.</a:t>
            </a:r>
          </a:p>
          <a:p>
            <a:pPr lvl="1"/>
            <a:r>
              <a:rPr lang="en-US" altLang="en-US"/>
              <a:t>Sender is using even parity; 6 1 bits, so character was received correctly</a:t>
            </a:r>
          </a:p>
          <a:p>
            <a:pPr lvl="2"/>
            <a:r>
              <a:rPr lang="en-US" altLang="en-US"/>
              <a:t>Note: could be garbled, but 2 bits would need to have been changed to preserve parity</a:t>
            </a:r>
          </a:p>
          <a:p>
            <a:pPr lvl="1"/>
            <a:r>
              <a:rPr lang="en-US" altLang="en-US"/>
              <a:t>Sender is using odd parity; even number of 1 bits, so character was not received correctly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6A2AD-814D-C141-9DED-F1029FC5E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8E48F-9975-A84A-BF73-AB4E8FDE0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17FDE-6C19-874B-8339-DF9885B0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19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6A838820-DAAF-0841-B9B7-F8A08C34A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</a:t>
            </a:r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934588BF-E5E8-9747-96B4-CF38AA561B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34950" indent="-234950"/>
            <a:r>
              <a:rPr lang="en-US" altLang="en-US" dirty="0"/>
              <a:t>Cryptographic checksum </a:t>
            </a:r>
            <a:r>
              <a:rPr lang="en-US" altLang="en-US" i="1" dirty="0"/>
              <a:t>h</a:t>
            </a:r>
            <a:r>
              <a:rPr lang="en-US" altLang="en-US" dirty="0"/>
              <a:t>: </a:t>
            </a:r>
            <a:r>
              <a:rPr lang="en-US" altLang="en-US" i="1" dirty="0"/>
              <a:t>A</a:t>
            </a:r>
            <a:r>
              <a:rPr lang="en-US" altLang="en-US" dirty="0">
                <a:sym typeface="Symbol" pitchFamily="2" charset="2"/>
              </a:rPr>
              <a:t></a:t>
            </a:r>
            <a:r>
              <a:rPr lang="en-US" altLang="en-US" i="1" dirty="0"/>
              <a:t>B</a:t>
            </a:r>
            <a:r>
              <a:rPr lang="en-US" altLang="en-US" dirty="0"/>
              <a:t>:</a:t>
            </a:r>
          </a:p>
          <a:p>
            <a:pPr marL="573088" lvl="1" indent="-338138">
              <a:buFont typeface="Times" pitchFamily="2" charset="0"/>
              <a:buAutoNum type="arabicPeriod"/>
            </a:pPr>
            <a:r>
              <a:rPr lang="en-US" altLang="en-US" dirty="0"/>
              <a:t>For any </a:t>
            </a:r>
            <a:r>
              <a:rPr lang="en-US" altLang="en-US" i="1" dirty="0"/>
              <a:t>x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2" charset="2"/>
              </a:rPr>
              <a:t>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, </a:t>
            </a:r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is easy to compute</a:t>
            </a:r>
          </a:p>
          <a:p>
            <a:pPr marL="573088" lvl="1" indent="-338138">
              <a:buFont typeface="Times" pitchFamily="2" charset="0"/>
              <a:buAutoNum type="arabicPeriod"/>
            </a:pPr>
            <a:r>
              <a:rPr lang="en-US" altLang="en-US" dirty="0"/>
              <a:t>For any </a:t>
            </a:r>
            <a:r>
              <a:rPr lang="en-US" altLang="en-US" i="1" dirty="0"/>
              <a:t>y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2" charset="2"/>
              </a:rPr>
              <a:t></a:t>
            </a:r>
            <a:r>
              <a:rPr lang="en-US" altLang="en-US" dirty="0"/>
              <a:t> </a:t>
            </a:r>
            <a:r>
              <a:rPr lang="en-US" altLang="en-US" i="1" dirty="0"/>
              <a:t>B</a:t>
            </a:r>
            <a:r>
              <a:rPr lang="en-US" altLang="en-US" dirty="0"/>
              <a:t>, it is computationally infeasible to find </a:t>
            </a:r>
            <a:r>
              <a:rPr lang="en-US" altLang="en-US" i="1" dirty="0"/>
              <a:t>x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2" charset="2"/>
              </a:rPr>
              <a:t>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 such that </a:t>
            </a:r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= </a:t>
            </a:r>
            <a:r>
              <a:rPr lang="en-US" altLang="en-US" i="1" dirty="0"/>
              <a:t>y</a:t>
            </a:r>
            <a:endParaRPr lang="en-US" altLang="en-US" dirty="0"/>
          </a:p>
          <a:p>
            <a:pPr marL="573088" lvl="1" indent="-338138">
              <a:buFont typeface="Times" pitchFamily="2" charset="0"/>
              <a:buAutoNum type="arabicPeriod"/>
            </a:pPr>
            <a:r>
              <a:rPr lang="en-US" altLang="en-US" dirty="0"/>
              <a:t>It is computationally infeasible to find two inputs </a:t>
            </a:r>
            <a:r>
              <a:rPr lang="en-US" altLang="en-US" i="1" dirty="0"/>
              <a:t>x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i="1" dirty="0">
                <a:sym typeface="Symbol" pitchFamily="2" charset="2"/>
              </a:rPr>
              <a:t>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2" charset="2"/>
              </a:rPr>
              <a:t>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  such that </a:t>
            </a:r>
            <a:r>
              <a:rPr lang="en-US" altLang="en-US" i="1" dirty="0"/>
              <a:t>x</a:t>
            </a:r>
            <a:r>
              <a:rPr lang="en-US" altLang="en-US" dirty="0"/>
              <a:t> ≠ </a:t>
            </a:r>
            <a:r>
              <a:rPr lang="en-US" altLang="en-US" i="1" dirty="0"/>
              <a:t>x</a:t>
            </a:r>
            <a:r>
              <a:rPr lang="en-US" altLang="en-US" dirty="0">
                <a:sym typeface="Symbol" pitchFamily="2" charset="2"/>
              </a:rPr>
              <a:t></a:t>
            </a:r>
            <a:r>
              <a:rPr lang="en-US" altLang="en-US" dirty="0"/>
              <a:t> and </a:t>
            </a:r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= </a:t>
            </a:r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>
                <a:sym typeface="Symbol" pitchFamily="2" charset="2"/>
              </a:rPr>
              <a:t></a:t>
            </a:r>
            <a:r>
              <a:rPr lang="en-US" altLang="en-US" dirty="0"/>
              <a:t>)</a:t>
            </a:r>
          </a:p>
          <a:p>
            <a:pPr marL="865188" lvl="2" indent="-280988">
              <a:buFont typeface="Times" pitchFamily="2" charset="0"/>
              <a:buChar char="–"/>
            </a:pPr>
            <a:r>
              <a:rPr lang="en-US" altLang="en-US" dirty="0"/>
              <a:t>Alternate form (stronger): Given any </a:t>
            </a:r>
            <a:r>
              <a:rPr lang="en-US" altLang="en-US" i="1" dirty="0"/>
              <a:t>x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2" charset="2"/>
              </a:rPr>
              <a:t>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, it is computationally infeasible to find a different </a:t>
            </a:r>
            <a:r>
              <a:rPr lang="en-US" altLang="en-US" i="1" dirty="0"/>
              <a:t>x</a:t>
            </a:r>
            <a:r>
              <a:rPr lang="en-US" altLang="en-US" dirty="0">
                <a:sym typeface="Symbol" pitchFamily="2" charset="2"/>
              </a:rPr>
              <a:t>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2" charset="2"/>
              </a:rPr>
              <a:t>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 such that </a:t>
            </a:r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= </a:t>
            </a:r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>
                <a:sym typeface="Symbol" pitchFamily="2" charset="2"/>
              </a:rPr>
              <a:t></a:t>
            </a:r>
            <a:r>
              <a:rPr lang="en-US" altLang="en-US" dirty="0"/>
              <a:t>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E57C8-9ED9-D845-B357-9F54CD8AB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69ACD-7200-E642-86B1-50EAFB860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99052-9E66-584E-815B-356590BC2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22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8341CDA4-C576-1745-AFAE-A90FD22F88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Transposition Cipher</a:t>
            </a:r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DE83F75F-BFED-B047-973F-41E016BDC1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Rearrange letters in plaintext to produce ciphertext</a:t>
            </a:r>
          </a:p>
          <a:p>
            <a:pPr>
              <a:lnSpc>
                <a:spcPct val="90000"/>
              </a:lnSpc>
            </a:pPr>
            <a:r>
              <a:rPr lang="en-US" altLang="en-US"/>
              <a:t>Example (Rail-Fence Cipher)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Plaintext is </a:t>
            </a:r>
            <a:r>
              <a:rPr lang="en-US" altLang="en-US">
                <a:latin typeface="Courier" pitchFamily="2" charset="0"/>
              </a:rPr>
              <a:t>HELLO WORLD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Rearrange as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" pitchFamily="2" charset="0"/>
              </a:rPr>
              <a:t>				HLOOL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" pitchFamily="2" charset="0"/>
              </a:rPr>
              <a:t>				ELWRD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Ciphertext is </a:t>
            </a:r>
            <a:r>
              <a:rPr lang="en-US" altLang="en-US">
                <a:latin typeface="Courier" pitchFamily="2" charset="0"/>
              </a:rPr>
              <a:t>HLOOL ELWRD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3D24B-F4F9-9C4A-8EFC-06EE6E689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82428-CC3A-8C46-847D-BD4569E7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72350-3467-C445-B3B7-8C7F7045C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63072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DDF044D3-EEB7-624E-A869-ADF7C30BD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Collisions</a:t>
            </a:r>
          </a:p>
        </p:txBody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DF976276-3A06-0746-B5D9-1FC354644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If </a:t>
            </a:r>
            <a:r>
              <a:rPr lang="en-US" altLang="en-US" i="1" dirty="0"/>
              <a:t>x</a:t>
            </a:r>
            <a:r>
              <a:rPr lang="en-US" altLang="en-US" dirty="0"/>
              <a:t> ≠ </a:t>
            </a:r>
            <a:r>
              <a:rPr lang="en-US" altLang="en-US" i="1" dirty="0"/>
              <a:t>x</a:t>
            </a:r>
            <a:r>
              <a:rPr lang="en-US" altLang="en-US" dirty="0">
                <a:sym typeface="Symbol" pitchFamily="2" charset="2"/>
              </a:rPr>
              <a:t></a:t>
            </a:r>
            <a:r>
              <a:rPr lang="en-US" altLang="en-US" dirty="0"/>
              <a:t> and </a:t>
            </a:r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= </a:t>
            </a:r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>
                <a:sym typeface="Symbol" pitchFamily="2" charset="2"/>
              </a:rPr>
              <a:t></a:t>
            </a:r>
            <a:r>
              <a:rPr lang="en-US" altLang="en-US" dirty="0"/>
              <a:t>), </a:t>
            </a:r>
            <a:r>
              <a:rPr lang="en-US" altLang="en-US" i="1" dirty="0"/>
              <a:t>x</a:t>
            </a:r>
            <a:r>
              <a:rPr lang="en-US" altLang="en-US" dirty="0"/>
              <a:t> and </a:t>
            </a:r>
            <a:r>
              <a:rPr lang="en-US" altLang="en-US" i="1" dirty="0"/>
              <a:t>x</a:t>
            </a:r>
            <a:r>
              <a:rPr lang="en-US" altLang="en-US" dirty="0">
                <a:sym typeface="Symbol" pitchFamily="2" charset="2"/>
              </a:rPr>
              <a:t></a:t>
            </a:r>
            <a:r>
              <a:rPr lang="en-US" altLang="en-US" dirty="0"/>
              <a:t> are a </a:t>
            </a:r>
            <a:r>
              <a:rPr lang="en-US" altLang="en-US" i="1" dirty="0"/>
              <a:t>collision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Pigeonhole principle: if there are </a:t>
            </a:r>
            <a:r>
              <a:rPr lang="en-US" altLang="en-US" i="1" dirty="0"/>
              <a:t>n</a:t>
            </a:r>
            <a:r>
              <a:rPr lang="en-US" altLang="en-US" dirty="0"/>
              <a:t> containers for </a:t>
            </a:r>
            <a:r>
              <a:rPr lang="en-US" altLang="en-US" i="1" dirty="0"/>
              <a:t>n</a:t>
            </a:r>
            <a:r>
              <a:rPr lang="en-US" altLang="en-US" dirty="0"/>
              <a:t>+1 objects, then at least one container will have at least 2 objects in it.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Application: if there are 32 files and 8 possible cryptographic checksum values, at least one value corresponds to at least 4 files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A39A5-FBB7-4C4F-B58C-718EB8820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9E0D7-68DB-EA42-A09C-BE5AE696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2DA6B-956E-DE4D-8D24-AF7F4877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964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32C7C40F-CCB4-DE4E-BE23-7EA9DDE4D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Keys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1D1A9285-1BEF-CB49-9CBB-CB0A71357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Keyed cryptographic checksum: requires cryptographic key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AES in chaining mode: encipher message, use last </a:t>
            </a:r>
            <a:r>
              <a:rPr lang="en-US" altLang="en-US" i="1" dirty="0"/>
              <a:t>n</a:t>
            </a:r>
            <a:r>
              <a:rPr lang="en-US" altLang="en-US" dirty="0"/>
              <a:t> bits. Requires a key to encipher, so it is a keyed cryptographic checksum.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Keyless cryptographic checksum: requires no cryptographic key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SHA-512, SHA-3 are examples; older ones include MD4, MD5, RIPEM, SHA-0, and SHA-1 (methods for constructing collisions are known for these)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82F87-3410-274D-BF98-99879323F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1D33A-BE7D-E74C-82A4-42EC2C227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2F0CD-BF10-3B43-9C76-A9C2A1727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326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id="{A5B30CEC-AA22-ED4E-81D7-419909347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HMAC</a:t>
            </a:r>
          </a:p>
        </p:txBody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01383C34-F612-5146-B587-F66B75344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Make keyed cryptographic checksums from keyless cryptographic checksums</a:t>
            </a:r>
          </a:p>
          <a:p>
            <a:pPr>
              <a:lnSpc>
                <a:spcPct val="90000"/>
              </a:lnSpc>
            </a:pPr>
            <a:r>
              <a:rPr lang="en-US" altLang="en-US" i="1" dirty="0"/>
              <a:t>h</a:t>
            </a:r>
            <a:r>
              <a:rPr lang="en-US" altLang="en-US" dirty="0"/>
              <a:t> keyless cryptographic checksum function that takes data in blocks of </a:t>
            </a:r>
            <a:r>
              <a:rPr lang="en-US" altLang="en-US" i="1" dirty="0"/>
              <a:t>b</a:t>
            </a:r>
            <a:r>
              <a:rPr lang="en-US" altLang="en-US" dirty="0"/>
              <a:t> bytes and outputs blocks of </a:t>
            </a:r>
            <a:r>
              <a:rPr lang="en-US" altLang="en-US" i="1" dirty="0"/>
              <a:t>l</a:t>
            </a:r>
            <a:r>
              <a:rPr lang="en-US" altLang="en-US" dirty="0"/>
              <a:t> bytes. </a:t>
            </a:r>
            <a:r>
              <a:rPr lang="en-US" altLang="en-US" i="1" dirty="0"/>
              <a:t>k</a:t>
            </a:r>
            <a:r>
              <a:rPr lang="en-US" altLang="en-US" dirty="0">
                <a:sym typeface="Symbol" pitchFamily="2" charset="2"/>
              </a:rPr>
              <a:t></a:t>
            </a:r>
            <a:r>
              <a:rPr lang="en-US" altLang="en-US" dirty="0"/>
              <a:t> is cryptographic key of length </a:t>
            </a:r>
            <a:r>
              <a:rPr lang="en-US" altLang="en-US" i="1" dirty="0"/>
              <a:t>b</a:t>
            </a:r>
            <a:r>
              <a:rPr lang="en-US" altLang="en-US" dirty="0"/>
              <a:t> bytes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If short, pad with 0 bytes; if long, hash to length </a:t>
            </a:r>
            <a:r>
              <a:rPr lang="en-US" altLang="en-US" i="1" dirty="0"/>
              <a:t>b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i="1" dirty="0" err="1"/>
              <a:t>ipad</a:t>
            </a:r>
            <a:r>
              <a:rPr lang="en-US" altLang="en-US" dirty="0"/>
              <a:t> is 00110110 repeated </a:t>
            </a:r>
            <a:r>
              <a:rPr lang="en-US" altLang="en-US" i="1" dirty="0"/>
              <a:t>b</a:t>
            </a:r>
            <a:r>
              <a:rPr lang="en-US" altLang="en-US" dirty="0"/>
              <a:t> times</a:t>
            </a:r>
          </a:p>
          <a:p>
            <a:pPr>
              <a:lnSpc>
                <a:spcPct val="90000"/>
              </a:lnSpc>
            </a:pPr>
            <a:r>
              <a:rPr lang="en-US" altLang="en-US" i="1" dirty="0" err="1"/>
              <a:t>opad</a:t>
            </a:r>
            <a:r>
              <a:rPr lang="en-US" altLang="en-US" dirty="0"/>
              <a:t> is 01011100 repeated </a:t>
            </a:r>
            <a:r>
              <a:rPr lang="en-US" altLang="en-US" i="1" dirty="0"/>
              <a:t>b</a:t>
            </a:r>
            <a:r>
              <a:rPr lang="en-US" altLang="en-US" dirty="0"/>
              <a:t> times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HMAC-</a:t>
            </a:r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/>
              <a:t>k</a:t>
            </a:r>
            <a:r>
              <a:rPr lang="en-US" altLang="en-US" dirty="0"/>
              <a:t>, </a:t>
            </a:r>
            <a:r>
              <a:rPr lang="en-US" altLang="en-US" i="1" dirty="0"/>
              <a:t>m</a:t>
            </a:r>
            <a:r>
              <a:rPr lang="en-US" altLang="en-US" dirty="0"/>
              <a:t>) = </a:t>
            </a:r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/>
              <a:t>k</a:t>
            </a:r>
            <a:r>
              <a:rPr lang="en-US" altLang="en-US" dirty="0">
                <a:sym typeface="Symbol" pitchFamily="2" charset="2"/>
              </a:rPr>
              <a:t>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2" charset="2"/>
              </a:rPr>
              <a:t> </a:t>
            </a:r>
            <a:r>
              <a:rPr lang="en-US" altLang="en-US" i="1" dirty="0" err="1"/>
              <a:t>opad</a:t>
            </a:r>
            <a:r>
              <a:rPr lang="en-US" altLang="en-US" i="1" dirty="0"/>
              <a:t> </a:t>
            </a:r>
            <a:r>
              <a:rPr lang="en-US" altLang="en-US" dirty="0"/>
              <a:t>|| </a:t>
            </a:r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/>
              <a:t>k</a:t>
            </a:r>
            <a:r>
              <a:rPr lang="en-US" altLang="en-US" dirty="0">
                <a:sym typeface="Symbol" pitchFamily="2" charset="2"/>
              </a:rPr>
              <a:t>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2" charset="2"/>
              </a:rPr>
              <a:t> </a:t>
            </a:r>
            <a:r>
              <a:rPr lang="en-US" altLang="en-US" i="1" dirty="0" err="1"/>
              <a:t>ipad</a:t>
            </a:r>
            <a:r>
              <a:rPr lang="en-US" altLang="en-US" i="1" dirty="0"/>
              <a:t> </a:t>
            </a:r>
            <a:r>
              <a:rPr lang="en-US" altLang="en-US" dirty="0"/>
              <a:t>|| </a:t>
            </a:r>
            <a:r>
              <a:rPr lang="en-US" altLang="en-US" i="1" dirty="0"/>
              <a:t>m</a:t>
            </a:r>
            <a:r>
              <a:rPr lang="en-US" altLang="en-US" dirty="0"/>
              <a:t>))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itchFamily="2" charset="2"/>
              </a:rPr>
              <a:t></a:t>
            </a:r>
            <a:r>
              <a:rPr lang="en-US" altLang="en-US" dirty="0"/>
              <a:t> exclusive or, || concatenation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C4934-819C-2C4B-B90C-00D76CDDE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F2A14-79EA-DC46-B2F6-B41D3EBED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19001-3134-0A48-9399-AD0DF7348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490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A70B4-4255-6A4C-BFC9-EFB472D28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 of HMAC-</a:t>
            </a:r>
            <a:r>
              <a:rPr lang="en-US" i="1" dirty="0"/>
              <a:t>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F20CE-F73E-DB4E-A4DF-A1C6AF91F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the strength of the hash function </a:t>
            </a:r>
            <a:r>
              <a:rPr lang="en-US" i="1" dirty="0"/>
              <a:t>h</a:t>
            </a:r>
          </a:p>
          <a:p>
            <a:r>
              <a:rPr lang="en-US" dirty="0"/>
              <a:t>Attacks on HMAC-MD4, HMAC-MD5, HMAC-SHA-0, and HMAC-SHA-1 recover partial or full keys</a:t>
            </a:r>
          </a:p>
          <a:p>
            <a:pPr lvl="1"/>
            <a:r>
              <a:rPr lang="en-US" dirty="0"/>
              <a:t>Note all of MD4, MD5, SHA-0, and SHA-1 have been broken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7CE76E-7708-7445-ACEC-6DE147356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A5C3AD-39E9-0F45-A860-7543B019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C4275-17A6-AB45-B44C-57D4D4C7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2409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>
            <a:extLst>
              <a:ext uri="{FF2B5EF4-FFF2-40B4-BE49-F238E27FC236}">
                <a16:creationId xmlns:a16="http://schemas.microsoft.com/office/drawing/2014/main" id="{3344FC42-5534-BD4B-A765-373E8F2914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Digital Signature</a:t>
            </a:r>
          </a:p>
        </p:txBody>
      </p:sp>
      <p:sp>
        <p:nvSpPr>
          <p:cNvPr id="324611" name="Rectangle 3">
            <a:extLst>
              <a:ext uri="{FF2B5EF4-FFF2-40B4-BE49-F238E27FC236}">
                <a16:creationId xmlns:a16="http://schemas.microsoft.com/office/drawing/2014/main" id="{360B711C-04A2-7445-8215-84DE5E88F8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Construct that authenticates origin, contents of message in a manner provable to a disinterested third party (a “judge”)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Sender cannot deny having sent message (service is “nonrepudiation”)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Limited to </a:t>
            </a:r>
            <a:r>
              <a:rPr lang="en-US" altLang="en-US" i="1" dirty="0"/>
              <a:t>technical</a:t>
            </a:r>
            <a:r>
              <a:rPr lang="en-US" altLang="en-US" dirty="0"/>
              <a:t> proofs</a:t>
            </a:r>
          </a:p>
          <a:p>
            <a:pPr lvl="2"/>
            <a:r>
              <a:rPr lang="en-US" altLang="en-US" dirty="0"/>
              <a:t>Inability to deny one’s cryptographic key was used to sign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One could claim the cryptographic key was stolen or compromised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Legal proofs, </a:t>
            </a:r>
            <a:r>
              <a:rPr lang="en-US" altLang="en-US" i="1" dirty="0"/>
              <a:t>etc.,</a:t>
            </a:r>
            <a:r>
              <a:rPr lang="en-US" altLang="en-US" dirty="0"/>
              <a:t> probably required; not dealt with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B96C4E-98C4-0744-B989-3E4F2A0F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AB8840-F888-734C-864E-79C8FF5FF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A3483-9BBC-EC4C-A55B-DB0B21B5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342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>
            <a:extLst>
              <a:ext uri="{FF2B5EF4-FFF2-40B4-BE49-F238E27FC236}">
                <a16:creationId xmlns:a16="http://schemas.microsoft.com/office/drawing/2014/main" id="{C289D9DF-3727-8C48-9606-68EA6488F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Common Error</a:t>
            </a:r>
          </a:p>
        </p:txBody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AD8A666E-E7D6-E645-B1EB-649F2080B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Symmetric: Alice, Bob share key </a:t>
            </a:r>
            <a:r>
              <a:rPr lang="en-US" altLang="en-US" i="1" dirty="0"/>
              <a:t>k</a:t>
            </a:r>
            <a:endParaRPr lang="en-US" altLang="en-US" dirty="0"/>
          </a:p>
          <a:p>
            <a:pPr lvl="1"/>
            <a:r>
              <a:rPr lang="en-US" altLang="en-US" dirty="0"/>
              <a:t>Alice sends </a:t>
            </a:r>
            <a:r>
              <a:rPr lang="en-US" altLang="en-US" i="1" dirty="0"/>
              <a:t>m</a:t>
            </a:r>
            <a:r>
              <a:rPr lang="en-US" altLang="en-US" dirty="0"/>
              <a:t> || { </a:t>
            </a:r>
            <a:r>
              <a:rPr lang="en-US" altLang="en-US" i="1" dirty="0"/>
              <a:t>m</a:t>
            </a:r>
            <a:r>
              <a:rPr lang="en-US" altLang="en-US" dirty="0"/>
              <a:t> } </a:t>
            </a:r>
            <a:r>
              <a:rPr lang="en-US" altLang="en-US" i="1" dirty="0"/>
              <a:t>k</a:t>
            </a:r>
            <a:r>
              <a:rPr lang="en-US" altLang="en-US" dirty="0"/>
              <a:t> to Bob </a:t>
            </a:r>
          </a:p>
          <a:p>
            <a:pPr lvl="1"/>
            <a:r>
              <a:rPr lang="en-US" altLang="en-US" dirty="0"/>
              <a:t>{ </a:t>
            </a:r>
            <a:r>
              <a:rPr lang="en-US" altLang="en-US" i="1" dirty="0"/>
              <a:t>m</a:t>
            </a:r>
            <a:r>
              <a:rPr lang="en-US" altLang="en-US" dirty="0"/>
              <a:t> } </a:t>
            </a:r>
            <a:r>
              <a:rPr lang="en-US" altLang="en-US" i="1" dirty="0"/>
              <a:t>k</a:t>
            </a:r>
            <a:r>
              <a:rPr lang="en-US" altLang="en-US" dirty="0"/>
              <a:t> means </a:t>
            </a:r>
            <a:r>
              <a:rPr lang="en-US" altLang="en-US" i="1" dirty="0"/>
              <a:t>m</a:t>
            </a:r>
            <a:r>
              <a:rPr lang="en-US" altLang="en-US" dirty="0"/>
              <a:t> enciphered with key </a:t>
            </a:r>
            <a:r>
              <a:rPr lang="en-US" altLang="en-US" i="1" dirty="0"/>
              <a:t>k</a:t>
            </a:r>
            <a:r>
              <a:rPr lang="en-US" altLang="en-US" dirty="0"/>
              <a:t>, || means concatenation</a:t>
            </a:r>
          </a:p>
          <a:p>
            <a:pPr>
              <a:buFontTx/>
              <a:buNone/>
            </a:pPr>
            <a:r>
              <a:rPr lang="en-US" altLang="en-US" dirty="0"/>
              <a:t>	Claim: This is a digital signature</a:t>
            </a:r>
          </a:p>
          <a:p>
            <a:pPr algn="ctr">
              <a:buFontTx/>
              <a:buNone/>
            </a:pPr>
            <a:r>
              <a:rPr lang="en-US" altLang="en-US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WRONG</a:t>
            </a:r>
            <a:endParaRPr lang="en-US" altLang="en-US" b="1" dirty="0"/>
          </a:p>
          <a:p>
            <a:pPr algn="ctr">
              <a:buFontTx/>
              <a:buNone/>
            </a:pPr>
            <a:r>
              <a:rPr lang="en-US" altLang="en-US" b="1" dirty="0"/>
              <a:t>This is not a</a:t>
            </a:r>
            <a:r>
              <a:rPr lang="en-US" altLang="en-US" dirty="0"/>
              <a:t> </a:t>
            </a:r>
            <a:r>
              <a:rPr lang="en-US" altLang="en-US" b="1" dirty="0"/>
              <a:t>digital signature</a:t>
            </a:r>
          </a:p>
          <a:p>
            <a:r>
              <a:rPr lang="en-US" altLang="en-US" dirty="0"/>
              <a:t>Why? Third party cannot determine whether Alice or Bob generated message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FCD355-A040-7443-A189-55DE855AA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80F87B-B86A-BF48-9C28-8A04B4E94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331D3-AC09-3044-8B6B-2412733E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9949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>
            <a:extLst>
              <a:ext uri="{FF2B5EF4-FFF2-40B4-BE49-F238E27FC236}">
                <a16:creationId xmlns:a16="http://schemas.microsoft.com/office/drawing/2014/main" id="{EF6AC95D-21AB-A245-A47D-29E46ED3D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Classical Digital Signatures</a:t>
            </a:r>
          </a:p>
        </p:txBody>
      </p:sp>
      <p:sp>
        <p:nvSpPr>
          <p:cNvPr id="327683" name="Rectangle 3">
            <a:extLst>
              <a:ext uri="{FF2B5EF4-FFF2-40B4-BE49-F238E27FC236}">
                <a16:creationId xmlns:a16="http://schemas.microsoft.com/office/drawing/2014/main" id="{777B3239-FDE6-784F-8602-0C867CBB3F3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Require trusted third party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Alice, Bob each share keys with trusted party Cathy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To resolve dispute, judge gets { </a:t>
            </a:r>
            <a:r>
              <a:rPr lang="en-US" altLang="en-US" sz="2400" i="1"/>
              <a:t>m</a:t>
            </a:r>
            <a:r>
              <a:rPr lang="en-US" altLang="en-US" sz="2400"/>
              <a:t> } </a:t>
            </a:r>
            <a:r>
              <a:rPr lang="en-US" altLang="en-US" sz="2400" i="1"/>
              <a:t>k</a:t>
            </a:r>
            <a:r>
              <a:rPr lang="en-US" altLang="en-US" sz="2400" i="1" baseline="-25000"/>
              <a:t>Alice</a:t>
            </a:r>
            <a:r>
              <a:rPr lang="en-US" altLang="en-US" sz="2400"/>
              <a:t>, { </a:t>
            </a:r>
            <a:r>
              <a:rPr lang="en-US" altLang="en-US" sz="2400" i="1"/>
              <a:t>m</a:t>
            </a:r>
            <a:r>
              <a:rPr lang="en-US" altLang="en-US" sz="2400"/>
              <a:t> } </a:t>
            </a:r>
            <a:r>
              <a:rPr lang="en-US" altLang="en-US" sz="2400" i="1"/>
              <a:t>k</a:t>
            </a:r>
            <a:r>
              <a:rPr lang="en-US" altLang="en-US" sz="2400" i="1" baseline="-25000"/>
              <a:t>Bob</a:t>
            </a:r>
            <a:r>
              <a:rPr lang="en-US" altLang="en-US" sz="2400"/>
              <a:t>, and has Cathy decipher them; if messages matched, contract was signed</a:t>
            </a:r>
          </a:p>
        </p:txBody>
      </p:sp>
      <p:sp>
        <p:nvSpPr>
          <p:cNvPr id="327685" name="Text Box 5">
            <a:extLst>
              <a:ext uri="{FF2B5EF4-FFF2-40B4-BE49-F238E27FC236}">
                <a16:creationId xmlns:a16="http://schemas.microsoft.com/office/drawing/2014/main" id="{72ED0344-7036-2146-9403-0D4379B55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4318000"/>
            <a:ext cx="920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Alice</a:t>
            </a:r>
          </a:p>
        </p:txBody>
      </p:sp>
      <p:sp>
        <p:nvSpPr>
          <p:cNvPr id="327686" name="Line 6">
            <a:extLst>
              <a:ext uri="{FF2B5EF4-FFF2-40B4-BE49-F238E27FC236}">
                <a16:creationId xmlns:a16="http://schemas.microsoft.com/office/drawing/2014/main" id="{74775033-8D49-CC45-9406-E4F1473B0E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7900" y="4546600"/>
            <a:ext cx="5143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687" name="Text Box 7">
            <a:extLst>
              <a:ext uri="{FF2B5EF4-FFF2-40B4-BE49-F238E27FC236}">
                <a16:creationId xmlns:a16="http://schemas.microsoft.com/office/drawing/2014/main" id="{85EA4C13-D24E-1D46-87AE-5BE670E90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4330700"/>
            <a:ext cx="920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Bob</a:t>
            </a:r>
          </a:p>
        </p:txBody>
      </p:sp>
      <p:sp>
        <p:nvSpPr>
          <p:cNvPr id="327688" name="Text Box 8">
            <a:extLst>
              <a:ext uri="{FF2B5EF4-FFF2-40B4-BE49-F238E27FC236}">
                <a16:creationId xmlns:a16="http://schemas.microsoft.com/office/drawing/2014/main" id="{D1138382-9451-A541-85C6-AB3BE0B6B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0" y="4953000"/>
            <a:ext cx="920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Cathy</a:t>
            </a:r>
          </a:p>
        </p:txBody>
      </p:sp>
      <p:sp>
        <p:nvSpPr>
          <p:cNvPr id="327689" name="Line 9">
            <a:extLst>
              <a:ext uri="{FF2B5EF4-FFF2-40B4-BE49-F238E27FC236}">
                <a16:creationId xmlns:a16="http://schemas.microsoft.com/office/drawing/2014/main" id="{BDA502D2-52D3-DF47-AB08-0ADC0FAEF3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181600"/>
            <a:ext cx="5143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690" name="Text Box 10">
            <a:extLst>
              <a:ext uri="{FF2B5EF4-FFF2-40B4-BE49-F238E27FC236}">
                <a16:creationId xmlns:a16="http://schemas.microsoft.com/office/drawing/2014/main" id="{9480342B-7F62-F74D-A5BB-60BF6B026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0" y="4965700"/>
            <a:ext cx="920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Bob</a:t>
            </a:r>
          </a:p>
        </p:txBody>
      </p:sp>
      <p:sp>
        <p:nvSpPr>
          <p:cNvPr id="327691" name="Text Box 11">
            <a:extLst>
              <a:ext uri="{FF2B5EF4-FFF2-40B4-BE49-F238E27FC236}">
                <a16:creationId xmlns:a16="http://schemas.microsoft.com/office/drawing/2014/main" id="{AA1AA768-4C0D-FC4D-B53A-1823134BD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300" y="5575300"/>
            <a:ext cx="920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Cathy</a:t>
            </a:r>
          </a:p>
        </p:txBody>
      </p:sp>
      <p:sp>
        <p:nvSpPr>
          <p:cNvPr id="327692" name="Line 12">
            <a:extLst>
              <a:ext uri="{FF2B5EF4-FFF2-40B4-BE49-F238E27FC236}">
                <a16:creationId xmlns:a16="http://schemas.microsoft.com/office/drawing/2014/main" id="{392CA294-CA90-714E-8A50-D7F069B727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2500" y="5803900"/>
            <a:ext cx="5143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693" name="Text Box 13">
            <a:extLst>
              <a:ext uri="{FF2B5EF4-FFF2-40B4-BE49-F238E27FC236}">
                <a16:creationId xmlns:a16="http://schemas.microsoft.com/office/drawing/2014/main" id="{F1926483-3A10-5A4B-A209-276BEC1B0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5588000"/>
            <a:ext cx="920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Bob</a:t>
            </a:r>
          </a:p>
        </p:txBody>
      </p:sp>
      <p:sp>
        <p:nvSpPr>
          <p:cNvPr id="327694" name="Text Box 14">
            <a:extLst>
              <a:ext uri="{FF2B5EF4-FFF2-40B4-BE49-F238E27FC236}">
                <a16:creationId xmlns:a16="http://schemas.microsoft.com/office/drawing/2014/main" id="{692B2365-5A8C-6748-B284-984E6CDBC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4127500"/>
            <a:ext cx="1885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{ </a:t>
            </a:r>
            <a:r>
              <a:rPr lang="en-US" altLang="en-US" i="1"/>
              <a:t>m</a:t>
            </a:r>
            <a:r>
              <a:rPr lang="en-US" altLang="en-US"/>
              <a:t> }</a:t>
            </a:r>
            <a:r>
              <a:rPr lang="en-US" altLang="en-US" i="1"/>
              <a:t>k</a:t>
            </a:r>
            <a:r>
              <a:rPr lang="en-US" altLang="en-US" i="1" baseline="-25000"/>
              <a:t>Alice</a:t>
            </a:r>
            <a:endParaRPr lang="en-US" altLang="en-US" baseline="-25000"/>
          </a:p>
        </p:txBody>
      </p:sp>
      <p:sp>
        <p:nvSpPr>
          <p:cNvPr id="327695" name="Text Box 15">
            <a:extLst>
              <a:ext uri="{FF2B5EF4-FFF2-40B4-BE49-F238E27FC236}">
                <a16:creationId xmlns:a16="http://schemas.microsoft.com/office/drawing/2014/main" id="{DAE5CE20-3B2C-D445-BA38-F75F8C328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4762500"/>
            <a:ext cx="1504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{ </a:t>
            </a:r>
            <a:r>
              <a:rPr lang="en-US" altLang="en-US" i="1"/>
              <a:t>m</a:t>
            </a:r>
            <a:r>
              <a:rPr lang="en-US" altLang="en-US"/>
              <a:t> }</a:t>
            </a:r>
            <a:r>
              <a:rPr lang="en-US" altLang="en-US" i="1"/>
              <a:t>k</a:t>
            </a:r>
            <a:r>
              <a:rPr lang="en-US" altLang="en-US" i="1" baseline="-25000"/>
              <a:t>Alice</a:t>
            </a:r>
            <a:endParaRPr lang="en-US" altLang="en-US" baseline="-25000"/>
          </a:p>
        </p:txBody>
      </p:sp>
      <p:sp>
        <p:nvSpPr>
          <p:cNvPr id="327696" name="Text Box 16">
            <a:extLst>
              <a:ext uri="{FF2B5EF4-FFF2-40B4-BE49-F238E27FC236}">
                <a16:creationId xmlns:a16="http://schemas.microsoft.com/office/drawing/2014/main" id="{C9D20DED-89DF-4D44-AD51-316D9AAB0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200" y="5397500"/>
            <a:ext cx="1504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{ </a:t>
            </a:r>
            <a:r>
              <a:rPr lang="en-US" altLang="en-US" i="1"/>
              <a:t>m</a:t>
            </a:r>
            <a:r>
              <a:rPr lang="en-US" altLang="en-US"/>
              <a:t> }</a:t>
            </a:r>
            <a:r>
              <a:rPr lang="en-US" altLang="en-US" i="1"/>
              <a:t>k</a:t>
            </a:r>
            <a:r>
              <a:rPr lang="en-US" altLang="en-US" i="1" baseline="-25000"/>
              <a:t>Bob</a:t>
            </a:r>
            <a:endParaRPr lang="en-US" altLang="en-US" baseline="-250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65D65-FAD7-174C-B92B-01DD36761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Version 1.0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2937AD-8398-B445-91CB-FC57556C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i="1"/>
              <a:t>Computer Security: Art and Science, 2nd Edition</a:t>
            </a: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BD6EF-EFE6-0F49-A7BC-469A5FFD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#10-</a:t>
            </a:r>
            <a:fld id="{2C7787B2-E9AD-7D49-A95E-BE6FABF988E2}" type="slidenum">
              <a:rPr lang="en-US" altLang="en-US" smtClean="0"/>
              <a:pPr/>
              <a:t>86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65073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>
            <a:extLst>
              <a:ext uri="{FF2B5EF4-FFF2-40B4-BE49-F238E27FC236}">
                <a16:creationId xmlns:a16="http://schemas.microsoft.com/office/drawing/2014/main" id="{576EF7B6-BA3E-F74A-8106-DE1E1BBDD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Public Key Digital Signatures</a:t>
            </a:r>
          </a:p>
        </p:txBody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2876D613-995D-C24B-BCF7-AD990DAB0C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Basically, Alice enciphers the message, or its cryptographic hash, with her private key</a:t>
            </a:r>
          </a:p>
          <a:p>
            <a:r>
              <a:rPr lang="en-US" altLang="en-US" dirty="0"/>
              <a:t>In case of dispute or question of origin or whether changes have been made, a judge can use Alice’s public key to verify the message came from Alice and has not been changed since being signed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29DFD4-98E7-BC40-A206-500503370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BB0AB8-171B-C743-B763-B258FFAA0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7F465-CDD0-8D4D-A569-15A6109A8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1391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>
            <a:extLst>
              <a:ext uri="{FF2B5EF4-FFF2-40B4-BE49-F238E27FC236}">
                <a16:creationId xmlns:a16="http://schemas.microsoft.com/office/drawing/2014/main" id="{576EF7B6-BA3E-F74A-8106-DE1E1BBDD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RSA Digital Signatures</a:t>
            </a:r>
          </a:p>
        </p:txBody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2876D613-995D-C24B-BCF7-AD990DAB0C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Alice’s keys are (</a:t>
            </a:r>
            <a:r>
              <a:rPr lang="en-US" altLang="en-US" i="1" dirty="0" err="1"/>
              <a:t>e</a:t>
            </a:r>
            <a:r>
              <a:rPr lang="en-US" altLang="en-US" i="1" baseline="-25000" dirty="0" err="1"/>
              <a:t>Alice</a:t>
            </a:r>
            <a:r>
              <a:rPr lang="en-US" altLang="en-US" i="1" dirty="0" err="1"/>
              <a:t>,n</a:t>
            </a:r>
            <a:r>
              <a:rPr lang="en-US" altLang="en-US" i="1" baseline="-25000" dirty="0" err="1"/>
              <a:t>Alice</a:t>
            </a:r>
            <a:r>
              <a:rPr lang="en-US" altLang="en-US" dirty="0"/>
              <a:t>) (public key),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Alice</a:t>
            </a:r>
            <a:r>
              <a:rPr lang="en-US" altLang="en-US" i="1" dirty="0"/>
              <a:t> </a:t>
            </a:r>
            <a:r>
              <a:rPr lang="en-US" altLang="en-US" dirty="0"/>
              <a:t>(private key)</a:t>
            </a:r>
          </a:p>
          <a:p>
            <a:pPr lvl="1"/>
            <a:r>
              <a:rPr lang="en-US" altLang="en-US" dirty="0"/>
              <a:t>In what follows, we use </a:t>
            </a:r>
            <a:r>
              <a:rPr lang="en-US" altLang="en-US" i="1" dirty="0" err="1"/>
              <a:t>e</a:t>
            </a:r>
            <a:r>
              <a:rPr lang="en-US" altLang="en-US" i="1" baseline="-25000" dirty="0" err="1"/>
              <a:t>Alice</a:t>
            </a:r>
            <a:r>
              <a:rPr lang="en-US" altLang="en-US" i="1" dirty="0"/>
              <a:t> </a:t>
            </a:r>
            <a:r>
              <a:rPr lang="en-US" altLang="en-US" dirty="0"/>
              <a:t>to represent the public key</a:t>
            </a:r>
          </a:p>
          <a:p>
            <a:r>
              <a:rPr lang="en-US" altLang="en-US" dirty="0"/>
              <a:t>Alice sends Bob</a:t>
            </a:r>
          </a:p>
          <a:p>
            <a:pPr lvl="1" algn="ctr">
              <a:buFontTx/>
              <a:buNone/>
            </a:pPr>
            <a:r>
              <a:rPr lang="en-US" altLang="en-US" i="1" dirty="0"/>
              <a:t>m</a:t>
            </a:r>
            <a:r>
              <a:rPr lang="en-US" altLang="en-US" dirty="0"/>
              <a:t> || { </a:t>
            </a:r>
            <a:r>
              <a:rPr lang="en-US" altLang="en-US" i="1" dirty="0"/>
              <a:t>m</a:t>
            </a:r>
            <a:r>
              <a:rPr lang="en-US" altLang="en-US" dirty="0"/>
              <a:t> } </a:t>
            </a:r>
            <a:r>
              <a:rPr lang="en-US" altLang="en-US" i="1" dirty="0" err="1"/>
              <a:t>e</a:t>
            </a:r>
            <a:r>
              <a:rPr lang="en-US" altLang="en-US" i="1" baseline="-25000" dirty="0" err="1"/>
              <a:t>Alice</a:t>
            </a:r>
            <a:endParaRPr lang="en-US" altLang="en-US" dirty="0"/>
          </a:p>
          <a:p>
            <a:r>
              <a:rPr lang="en-US" altLang="en-US" dirty="0"/>
              <a:t>In case of dispute, judge computes</a:t>
            </a:r>
          </a:p>
          <a:p>
            <a:pPr lvl="1" algn="ctr">
              <a:buFontTx/>
              <a:buNone/>
            </a:pPr>
            <a:r>
              <a:rPr lang="en-US" altLang="en-US" dirty="0"/>
              <a:t>{ { </a:t>
            </a:r>
            <a:r>
              <a:rPr lang="en-US" altLang="en-US" i="1" dirty="0"/>
              <a:t>m</a:t>
            </a:r>
            <a:r>
              <a:rPr lang="en-US" altLang="en-US" dirty="0"/>
              <a:t> } </a:t>
            </a:r>
            <a:r>
              <a:rPr lang="en-US" altLang="en-US" i="1" dirty="0" err="1"/>
              <a:t>e</a:t>
            </a:r>
            <a:r>
              <a:rPr lang="en-US" altLang="en-US" i="1" baseline="-25000" dirty="0" err="1"/>
              <a:t>Alice</a:t>
            </a:r>
            <a:r>
              <a:rPr lang="en-US" altLang="en-US" dirty="0"/>
              <a:t> }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Alice</a:t>
            </a:r>
            <a:endParaRPr lang="en-US" altLang="en-US" dirty="0"/>
          </a:p>
          <a:p>
            <a:r>
              <a:rPr lang="en-US" altLang="en-US" dirty="0"/>
              <a:t>and if it is </a:t>
            </a:r>
            <a:r>
              <a:rPr lang="en-US" altLang="en-US" i="1" dirty="0"/>
              <a:t>m</a:t>
            </a:r>
            <a:r>
              <a:rPr lang="en-US" altLang="en-US" dirty="0"/>
              <a:t>, Alice signed message</a:t>
            </a:r>
          </a:p>
          <a:p>
            <a:pPr lvl="1"/>
            <a:r>
              <a:rPr lang="en-US" altLang="en-US" dirty="0"/>
              <a:t>She’s the only one who knows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Alice</a:t>
            </a:r>
            <a:r>
              <a:rPr lang="en-US" altLang="en-US" dirty="0"/>
              <a:t>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29DFD4-98E7-BC40-A206-500503370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BB0AB8-171B-C743-B763-B258FFAA0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7F465-CDD0-8D4D-A569-15A6109A8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169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B723C391-D1C2-C347-92E8-2E2935E128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RSA Digital Signatures</a:t>
            </a:r>
          </a:p>
        </p:txBody>
      </p:sp>
      <p:sp>
        <p:nvSpPr>
          <p:cNvPr id="330755" name="Rectangle 3">
            <a:extLst>
              <a:ext uri="{FF2B5EF4-FFF2-40B4-BE49-F238E27FC236}">
                <a16:creationId xmlns:a16="http://schemas.microsoft.com/office/drawing/2014/main" id="{79227682-8B8D-F34B-920D-6706E7979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Use private key to encipher message</a:t>
            </a:r>
          </a:p>
          <a:p>
            <a:pPr lvl="1"/>
            <a:r>
              <a:rPr lang="en-US" altLang="en-US" dirty="0"/>
              <a:t>Protocol for use is </a:t>
            </a:r>
            <a:r>
              <a:rPr lang="en-US" altLang="en-US" i="1" dirty="0"/>
              <a:t>critical</a:t>
            </a:r>
          </a:p>
          <a:p>
            <a:r>
              <a:rPr lang="en-US" altLang="en-US" dirty="0"/>
              <a:t>Key points:</a:t>
            </a:r>
          </a:p>
          <a:p>
            <a:pPr lvl="1"/>
            <a:r>
              <a:rPr lang="en-US" altLang="en-US" dirty="0"/>
              <a:t>Never sign random documents, and when signing, always sign hash and never document</a:t>
            </a:r>
          </a:p>
          <a:p>
            <a:pPr lvl="1"/>
            <a:r>
              <a:rPr lang="en-US" altLang="en-US" dirty="0"/>
              <a:t>Don’t just encipher message and then sign, or vice versa</a:t>
            </a:r>
          </a:p>
          <a:p>
            <a:pPr lvl="2"/>
            <a:r>
              <a:rPr lang="en-US" altLang="en-US" dirty="0"/>
              <a:t>Changing public key and private key can cause problems</a:t>
            </a:r>
          </a:p>
          <a:p>
            <a:pPr lvl="2"/>
            <a:r>
              <a:rPr lang="en-US" altLang="en-US" dirty="0"/>
              <a:t>Messages can be forwarded, so third party cannot tell if original sender sent it to her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C93DC8-6577-D84A-BADA-3A14747E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E5FED7-0B89-1E4F-8682-E6E1E277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AA7DF-923D-7046-BD16-1D02E63AA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1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E5DD668C-6C0A-3344-BAAF-83BACFA7F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Attacking the Cipher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981943A3-EBEC-7A46-B300-98D11D64C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Anagramming</a:t>
            </a:r>
          </a:p>
          <a:p>
            <a:pPr lvl="1"/>
            <a:r>
              <a:rPr lang="en-US" altLang="en-US"/>
              <a:t>If 1-gram frequencies match English frequencies, but other </a:t>
            </a:r>
            <a:r>
              <a:rPr lang="en-US" altLang="en-US" i="1"/>
              <a:t>n</a:t>
            </a:r>
            <a:r>
              <a:rPr lang="en-US" altLang="en-US"/>
              <a:t>-gram frequencies do not, probably transposition</a:t>
            </a:r>
          </a:p>
          <a:p>
            <a:pPr lvl="1"/>
            <a:r>
              <a:rPr lang="en-US" altLang="en-US"/>
              <a:t>Rearrange letters to form </a:t>
            </a:r>
            <a:r>
              <a:rPr lang="en-US" altLang="en-US" i="1"/>
              <a:t>n</a:t>
            </a:r>
            <a:r>
              <a:rPr lang="en-US" altLang="en-US"/>
              <a:t>-grams with highest frequencies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ADB72-6AC0-094A-A470-40749D351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0C858-4F2E-BA48-9094-B6B5C0C3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71DE3-453D-884F-8B3B-61249B82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6106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>
            <a:extLst>
              <a:ext uri="{FF2B5EF4-FFF2-40B4-BE49-F238E27FC236}">
                <a16:creationId xmlns:a16="http://schemas.microsoft.com/office/drawing/2014/main" id="{4806D2DE-A6E6-3747-8FD3-7B760810CB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Attack #1</a:t>
            </a:r>
          </a:p>
        </p:txBody>
      </p:sp>
      <p:sp>
        <p:nvSpPr>
          <p:cNvPr id="331779" name="Rectangle 3">
            <a:extLst>
              <a:ext uri="{FF2B5EF4-FFF2-40B4-BE49-F238E27FC236}">
                <a16:creationId xmlns:a16="http://schemas.microsoft.com/office/drawing/2014/main" id="{2BEF5473-1340-A944-862C-A020C1BF8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Example: Alice, Bob communicating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 err="1"/>
              <a:t>n</a:t>
            </a:r>
            <a:r>
              <a:rPr lang="en-US" altLang="en-US" i="1" baseline="-25000" dirty="0" err="1"/>
              <a:t>A</a:t>
            </a:r>
            <a:r>
              <a:rPr lang="en-US" altLang="en-US" dirty="0"/>
              <a:t> = 262631, </a:t>
            </a:r>
            <a:r>
              <a:rPr lang="en-US" altLang="en-US" i="1" dirty="0" err="1"/>
              <a:t>e</a:t>
            </a:r>
            <a:r>
              <a:rPr lang="en-US" altLang="en-US" i="1" baseline="-25000" dirty="0" err="1"/>
              <a:t>A</a:t>
            </a:r>
            <a:r>
              <a:rPr lang="en-US" altLang="en-US" dirty="0"/>
              <a:t> = 154993,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A</a:t>
            </a:r>
            <a:r>
              <a:rPr lang="en-US" altLang="en-US" dirty="0"/>
              <a:t> = 95857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 err="1"/>
              <a:t>n</a:t>
            </a:r>
            <a:r>
              <a:rPr lang="en-US" altLang="en-US" i="1" baseline="-25000" dirty="0" err="1"/>
              <a:t>B</a:t>
            </a:r>
            <a:r>
              <a:rPr lang="en-US" altLang="en-US" dirty="0"/>
              <a:t> = 288329, </a:t>
            </a:r>
            <a:r>
              <a:rPr lang="en-US" altLang="en-US" i="1" dirty="0" err="1"/>
              <a:t>e</a:t>
            </a:r>
            <a:r>
              <a:rPr lang="en-US" altLang="en-US" i="1" baseline="-25000" dirty="0" err="1"/>
              <a:t>B</a:t>
            </a:r>
            <a:r>
              <a:rPr lang="en-US" altLang="en-US" dirty="0"/>
              <a:t> = 22579, </a:t>
            </a:r>
            <a:r>
              <a:rPr lang="en-US" altLang="en-US" i="1" dirty="0"/>
              <a:t>d</a:t>
            </a:r>
            <a:r>
              <a:rPr lang="en-US" altLang="en-US" i="1" baseline="-25000" dirty="0"/>
              <a:t>B</a:t>
            </a:r>
            <a:r>
              <a:rPr lang="en-US" altLang="en-US" dirty="0"/>
              <a:t> = 138091</a:t>
            </a:r>
          </a:p>
          <a:p>
            <a:r>
              <a:rPr lang="en-US" altLang="en-US" dirty="0"/>
              <a:t>Alice asks Bob to sign 225536 so she can verify she has the right public key:</a:t>
            </a:r>
          </a:p>
          <a:p>
            <a:pPr lvl="1"/>
            <a:r>
              <a:rPr lang="en-US" altLang="en-US" i="1" dirty="0"/>
              <a:t>c</a:t>
            </a:r>
            <a:r>
              <a:rPr lang="en-US" altLang="en-US" dirty="0"/>
              <a:t> = </a:t>
            </a:r>
            <a:r>
              <a:rPr lang="en-US" altLang="en-US" i="1" dirty="0" err="1"/>
              <a:t>m</a:t>
            </a:r>
            <a:r>
              <a:rPr lang="en-US" altLang="en-US" i="1" baseline="30000" dirty="0" err="1"/>
              <a:t>d</a:t>
            </a:r>
            <a:r>
              <a:rPr lang="en-US" altLang="en-US" sz="2000" i="1" baseline="30000" dirty="0" err="1"/>
              <a:t>B</a:t>
            </a:r>
            <a:r>
              <a:rPr lang="en-US" altLang="en-US" dirty="0"/>
              <a:t> mod </a:t>
            </a:r>
            <a:r>
              <a:rPr lang="en-US" altLang="en-US" i="1" dirty="0" err="1"/>
              <a:t>n</a:t>
            </a:r>
            <a:r>
              <a:rPr lang="en-US" altLang="en-US" i="1" baseline="-25000" dirty="0" err="1"/>
              <a:t>B</a:t>
            </a:r>
            <a:r>
              <a:rPr lang="en-US" altLang="en-US" dirty="0"/>
              <a:t> = 225536</a:t>
            </a:r>
            <a:r>
              <a:rPr lang="en-US" altLang="en-US" baseline="30000" dirty="0"/>
              <a:t>138091</a:t>
            </a:r>
            <a:r>
              <a:rPr lang="en-US" altLang="en-US" dirty="0"/>
              <a:t> mod 288329 = 271316</a:t>
            </a:r>
          </a:p>
          <a:p>
            <a:r>
              <a:rPr lang="en-US" altLang="en-US" dirty="0"/>
              <a:t>Now she asks Bob to sign the statement AYE (002404):</a:t>
            </a:r>
          </a:p>
          <a:p>
            <a:pPr lvl="1"/>
            <a:r>
              <a:rPr lang="en-US" altLang="en-US" i="1" dirty="0"/>
              <a:t>c</a:t>
            </a:r>
            <a:r>
              <a:rPr lang="en-US" altLang="en-US" dirty="0"/>
              <a:t> = </a:t>
            </a:r>
            <a:r>
              <a:rPr lang="en-US" altLang="en-US" i="1" dirty="0" err="1"/>
              <a:t>m</a:t>
            </a:r>
            <a:r>
              <a:rPr lang="en-US" altLang="en-US" i="1" baseline="30000" dirty="0" err="1"/>
              <a:t>d</a:t>
            </a:r>
            <a:r>
              <a:rPr lang="en-US" altLang="en-US" sz="2000" i="1" baseline="30000" dirty="0" err="1"/>
              <a:t>B</a:t>
            </a:r>
            <a:r>
              <a:rPr lang="en-US" altLang="en-US" dirty="0"/>
              <a:t> mod </a:t>
            </a:r>
            <a:r>
              <a:rPr lang="en-US" altLang="en-US" i="1" dirty="0" err="1"/>
              <a:t>n</a:t>
            </a:r>
            <a:r>
              <a:rPr lang="en-US" altLang="en-US" i="1" baseline="-25000" dirty="0" err="1"/>
              <a:t>B</a:t>
            </a:r>
            <a:r>
              <a:rPr lang="en-US" altLang="en-US" dirty="0"/>
              <a:t> = 002404</a:t>
            </a:r>
            <a:r>
              <a:rPr lang="en-US" altLang="en-US" baseline="30000" dirty="0"/>
              <a:t>138091</a:t>
            </a:r>
            <a:r>
              <a:rPr lang="en-US" altLang="en-US" dirty="0"/>
              <a:t> mod 288329 = 182665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693B34-5068-6448-B234-1EC4BD868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C4D963-187E-9643-8100-26C283200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53558-8AFA-9E41-A457-F865D0524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1252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>
            <a:extLst>
              <a:ext uri="{FF2B5EF4-FFF2-40B4-BE49-F238E27FC236}">
                <a16:creationId xmlns:a16="http://schemas.microsoft.com/office/drawing/2014/main" id="{4806D2DE-A6E6-3747-8FD3-7B760810CB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Attack #1</a:t>
            </a:r>
          </a:p>
        </p:txBody>
      </p:sp>
      <p:sp>
        <p:nvSpPr>
          <p:cNvPr id="331779" name="Rectangle 3">
            <a:extLst>
              <a:ext uri="{FF2B5EF4-FFF2-40B4-BE49-F238E27FC236}">
                <a16:creationId xmlns:a16="http://schemas.microsoft.com/office/drawing/2014/main" id="{2BEF5473-1340-A944-862C-A020C1BF8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Alice computes:</a:t>
            </a:r>
          </a:p>
          <a:p>
            <a:pPr lvl="1"/>
            <a:r>
              <a:rPr lang="en-US" altLang="en-US" dirty="0"/>
              <a:t>new message NAY (130024) by </a:t>
            </a:r>
            <a:r>
              <a:rPr lang="da" dirty="0"/>
              <a:t>(002404)(225536) mod 288329 = 130024</a:t>
            </a:r>
          </a:p>
          <a:p>
            <a:pPr lvl="1"/>
            <a:r>
              <a:rPr lang="da" dirty="0"/>
              <a:t>corresponding signature (271316)(182665) mod 288329 = 218646 </a:t>
            </a:r>
          </a:p>
          <a:p>
            <a:r>
              <a:rPr lang="da" dirty="0"/>
              <a:t>Alice now claims Bob signed NAY (130024), and as proof supplies signature 218646</a:t>
            </a:r>
            <a:endParaRPr lang="en-US" altLang="en-US" dirty="0"/>
          </a:p>
          <a:p>
            <a:r>
              <a:rPr lang="en-US" altLang="en-US" dirty="0"/>
              <a:t>Judge computes </a:t>
            </a:r>
            <a:r>
              <a:rPr lang="en-US" altLang="en-US" i="1" dirty="0" err="1"/>
              <a:t>c</a:t>
            </a:r>
            <a:r>
              <a:rPr lang="en-US" altLang="en-US" i="1" baseline="30000" dirty="0" err="1"/>
              <a:t>e</a:t>
            </a:r>
            <a:r>
              <a:rPr lang="en-US" altLang="en-US" sz="2200" i="1" baseline="30000" dirty="0" err="1"/>
              <a:t>B</a:t>
            </a:r>
            <a:r>
              <a:rPr lang="en-US" altLang="en-US" dirty="0"/>
              <a:t> mod </a:t>
            </a:r>
            <a:r>
              <a:rPr lang="en-US" altLang="en-US" i="1" dirty="0" err="1"/>
              <a:t>n</a:t>
            </a:r>
            <a:r>
              <a:rPr lang="en-US" altLang="en-US" i="1" baseline="-25000" dirty="0" err="1"/>
              <a:t>B</a:t>
            </a:r>
            <a:r>
              <a:rPr lang="en-US" altLang="en-US" baseline="-25000" dirty="0"/>
              <a:t> </a:t>
            </a:r>
            <a:r>
              <a:rPr lang="en-US" altLang="en-US" dirty="0"/>
              <a:t>= </a:t>
            </a:r>
            <a:r>
              <a:rPr lang="en-US" dirty="0"/>
              <a:t>218646</a:t>
            </a:r>
            <a:r>
              <a:rPr lang="en-US" baseline="30000" dirty="0"/>
              <a:t>22579</a:t>
            </a:r>
            <a:r>
              <a:rPr lang="en-US" dirty="0"/>
              <a:t> mod 288329 = 130024</a:t>
            </a:r>
            <a:endParaRPr lang="en-US" altLang="en-US" dirty="0"/>
          </a:p>
          <a:p>
            <a:pPr lvl="1"/>
            <a:r>
              <a:rPr lang="en-US" altLang="en-US" dirty="0"/>
              <a:t>Signature validated; Bob is toast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693B34-5068-6448-B234-1EC4BD868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C4D963-187E-9643-8100-26C283200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53558-8AFA-9E41-A457-F865D0524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2998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14DE5-334C-0843-934C-327FA908C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Attack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34162-DCA8-9147-B780-F9C176DC2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sign random messages </a:t>
            </a:r>
          </a:p>
          <a:p>
            <a:pPr lvl="1"/>
            <a:r>
              <a:rPr lang="en-US" dirty="0"/>
              <a:t>This would prevent Alice from getting the first message</a:t>
            </a:r>
          </a:p>
          <a:p>
            <a:r>
              <a:rPr lang="en-US" dirty="0"/>
              <a:t>When signing, always sign the cryptographic hash of a message, not the message itself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43A63-7B38-2948-B7FB-1ED6DE5BF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F1034-6D77-4A4F-A324-538F10B3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0ACAF-E049-AD4D-ACEF-06140566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5630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E12E1BA7-3AB1-C943-AA1D-B4706A28C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Attack #2: Bob’s Revenge</a:t>
            </a:r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2CE7A78B-E6B5-5B43-894A-D7ACC1B70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Bob, Alice agree to sign contract LUR (112017)</a:t>
            </a:r>
          </a:p>
          <a:p>
            <a:pPr lvl="1"/>
            <a:r>
              <a:rPr lang="en-US" altLang="en-US" dirty="0"/>
              <a:t>But Bob really wants her to sign contract EWM (042212), but knows she won’t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Alice enciphers, then signs:</a:t>
            </a:r>
          </a:p>
          <a:p>
            <a:pPr lvl="1"/>
            <a:r>
              <a:rPr lang="en-US" altLang="en-US" dirty="0"/>
              <a:t>(</a:t>
            </a:r>
            <a:r>
              <a:rPr lang="en-US" altLang="en-US" i="1" dirty="0" err="1"/>
              <a:t>m</a:t>
            </a:r>
            <a:r>
              <a:rPr lang="en-US" altLang="en-US" i="1" baseline="30000" dirty="0" err="1"/>
              <a:t>e</a:t>
            </a:r>
            <a:r>
              <a:rPr lang="en-US" altLang="en-US" sz="1600" i="1" baseline="30000" dirty="0" err="1"/>
              <a:t>B</a:t>
            </a:r>
            <a:r>
              <a:rPr lang="en-US" altLang="en-US" dirty="0"/>
              <a:t> mod </a:t>
            </a:r>
            <a:r>
              <a:rPr lang="en-US" altLang="en-US" i="1" dirty="0" err="1"/>
              <a:t>n</a:t>
            </a:r>
            <a:r>
              <a:rPr lang="en-US" altLang="en-US" i="1" baseline="-25000" dirty="0" err="1"/>
              <a:t>A</a:t>
            </a:r>
            <a:r>
              <a:rPr lang="en-US" altLang="en-US" dirty="0"/>
              <a:t>)</a:t>
            </a:r>
            <a:r>
              <a:rPr lang="en-US" altLang="en-US" i="1" baseline="30000" dirty="0" err="1"/>
              <a:t>d</a:t>
            </a:r>
            <a:r>
              <a:rPr lang="en-US" altLang="en-US" sz="1600" i="1" baseline="30000" dirty="0" err="1"/>
              <a:t>A</a:t>
            </a:r>
            <a:r>
              <a:rPr lang="en-US" altLang="en-US" dirty="0"/>
              <a:t> mod </a:t>
            </a:r>
            <a:r>
              <a:rPr lang="en-US" altLang="en-US" i="1" dirty="0" err="1"/>
              <a:t>n</a:t>
            </a:r>
            <a:r>
              <a:rPr lang="en-US" altLang="en-US" i="1" baseline="-25000" dirty="0" err="1"/>
              <a:t>A</a:t>
            </a:r>
            <a:r>
              <a:rPr lang="en-US" altLang="en-US" dirty="0"/>
              <a:t> = </a:t>
            </a:r>
            <a:r>
              <a:rPr lang="da" dirty="0"/>
              <a:t>(112017</a:t>
            </a:r>
            <a:r>
              <a:rPr lang="da" baseline="30000" dirty="0"/>
              <a:t>22579</a:t>
            </a:r>
            <a:r>
              <a:rPr lang="da" dirty="0"/>
              <a:t> mod 288329)</a:t>
            </a:r>
            <a:r>
              <a:rPr lang="da" baseline="30000" dirty="0"/>
              <a:t>95857</a:t>
            </a:r>
            <a:r>
              <a:rPr lang="da" dirty="0"/>
              <a:t> mod 262631 = 42390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Bob now changes his public key</a:t>
            </a:r>
          </a:p>
          <a:p>
            <a:pPr lvl="1"/>
            <a:r>
              <a:rPr lang="en-US" altLang="en-US" dirty="0"/>
              <a:t>Computes </a:t>
            </a:r>
            <a:r>
              <a:rPr lang="en-US" altLang="en-US" i="1" dirty="0"/>
              <a:t>r</a:t>
            </a:r>
            <a:r>
              <a:rPr lang="en-US" altLang="en-US" dirty="0"/>
              <a:t> such that </a:t>
            </a:r>
            <a:r>
              <a:rPr lang="en-US" dirty="0"/>
              <a:t>042212</a:t>
            </a:r>
            <a:r>
              <a:rPr lang="en-US" i="1" baseline="30000" dirty="0"/>
              <a:t>r</a:t>
            </a:r>
            <a:r>
              <a:rPr lang="en-US" dirty="0"/>
              <a:t> mod 288329 = 112017</a:t>
            </a:r>
            <a:r>
              <a:rPr lang="en-US" altLang="en-US" dirty="0"/>
              <a:t>; one such </a:t>
            </a:r>
            <a:r>
              <a:rPr lang="en-US" altLang="en-US" i="1" dirty="0"/>
              <a:t>r</a:t>
            </a:r>
            <a:r>
              <a:rPr lang="en-US" altLang="en-US" dirty="0"/>
              <a:t> = 9175</a:t>
            </a:r>
          </a:p>
          <a:p>
            <a:pPr lvl="1"/>
            <a:r>
              <a:rPr lang="en-US" altLang="en-US" dirty="0"/>
              <a:t>Computes </a:t>
            </a:r>
            <a:r>
              <a:rPr lang="en-US" altLang="en-US" i="1" dirty="0" err="1"/>
              <a:t>re</a:t>
            </a:r>
            <a:r>
              <a:rPr lang="en-US" altLang="en-US" i="1" baseline="-25000" dirty="0" err="1"/>
              <a:t>B</a:t>
            </a:r>
            <a:r>
              <a:rPr lang="en-US" altLang="en-US" dirty="0"/>
              <a:t> mod </a:t>
            </a:r>
            <a:r>
              <a:rPr lang="en-US" altLang="en-US" dirty="0">
                <a:sym typeface="Symbol" pitchFamily="2" charset="2"/>
              </a:rPr>
              <a:t></a:t>
            </a:r>
            <a:r>
              <a:rPr lang="en-US" altLang="en-US" dirty="0"/>
              <a:t>(</a:t>
            </a:r>
            <a:r>
              <a:rPr lang="en-US" altLang="en-US" i="1" dirty="0" err="1"/>
              <a:t>n</a:t>
            </a:r>
            <a:r>
              <a:rPr lang="en-US" altLang="en-US" i="1" baseline="-25000" dirty="0" err="1"/>
              <a:t>B</a:t>
            </a:r>
            <a:r>
              <a:rPr lang="en-US" altLang="en-US" dirty="0"/>
              <a:t>) = </a:t>
            </a:r>
            <a:r>
              <a:rPr lang="da" dirty="0"/>
              <a:t>(9175)(22579) mod 287184 = 102661</a:t>
            </a:r>
          </a:p>
          <a:p>
            <a:pPr lvl="1"/>
            <a:r>
              <a:rPr lang="en-US" altLang="en-US" dirty="0"/>
              <a:t>Replace public key with </a:t>
            </a:r>
            <a:r>
              <a:rPr lang="en-US" dirty="0"/>
              <a:t>(102661,288329)</a:t>
            </a:r>
            <a:r>
              <a:rPr lang="en-US" altLang="en-US" dirty="0"/>
              <a:t>, private key with 161245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Bob claims contract was EWM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Judge computes:</a:t>
            </a:r>
          </a:p>
          <a:p>
            <a:pPr lvl="1"/>
            <a:r>
              <a:rPr lang="da" dirty="0"/>
              <a:t>(42390</a:t>
            </a:r>
            <a:r>
              <a:rPr lang="da" baseline="30000" dirty="0"/>
              <a:t>154993</a:t>
            </a:r>
            <a:r>
              <a:rPr lang="da" dirty="0"/>
              <a:t> mod 262631)</a:t>
            </a:r>
            <a:r>
              <a:rPr lang="da" baseline="30000" dirty="0"/>
              <a:t>161245</a:t>
            </a:r>
            <a:r>
              <a:rPr lang="da" dirty="0"/>
              <a:t> mod 288329 = 042212, which is EWM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Verified; now Alice is toast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279460-BA8B-7C41-87BD-4656C162A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CD11B9-448F-0F46-8570-322ECDD92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0D36B-825F-7641-8D82-227EE5D8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7122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596B7-99C7-F741-B2FF-5EA3540C7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Attack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83596-96D9-AA49-B2AE-921A1E733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Obvious thought: instead of encrypting message and then signing it, sign the message and then encrypt it</a:t>
            </a:r>
          </a:p>
          <a:p>
            <a:pPr lvl="1"/>
            <a:r>
              <a:rPr lang="en-US" dirty="0"/>
              <a:t>May not work due to surreptitious forwarding attack</a:t>
            </a:r>
          </a:p>
          <a:p>
            <a:pPr lvl="1"/>
            <a:r>
              <a:rPr lang="en-US" dirty="0"/>
              <a:t>Idea: Alice sends Cathy an encrypted signed message; Cathy deciphers it, re-enciphers it with Bob’s public key, and then sends message and signature to Bob – now Bob thinks the message came from Alice (right) and was intended for him (wrong)</a:t>
            </a:r>
          </a:p>
          <a:p>
            <a:r>
              <a:rPr lang="en-US" dirty="0"/>
              <a:t>Several ways to solve this:</a:t>
            </a:r>
          </a:p>
          <a:p>
            <a:pPr lvl="1"/>
            <a:r>
              <a:rPr lang="en-US" dirty="0"/>
              <a:t>Put sender and recipient in the message; changing recipient invalidates signature</a:t>
            </a:r>
          </a:p>
          <a:p>
            <a:pPr lvl="1"/>
            <a:r>
              <a:rPr lang="en-US" dirty="0"/>
              <a:t>Sign message, encrypt it, then sign the result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7EBCF-57BE-2746-8B17-D4872B197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165C1-1825-6B42-8931-C849743C1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E81F6-38DE-4A45-9463-CDF8CABF2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0153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>
            <a:extLst>
              <a:ext uri="{FF2B5EF4-FFF2-40B4-BE49-F238E27FC236}">
                <a16:creationId xmlns:a16="http://schemas.microsoft.com/office/drawing/2014/main" id="{4E0D4083-96C3-4541-979E-54306DF21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 Gamal Digital Signature</a:t>
            </a:r>
          </a:p>
        </p:txBody>
      </p:sp>
      <p:sp>
        <p:nvSpPr>
          <p:cNvPr id="333827" name="Rectangle 3">
            <a:extLst>
              <a:ext uri="{FF2B5EF4-FFF2-40B4-BE49-F238E27FC236}">
                <a16:creationId xmlns:a16="http://schemas.microsoft.com/office/drawing/2014/main" id="{3AAB82F9-23EE-1B42-AEDF-628F78F1D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Relies on discrete log problem</a:t>
            </a:r>
          </a:p>
          <a:p>
            <a:pPr lvl="1"/>
            <a:r>
              <a:rPr lang="en-US" altLang="en-US" dirty="0"/>
              <a:t>Choose </a:t>
            </a:r>
            <a:r>
              <a:rPr lang="en-US" altLang="en-US" i="1" dirty="0"/>
              <a:t>p</a:t>
            </a:r>
            <a:r>
              <a:rPr lang="en-US" altLang="en-US" dirty="0"/>
              <a:t> prime, </a:t>
            </a:r>
            <a:r>
              <a:rPr lang="en-US" altLang="en-US" i="1" dirty="0"/>
              <a:t>g</a:t>
            </a:r>
            <a:r>
              <a:rPr lang="en-US" altLang="en-US" dirty="0"/>
              <a:t>, </a:t>
            </a:r>
            <a:r>
              <a:rPr lang="en-US" altLang="en-US" i="1" dirty="0"/>
              <a:t>d</a:t>
            </a:r>
            <a:r>
              <a:rPr lang="en-US" altLang="en-US" dirty="0"/>
              <a:t> &lt; </a:t>
            </a:r>
            <a:r>
              <a:rPr lang="en-US" altLang="en-US" i="1" dirty="0"/>
              <a:t>p</a:t>
            </a:r>
            <a:r>
              <a:rPr lang="en-US" altLang="en-US" dirty="0"/>
              <a:t>; compute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 err="1"/>
              <a:t>g</a:t>
            </a:r>
            <a:r>
              <a:rPr lang="en-US" altLang="en-US" i="1" baseline="30000" dirty="0" err="1"/>
              <a:t>d</a:t>
            </a:r>
            <a:r>
              <a:rPr lang="en-US" altLang="en-US" dirty="0"/>
              <a:t> mod </a:t>
            </a:r>
            <a:r>
              <a:rPr lang="en-US" altLang="en-US" i="1" dirty="0"/>
              <a:t>p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Public key: (</a:t>
            </a:r>
            <a:r>
              <a:rPr lang="en-US" altLang="en-US" i="1" dirty="0"/>
              <a:t>y</a:t>
            </a:r>
            <a:r>
              <a:rPr lang="en-US" altLang="en-US" dirty="0"/>
              <a:t>, </a:t>
            </a:r>
            <a:r>
              <a:rPr lang="en-US" altLang="en-US" i="1" dirty="0"/>
              <a:t>g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dirty="0"/>
              <a:t>); private key: </a:t>
            </a:r>
            <a:r>
              <a:rPr lang="en-US" altLang="en-US" i="1" dirty="0"/>
              <a:t>d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To sign contract m: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Choose </a:t>
            </a:r>
            <a:r>
              <a:rPr lang="en-US" altLang="en-US" i="1" dirty="0"/>
              <a:t>k</a:t>
            </a:r>
            <a:r>
              <a:rPr lang="en-US" altLang="en-US" dirty="0"/>
              <a:t> relatively prime to </a:t>
            </a:r>
            <a:r>
              <a:rPr lang="en-US" altLang="en-US" i="1" dirty="0"/>
              <a:t>p</a:t>
            </a:r>
            <a:r>
              <a:rPr lang="en-US" altLang="en-US" dirty="0"/>
              <a:t>–1, and not yet used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Compute </a:t>
            </a:r>
            <a:r>
              <a:rPr lang="en-US" altLang="en-US" i="1" dirty="0"/>
              <a:t>a</a:t>
            </a:r>
            <a:r>
              <a:rPr lang="en-US" altLang="en-US" dirty="0"/>
              <a:t> = </a:t>
            </a:r>
            <a:r>
              <a:rPr lang="en-US" altLang="en-US" i="1" dirty="0" err="1"/>
              <a:t>g</a:t>
            </a:r>
            <a:r>
              <a:rPr lang="en-US" altLang="en-US" i="1" baseline="30000" dirty="0" err="1"/>
              <a:t>k</a:t>
            </a:r>
            <a:r>
              <a:rPr lang="en-US" altLang="en-US" dirty="0"/>
              <a:t> mod </a:t>
            </a:r>
            <a:r>
              <a:rPr lang="en-US" altLang="en-US" i="1" dirty="0"/>
              <a:t>p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Find </a:t>
            </a:r>
            <a:r>
              <a:rPr lang="en-US" altLang="en-US" i="1" dirty="0"/>
              <a:t>b</a:t>
            </a:r>
            <a:r>
              <a:rPr lang="en-US" altLang="en-US" dirty="0"/>
              <a:t> such that </a:t>
            </a:r>
            <a:r>
              <a:rPr lang="en-US" altLang="en-US" i="1" dirty="0"/>
              <a:t>m</a:t>
            </a:r>
            <a:r>
              <a:rPr lang="en-US" altLang="en-US" dirty="0"/>
              <a:t> = (</a:t>
            </a:r>
            <a:r>
              <a:rPr lang="en-US" altLang="en-US" i="1" dirty="0"/>
              <a:t>da</a:t>
            </a:r>
            <a:r>
              <a:rPr lang="en-US" altLang="en-US" dirty="0"/>
              <a:t> + </a:t>
            </a:r>
            <a:r>
              <a:rPr lang="en-US" altLang="en-US" i="1" dirty="0"/>
              <a:t>kb</a:t>
            </a:r>
            <a:r>
              <a:rPr lang="en-US" altLang="en-US" dirty="0"/>
              <a:t>) mod </a:t>
            </a:r>
            <a:r>
              <a:rPr lang="en-US" altLang="en-US" i="1" dirty="0"/>
              <a:t>p</a:t>
            </a:r>
            <a:r>
              <a:rPr lang="en-US" altLang="en-US" dirty="0"/>
              <a:t>–1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Signature is (</a:t>
            </a:r>
            <a:r>
              <a:rPr lang="en-US" altLang="en-US" i="1" dirty="0"/>
              <a:t>a</a:t>
            </a:r>
            <a:r>
              <a:rPr lang="en-US" altLang="en-US" dirty="0"/>
              <a:t>, </a:t>
            </a:r>
            <a:r>
              <a:rPr lang="en-US" altLang="en-US" i="1" dirty="0"/>
              <a:t>b</a:t>
            </a:r>
            <a:r>
              <a:rPr lang="en-US" alt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To validate, check that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 err="1"/>
              <a:t>y</a:t>
            </a:r>
            <a:r>
              <a:rPr lang="en-US" altLang="en-US" i="1" baseline="30000" dirty="0" err="1"/>
              <a:t>a</a:t>
            </a:r>
            <a:r>
              <a:rPr lang="en-US" altLang="en-US" i="1" dirty="0" err="1"/>
              <a:t>a</a:t>
            </a:r>
            <a:r>
              <a:rPr lang="en-US" altLang="en-US" i="1" baseline="30000" dirty="0" err="1"/>
              <a:t>b</a:t>
            </a:r>
            <a:r>
              <a:rPr lang="en-US" altLang="en-US" dirty="0"/>
              <a:t> mod </a:t>
            </a:r>
            <a:r>
              <a:rPr lang="en-US" altLang="en-US" i="1" dirty="0"/>
              <a:t>p</a:t>
            </a:r>
            <a:r>
              <a:rPr lang="en-US" altLang="en-US" dirty="0"/>
              <a:t> = </a:t>
            </a:r>
            <a:r>
              <a:rPr lang="en-US" altLang="en-US" i="1" dirty="0"/>
              <a:t>g</a:t>
            </a:r>
            <a:r>
              <a:rPr lang="en-US" altLang="en-US" i="1" baseline="30000" dirty="0"/>
              <a:t>m</a:t>
            </a:r>
            <a:r>
              <a:rPr lang="en-US" altLang="en-US" dirty="0"/>
              <a:t> mod </a:t>
            </a:r>
            <a:r>
              <a:rPr lang="en-US" altLang="en-US" i="1" dirty="0"/>
              <a:t>p</a:t>
            </a:r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F9ADD2-BA0A-004A-A09E-4BA6CA24D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8D713-F404-F74A-B93E-FF3136C96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B9260-5F06-8146-AD17-D899904B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7508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>
            <a:extLst>
              <a:ext uri="{FF2B5EF4-FFF2-40B4-BE49-F238E27FC236}">
                <a16:creationId xmlns:a16="http://schemas.microsoft.com/office/drawing/2014/main" id="{700B8F1C-B11C-6747-AE33-5C69427C7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1EA3A62C-0A59-5E44-BE4B-5F3C33D8A4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Alice chooses </a:t>
            </a:r>
            <a:r>
              <a:rPr lang="en-US" altLang="en-US" i="1" dirty="0"/>
              <a:t>p</a:t>
            </a:r>
            <a:r>
              <a:rPr lang="en-US" altLang="en-US" dirty="0"/>
              <a:t> = </a:t>
            </a:r>
            <a:r>
              <a:rPr lang="en-US" dirty="0"/>
              <a:t>262643</a:t>
            </a:r>
            <a:r>
              <a:rPr lang="en-US" altLang="en-US" dirty="0"/>
              <a:t>, </a:t>
            </a:r>
            <a:r>
              <a:rPr lang="en-US" altLang="en-US" i="1" dirty="0"/>
              <a:t>g</a:t>
            </a:r>
            <a:r>
              <a:rPr lang="en-US" altLang="en-US" dirty="0"/>
              <a:t> = 9563, </a:t>
            </a:r>
            <a:r>
              <a:rPr lang="en-US" altLang="en-US" i="1" dirty="0"/>
              <a:t>d</a:t>
            </a:r>
            <a:r>
              <a:rPr lang="en-US" altLang="en-US" dirty="0"/>
              <a:t> = 3632, giving </a:t>
            </a:r>
            <a:r>
              <a:rPr lang="en-US" altLang="en-US" i="1" dirty="0"/>
              <a:t>y</a:t>
            </a:r>
            <a:r>
              <a:rPr lang="en-US" altLang="en-US" dirty="0"/>
              <a:t> = 274598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Alice wants to send Bob signed contract PUP (152015)</a:t>
            </a:r>
          </a:p>
          <a:p>
            <a:pPr lvl="1"/>
            <a:r>
              <a:rPr lang="en-US" altLang="en-US" dirty="0"/>
              <a:t>Chooses </a:t>
            </a:r>
            <a:r>
              <a:rPr lang="en-US" altLang="en-US" i="1" dirty="0"/>
              <a:t>k</a:t>
            </a:r>
            <a:r>
              <a:rPr lang="en-US" altLang="en-US" dirty="0"/>
              <a:t> = 601 (relatively prime to </a:t>
            </a:r>
            <a:r>
              <a:rPr lang="en-US" dirty="0"/>
              <a:t>262642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This gives </a:t>
            </a:r>
            <a:r>
              <a:rPr lang="en-US" altLang="en-US" i="1" dirty="0"/>
              <a:t>a</a:t>
            </a:r>
            <a:r>
              <a:rPr lang="en-US" altLang="en-US" dirty="0"/>
              <a:t> = </a:t>
            </a:r>
            <a:r>
              <a:rPr lang="en-US" altLang="en-US" i="1" dirty="0" err="1"/>
              <a:t>g</a:t>
            </a:r>
            <a:r>
              <a:rPr lang="en-US" altLang="en-US" i="1" baseline="30000" dirty="0" err="1"/>
              <a:t>k</a:t>
            </a:r>
            <a:r>
              <a:rPr lang="en-US" altLang="en-US" dirty="0"/>
              <a:t> mod </a:t>
            </a:r>
            <a:r>
              <a:rPr lang="en-US" altLang="en-US" i="1" dirty="0"/>
              <a:t>p</a:t>
            </a:r>
            <a:r>
              <a:rPr lang="en-US" altLang="en-US" dirty="0"/>
              <a:t> = 9563</a:t>
            </a:r>
            <a:r>
              <a:rPr lang="en-US" altLang="en-US" baseline="30000" dirty="0"/>
              <a:t>601</a:t>
            </a:r>
            <a:r>
              <a:rPr lang="en-US" altLang="en-US" dirty="0"/>
              <a:t> mod 29 = 202897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Then solving 152015 = (3632</a:t>
            </a:r>
            <a:r>
              <a:rPr lang="en-US" altLang="en-US" dirty="0">
                <a:sym typeface="Symbol" pitchFamily="2" charset="2"/>
              </a:rPr>
              <a:t></a:t>
            </a:r>
            <a:r>
              <a:rPr lang="en-US" altLang="en-US" dirty="0"/>
              <a:t>202897 + 601</a:t>
            </a:r>
            <a:r>
              <a:rPr lang="en-US" altLang="en-US" i="1" dirty="0"/>
              <a:t>b</a:t>
            </a:r>
            <a:r>
              <a:rPr lang="en-US" altLang="en-US" dirty="0"/>
              <a:t>) mod 262642 gives </a:t>
            </a:r>
            <a:r>
              <a:rPr lang="en-US" altLang="en-US" i="1" dirty="0"/>
              <a:t>b</a:t>
            </a:r>
            <a:r>
              <a:rPr lang="en-US" altLang="en-US" dirty="0"/>
              <a:t> = 225835</a:t>
            </a:r>
          </a:p>
          <a:p>
            <a:pPr lvl="1"/>
            <a:r>
              <a:rPr lang="en-US" altLang="en-US" dirty="0"/>
              <a:t>Alice sends Bob message </a:t>
            </a:r>
            <a:r>
              <a:rPr lang="en-US" altLang="en-US" i="1" dirty="0"/>
              <a:t>m</a:t>
            </a:r>
            <a:r>
              <a:rPr lang="en-US" altLang="en-US" dirty="0"/>
              <a:t> = 152015 and signature (</a:t>
            </a:r>
            <a:r>
              <a:rPr lang="en-US" altLang="en-US" i="1" dirty="0" err="1"/>
              <a:t>a,b</a:t>
            </a:r>
            <a:r>
              <a:rPr lang="en-US" altLang="en-US" dirty="0"/>
              <a:t>) = (202897, 225835)</a:t>
            </a:r>
          </a:p>
          <a:p>
            <a:r>
              <a:rPr lang="en-US" altLang="en-US" dirty="0"/>
              <a:t>Bob verifies signature: </a:t>
            </a:r>
            <a:r>
              <a:rPr lang="en-US" altLang="en-US" i="1" dirty="0"/>
              <a:t>g</a:t>
            </a:r>
            <a:r>
              <a:rPr lang="en-US" altLang="en-US" i="1" baseline="30000" dirty="0"/>
              <a:t>m</a:t>
            </a:r>
            <a:r>
              <a:rPr lang="en-US" altLang="en-US" dirty="0"/>
              <a:t> mod </a:t>
            </a:r>
            <a:r>
              <a:rPr lang="en-US" altLang="en-US" i="1" dirty="0"/>
              <a:t>p</a:t>
            </a:r>
            <a:r>
              <a:rPr lang="en-US" altLang="en-US" dirty="0"/>
              <a:t> = 9563</a:t>
            </a:r>
            <a:r>
              <a:rPr lang="en-US" altLang="en-US" baseline="30000" dirty="0"/>
              <a:t>152015</a:t>
            </a:r>
            <a:r>
              <a:rPr lang="en-US" altLang="en-US" dirty="0"/>
              <a:t> mod 262643 = 157499 and </a:t>
            </a:r>
            <a:r>
              <a:rPr lang="en-US" altLang="en-US" i="1" dirty="0" err="1"/>
              <a:t>y</a:t>
            </a:r>
            <a:r>
              <a:rPr lang="en-US" altLang="en-US" i="1" baseline="30000" dirty="0" err="1"/>
              <a:t>a</a:t>
            </a:r>
            <a:r>
              <a:rPr lang="en-US" altLang="en-US" i="1" dirty="0" err="1"/>
              <a:t>a</a:t>
            </a:r>
            <a:r>
              <a:rPr lang="en-US" altLang="en-US" i="1" baseline="30000" dirty="0" err="1"/>
              <a:t>b</a:t>
            </a:r>
            <a:r>
              <a:rPr lang="en-US" altLang="en-US" dirty="0"/>
              <a:t> mod </a:t>
            </a:r>
            <a:r>
              <a:rPr lang="en-US" altLang="en-US" i="1" dirty="0"/>
              <a:t>p</a:t>
            </a:r>
            <a:r>
              <a:rPr lang="en-US" altLang="en-US" dirty="0"/>
              <a:t> = </a:t>
            </a:r>
            <a:r>
              <a:rPr lang="en-US" dirty="0"/>
              <a:t>27459</a:t>
            </a:r>
            <a:r>
              <a:rPr lang="en-US" baseline="30000" dirty="0"/>
              <a:t>202897</a:t>
            </a:r>
            <a:r>
              <a:rPr lang="en-US" dirty="0"/>
              <a:t>202897</a:t>
            </a:r>
            <a:r>
              <a:rPr lang="en-US" baseline="30000" dirty="0"/>
              <a:t>225835</a:t>
            </a:r>
            <a:r>
              <a:rPr lang="en-US" altLang="en-US" dirty="0"/>
              <a:t> mod 262643 = 157499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They match, so Alice signed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47B711-CF9F-594E-BB6F-04EED6A2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CBDCAF-0F6F-8E4A-A224-BE847C73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695CA-11F0-DA4F-9431-EA542B87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5687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>
            <a:extLst>
              <a:ext uri="{FF2B5EF4-FFF2-40B4-BE49-F238E27FC236}">
                <a16:creationId xmlns:a16="http://schemas.microsoft.com/office/drawing/2014/main" id="{55807DC3-9046-8547-818C-3DB0B4B523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Attack</a:t>
            </a:r>
          </a:p>
        </p:txBody>
      </p:sp>
      <p:sp>
        <p:nvSpPr>
          <p:cNvPr id="335875" name="Rectangle 3">
            <a:extLst>
              <a:ext uri="{FF2B5EF4-FFF2-40B4-BE49-F238E27FC236}">
                <a16:creationId xmlns:a16="http://schemas.microsoft.com/office/drawing/2014/main" id="{59B2F943-5D35-C349-ADC2-D73BF4926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Eve learns </a:t>
            </a:r>
            <a:r>
              <a:rPr lang="en-US" altLang="en-US" i="1" dirty="0"/>
              <a:t>k</a:t>
            </a:r>
            <a:r>
              <a:rPr lang="en-US" altLang="en-US" dirty="0"/>
              <a:t>, corresponding message </a:t>
            </a:r>
            <a:r>
              <a:rPr lang="en-US" altLang="en-US" i="1" dirty="0"/>
              <a:t>m</a:t>
            </a:r>
            <a:r>
              <a:rPr lang="en-US" altLang="en-US" dirty="0"/>
              <a:t>, and signature (</a:t>
            </a:r>
            <a:r>
              <a:rPr lang="en-US" altLang="en-US" i="1" dirty="0"/>
              <a:t>a</a:t>
            </a:r>
            <a:r>
              <a:rPr lang="en-US" altLang="en-US" dirty="0"/>
              <a:t>, </a:t>
            </a:r>
            <a:r>
              <a:rPr lang="en-US" altLang="en-US" i="1" dirty="0"/>
              <a:t>b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Extended Euclidean Algorithm gives </a:t>
            </a:r>
            <a:r>
              <a:rPr lang="en-US" altLang="en-US" i="1" dirty="0"/>
              <a:t>d</a:t>
            </a:r>
            <a:r>
              <a:rPr lang="en-US" altLang="en-US" dirty="0"/>
              <a:t>, the private key</a:t>
            </a:r>
          </a:p>
          <a:p>
            <a:r>
              <a:rPr lang="en-US" altLang="en-US" dirty="0"/>
              <a:t>Example from above: Eve learned Alice signed last message with </a:t>
            </a:r>
            <a:r>
              <a:rPr lang="en-US" altLang="en-US" i="1" dirty="0"/>
              <a:t>k</a:t>
            </a:r>
            <a:r>
              <a:rPr lang="en-US" altLang="en-US" dirty="0"/>
              <a:t> = 5</a:t>
            </a:r>
          </a:p>
          <a:p>
            <a:pPr lvl="1" algn="ctr">
              <a:buFontTx/>
              <a:buNone/>
            </a:pPr>
            <a:r>
              <a:rPr lang="en-US" altLang="en-US" i="1" dirty="0"/>
              <a:t>m</a:t>
            </a:r>
            <a:r>
              <a:rPr lang="en-US" altLang="en-US" dirty="0"/>
              <a:t> = (</a:t>
            </a:r>
            <a:r>
              <a:rPr lang="en-US" altLang="en-US" i="1" dirty="0"/>
              <a:t>da</a:t>
            </a:r>
            <a:r>
              <a:rPr lang="en-US" altLang="en-US" dirty="0"/>
              <a:t> + </a:t>
            </a:r>
            <a:r>
              <a:rPr lang="en-US" altLang="en-US" i="1" dirty="0"/>
              <a:t>kb</a:t>
            </a:r>
            <a:r>
              <a:rPr lang="en-US" altLang="en-US" dirty="0"/>
              <a:t>) mod </a:t>
            </a:r>
            <a:r>
              <a:rPr lang="en-US" altLang="en-US" i="1" dirty="0"/>
              <a:t>p</a:t>
            </a:r>
            <a:r>
              <a:rPr lang="en-US" altLang="en-US" dirty="0"/>
              <a:t>–1 ⇒ 152015 = (202897</a:t>
            </a:r>
            <a:r>
              <a:rPr lang="en-US" altLang="en-US" i="1" dirty="0"/>
              <a:t>d</a:t>
            </a:r>
            <a:r>
              <a:rPr lang="en-US" altLang="en-US" dirty="0"/>
              <a:t> + 601</a:t>
            </a:r>
            <a:r>
              <a:rPr lang="en-US" altLang="en-US" dirty="0">
                <a:sym typeface="Symbol" pitchFamily="2" charset="2"/>
              </a:rPr>
              <a:t></a:t>
            </a:r>
            <a:r>
              <a:rPr lang="en-US" altLang="en-US" dirty="0"/>
              <a:t>225835) mod 262642</a:t>
            </a:r>
          </a:p>
          <a:p>
            <a:pPr>
              <a:buNone/>
            </a:pPr>
            <a:r>
              <a:rPr lang="en-US" altLang="en-US" dirty="0"/>
              <a:t>	giving Alice’s private key </a:t>
            </a:r>
            <a:r>
              <a:rPr lang="en-US" altLang="en-US" i="1" dirty="0"/>
              <a:t>d</a:t>
            </a:r>
            <a:r>
              <a:rPr lang="en-US" altLang="en-US" dirty="0"/>
              <a:t> = 3632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7118-2DF5-4849-91E2-F7540D86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E16E3-021F-BE47-B795-852E85F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97F5F-3AB4-734E-8D21-901E81C3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8197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23EF-9CA0-5D40-9761-83D16A59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Gamal Digital Signature Using</a:t>
            </a:r>
            <a:br>
              <a:rPr lang="en-US" dirty="0"/>
            </a:br>
            <a:r>
              <a:rPr lang="en-US" dirty="0"/>
              <a:t>Elliptic Curve 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6F67A-E06A-B643-873C-2F2A1337D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before, curve is </a:t>
            </a:r>
            <a:r>
              <a:rPr lang="en-US" i="1" dirty="0"/>
              <a:t>y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dirty="0"/>
              <a:t> + </a:t>
            </a:r>
            <a:r>
              <a:rPr lang="en-US" i="1" dirty="0"/>
              <a:t>ax</a:t>
            </a:r>
            <a:r>
              <a:rPr lang="en-US" dirty="0"/>
              <a:t> + </a:t>
            </a:r>
            <a:r>
              <a:rPr lang="en-US" i="1" dirty="0"/>
              <a:t>b</a:t>
            </a:r>
            <a:r>
              <a:rPr lang="en-US" dirty="0"/>
              <a:t> mod </a:t>
            </a:r>
            <a:r>
              <a:rPr lang="en-US" i="1" dirty="0"/>
              <a:t>p </a:t>
            </a:r>
            <a:r>
              <a:rPr lang="en-US" dirty="0"/>
              <a:t>with </a:t>
            </a:r>
            <a:r>
              <a:rPr lang="en-US" i="1" dirty="0"/>
              <a:t>n</a:t>
            </a:r>
            <a:r>
              <a:rPr lang="en-US" dirty="0"/>
              <a:t> integer points on it</a:t>
            </a:r>
          </a:p>
          <a:p>
            <a:pPr lvl="1"/>
            <a:r>
              <a:rPr lang="en-US" dirty="0"/>
              <a:t>Choose a point P on the curve</a:t>
            </a:r>
          </a:p>
          <a:p>
            <a:pPr lvl="1"/>
            <a:r>
              <a:rPr lang="en-US" dirty="0"/>
              <a:t>Choose private key </a:t>
            </a:r>
            <a:r>
              <a:rPr lang="en-US" i="1" dirty="0" err="1"/>
              <a:t>kpriv</a:t>
            </a:r>
            <a:r>
              <a:rPr lang="en-US" i="1" dirty="0"/>
              <a:t>; </a:t>
            </a:r>
            <a:r>
              <a:rPr lang="en-US" dirty="0"/>
              <a:t>compute </a:t>
            </a:r>
            <a:r>
              <a:rPr lang="en-US" i="1" dirty="0"/>
              <a:t>Q</a:t>
            </a:r>
            <a:r>
              <a:rPr lang="en-US" dirty="0"/>
              <a:t> = </a:t>
            </a:r>
            <a:r>
              <a:rPr lang="en-US" i="1" dirty="0" err="1"/>
              <a:t>k</a:t>
            </a:r>
            <a:r>
              <a:rPr lang="en-US" i="1" baseline="-25000" dirty="0" err="1"/>
              <a:t>priv</a:t>
            </a:r>
            <a:r>
              <a:rPr lang="en-US" i="1" dirty="0" err="1"/>
              <a:t>P</a:t>
            </a:r>
            <a:r>
              <a:rPr lang="en-US" dirty="0"/>
              <a:t>, and the </a:t>
            </a:r>
            <a:r>
              <a:rPr lang="en-US" i="1" dirty="0"/>
              <a:t>c</a:t>
            </a:r>
            <a:r>
              <a:rPr lang="en-US" dirty="0"/>
              <a:t>orresponding public key is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Q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)</a:t>
            </a:r>
          </a:p>
          <a:p>
            <a:r>
              <a:rPr lang="en-US" dirty="0"/>
              <a:t>To digitally sign, choose random integer </a:t>
            </a:r>
            <a:r>
              <a:rPr lang="en-US" i="1" dirty="0"/>
              <a:t>k</a:t>
            </a:r>
            <a:r>
              <a:rPr lang="en-US" dirty="0"/>
              <a:t> with 1 ≤ </a:t>
            </a:r>
            <a:r>
              <a:rPr lang="en-US" i="1" dirty="0"/>
              <a:t>k</a:t>
            </a:r>
            <a:r>
              <a:rPr lang="en-US" dirty="0"/>
              <a:t> &lt; </a:t>
            </a:r>
            <a:r>
              <a:rPr lang="en-US" i="1" dirty="0"/>
              <a:t>n</a:t>
            </a:r>
          </a:p>
          <a:p>
            <a:pPr lvl="1"/>
            <a:r>
              <a:rPr lang="en-US" dirty="0"/>
              <a:t>Compute </a:t>
            </a:r>
            <a:r>
              <a:rPr lang="en-US" i="1" dirty="0"/>
              <a:t>R</a:t>
            </a:r>
            <a:r>
              <a:rPr lang="en-US" dirty="0"/>
              <a:t> = </a:t>
            </a:r>
            <a:r>
              <a:rPr lang="en-US" i="1" dirty="0" err="1"/>
              <a:t>kP</a:t>
            </a:r>
            <a:r>
              <a:rPr lang="en-US" dirty="0"/>
              <a:t> and </a:t>
            </a: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i="1" dirty="0"/>
              <a:t>k</a:t>
            </a:r>
            <a:r>
              <a:rPr lang="en-US" baseline="30000" dirty="0"/>
              <a:t>–1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–</a:t>
            </a:r>
            <a:r>
              <a:rPr lang="en-US" i="1" dirty="0" err="1"/>
              <a:t>k</a:t>
            </a:r>
            <a:r>
              <a:rPr lang="en-US" i="1" baseline="-25000" dirty="0" err="1"/>
              <a:t>priv</a:t>
            </a:r>
            <a:r>
              <a:rPr lang="en-US" i="1" dirty="0" err="1"/>
              <a:t>x</a:t>
            </a:r>
            <a:r>
              <a:rPr lang="en-US" dirty="0"/>
              <a:t>) mod </a:t>
            </a:r>
            <a:r>
              <a:rPr lang="en-US" i="1" dirty="0"/>
              <a:t>n</a:t>
            </a:r>
            <a:r>
              <a:rPr lang="en-US" dirty="0"/>
              <a:t>, where </a:t>
            </a:r>
            <a:r>
              <a:rPr lang="en-US" i="1" dirty="0"/>
              <a:t>x</a:t>
            </a:r>
            <a:r>
              <a:rPr lang="en-US" dirty="0"/>
              <a:t> is first component of </a:t>
            </a:r>
            <a:r>
              <a:rPr lang="en-US" i="1" dirty="0"/>
              <a:t>R</a:t>
            </a:r>
          </a:p>
          <a:p>
            <a:pPr lvl="1"/>
            <a:r>
              <a:rPr lang="en-US" dirty="0"/>
              <a:t>Digital signature is (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R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dirty="0"/>
              <a:t>)</a:t>
            </a:r>
          </a:p>
          <a:p>
            <a:r>
              <a:rPr lang="en-US" dirty="0"/>
              <a:t>To validate, recipient computes:</a:t>
            </a:r>
          </a:p>
          <a:p>
            <a:pPr lvl="1"/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 err="1"/>
              <a:t>xQ</a:t>
            </a:r>
            <a:r>
              <a:rPr lang="en-US" dirty="0"/>
              <a:t> + </a:t>
            </a:r>
            <a:r>
              <a:rPr lang="en-US" i="1" dirty="0" err="1"/>
              <a:t>sR</a:t>
            </a:r>
            <a:endParaRPr lang="en-US" i="1" dirty="0"/>
          </a:p>
          <a:p>
            <a:pPr lvl="1"/>
            <a:r>
              <a:rPr lang="en-US" i="1" dirty="0"/>
              <a:t>V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i="1" dirty="0" err="1"/>
              <a:t>mP</a:t>
            </a:r>
            <a:endParaRPr lang="en-US" i="1" dirty="0"/>
          </a:p>
          <a:p>
            <a:pPr lvl="1"/>
            <a:r>
              <a:rPr lang="en-US" dirty="0"/>
              <a:t>If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V</a:t>
            </a:r>
            <a:r>
              <a:rPr lang="en-US" baseline="-25000" dirty="0"/>
              <a:t>2</a:t>
            </a:r>
            <a:r>
              <a:rPr lang="en-US" dirty="0"/>
              <a:t>, signature valid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858B6-F05A-2F4E-8F3E-66317B261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FA489-06BD-914D-9620-155B8474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3EDC5-D83D-F044-85BC-1FFA2C5C0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6352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0DA63-C195-EB46-A388-5B2F357FF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8DEEC-9C4F-7745-99C2-97742B50C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Alice, Bob use elliptic curve </a:t>
            </a:r>
            <a:r>
              <a:rPr lang="en-US" i="1" dirty="0"/>
              <a:t>y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dirty="0"/>
              <a:t> + 4</a:t>
            </a:r>
            <a:r>
              <a:rPr lang="en-US" i="1" dirty="0"/>
              <a:t>x</a:t>
            </a:r>
            <a:r>
              <a:rPr lang="en-US" dirty="0"/>
              <a:t> + 14 mod 2503, point </a:t>
            </a:r>
            <a:r>
              <a:rPr lang="en-US" i="1" dirty="0"/>
              <a:t>P</a:t>
            </a:r>
            <a:r>
              <a:rPr lang="en-US" dirty="0"/>
              <a:t> = (1002, 493)</a:t>
            </a:r>
          </a:p>
          <a:p>
            <a:pPr lvl="1"/>
            <a:r>
              <a:rPr lang="en-US" dirty="0"/>
              <a:t>Curve has </a:t>
            </a:r>
            <a:r>
              <a:rPr lang="en-US" i="1" dirty="0"/>
              <a:t>n</a:t>
            </a:r>
            <a:r>
              <a:rPr lang="en-US" dirty="0"/>
              <a:t> = 2477 integer points on it</a:t>
            </a:r>
          </a:p>
          <a:p>
            <a:pPr lvl="1"/>
            <a:r>
              <a:rPr lang="en-US" dirty="0"/>
              <a:t>Bob chooses </a:t>
            </a:r>
            <a:r>
              <a:rPr lang="en-US" i="1" dirty="0" err="1"/>
              <a:t>k</a:t>
            </a:r>
            <a:r>
              <a:rPr lang="en-US" i="1" baseline="-25000" dirty="0" err="1"/>
              <a:t>priv</a:t>
            </a:r>
            <a:r>
              <a:rPr lang="en-US" baseline="-25000" dirty="0" err="1"/>
              <a:t>,</a:t>
            </a:r>
            <a:r>
              <a:rPr lang="en-US" i="1" baseline="-25000" dirty="0" err="1"/>
              <a:t>Bob</a:t>
            </a:r>
            <a:r>
              <a:rPr lang="en-US" dirty="0"/>
              <a:t> = 1874, so </a:t>
            </a:r>
            <a:r>
              <a:rPr lang="en-US" i="1" dirty="0"/>
              <a:t>Q</a:t>
            </a:r>
            <a:r>
              <a:rPr lang="en-US" dirty="0"/>
              <a:t> = 1847(1002, 493) mod 2503 = (460, 2083)</a:t>
            </a:r>
          </a:p>
          <a:p>
            <a:r>
              <a:rPr lang="en-US" dirty="0"/>
              <a:t>Bob digitally signs message </a:t>
            </a:r>
            <a:r>
              <a:rPr lang="en-US" i="1" dirty="0"/>
              <a:t>m</a:t>
            </a:r>
            <a:r>
              <a:rPr lang="en-US" dirty="0"/>
              <a:t> = 379</a:t>
            </a:r>
          </a:p>
          <a:p>
            <a:pPr lvl="1"/>
            <a:r>
              <a:rPr lang="en-US" dirty="0"/>
              <a:t>Chooses </a:t>
            </a:r>
            <a:r>
              <a:rPr lang="en-US" i="1" dirty="0"/>
              <a:t>k</a:t>
            </a:r>
            <a:r>
              <a:rPr lang="en-US" dirty="0"/>
              <a:t> = 877</a:t>
            </a:r>
          </a:p>
          <a:p>
            <a:pPr lvl="1"/>
            <a:r>
              <a:rPr lang="en-US" dirty="0"/>
              <a:t>Computes </a:t>
            </a:r>
            <a:r>
              <a:rPr lang="en-US" i="1" dirty="0"/>
              <a:t>R</a:t>
            </a:r>
            <a:r>
              <a:rPr lang="en-US" dirty="0"/>
              <a:t> = </a:t>
            </a:r>
            <a:r>
              <a:rPr lang="en-US" i="1" dirty="0" err="1"/>
              <a:t>kP</a:t>
            </a:r>
            <a:r>
              <a:rPr lang="en-US" dirty="0"/>
              <a:t> = 877(1002,493) = (1014, 788)</a:t>
            </a:r>
          </a:p>
          <a:p>
            <a:pPr lvl="1"/>
            <a:r>
              <a:rPr lang="en-US" dirty="0"/>
              <a:t>Computes </a:t>
            </a: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i="1" dirty="0"/>
              <a:t>k</a:t>
            </a:r>
            <a:r>
              <a:rPr lang="en-US" baseline="30000" dirty="0"/>
              <a:t>–1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–</a:t>
            </a:r>
            <a:r>
              <a:rPr lang="en-US" i="1" dirty="0" err="1"/>
              <a:t>k</a:t>
            </a:r>
            <a:r>
              <a:rPr lang="en-US" i="1" baseline="-25000" dirty="0" err="1"/>
              <a:t>priv</a:t>
            </a:r>
            <a:r>
              <a:rPr lang="en-US" baseline="-25000" dirty="0" err="1"/>
              <a:t>,</a:t>
            </a:r>
            <a:r>
              <a:rPr lang="en-US" i="1" baseline="-25000" dirty="0" err="1"/>
              <a:t>Bob</a:t>
            </a:r>
            <a:r>
              <a:rPr lang="en-US" i="1" dirty="0" err="1"/>
              <a:t>x</a:t>
            </a:r>
            <a:r>
              <a:rPr lang="en-US" dirty="0"/>
              <a:t>) mod </a:t>
            </a:r>
            <a:r>
              <a:rPr lang="en-US" i="1" dirty="0"/>
              <a:t>n </a:t>
            </a:r>
            <a:r>
              <a:rPr lang="en-US" dirty="0"/>
              <a:t>= 877</a:t>
            </a:r>
            <a:r>
              <a:rPr lang="en-US" baseline="30000" dirty="0"/>
              <a:t>–1</a:t>
            </a:r>
            <a:r>
              <a:rPr lang="en-US" dirty="0"/>
              <a:t>(379–1847</a:t>
            </a:r>
            <a:r>
              <a:rPr lang="en-US" altLang="en-US" dirty="0">
                <a:sym typeface="Symbol" pitchFamily="2" charset="2"/>
              </a:rPr>
              <a:t> 1014) mod 2477 = 2367</a:t>
            </a:r>
          </a:p>
          <a:p>
            <a:pPr lvl="1"/>
            <a:r>
              <a:rPr lang="en-US" dirty="0">
                <a:sym typeface="Symbol" pitchFamily="2" charset="2"/>
              </a:rPr>
              <a:t>Sends Alice (379, (1014, 788), 2367)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97035-FE13-D547-A638-B34375039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9A5E5-6D6C-2547-AE7E-DDF7E4A4C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Security: Art and Science</a:t>
            </a:r>
            <a:r>
              <a:rPr lang="en-US" i="0"/>
              <a:t>, 2</a:t>
            </a:r>
            <a:r>
              <a:rPr lang="en-US" i="0" baseline="30000"/>
              <a:t>nd</a:t>
            </a:r>
            <a:r>
              <a:rPr lang="en-US" i="0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A8499-D7D6-CE4F-8F35-E36C640F8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10-</a:t>
            </a:r>
            <a:fld id="{52DFCED4-3DB5-5A4D-92BF-293F61671FD6}" type="slidenum">
              <a:rPr lang="en-US" smtClean="0"/>
              <a:pPr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22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F79726CD-144E-474C-9C09-886DB093785B}" vid="{1D8E7A62-152F-064E-9B3B-99EB7B1A98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</TotalTime>
  <Words>8027</Words>
  <Application>Microsoft Macintosh PowerPoint</Application>
  <PresentationFormat>Widescreen</PresentationFormat>
  <Paragraphs>1187</Paragraphs>
  <Slides>101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8" baseType="lpstr">
      <vt:lpstr>Arial</vt:lpstr>
      <vt:lpstr>Calibri</vt:lpstr>
      <vt:lpstr>Calibri Light</vt:lpstr>
      <vt:lpstr>Courier</vt:lpstr>
      <vt:lpstr>Lucida Calligraphy</vt:lpstr>
      <vt:lpstr>Times</vt:lpstr>
      <vt:lpstr>Office Theme</vt:lpstr>
      <vt:lpstr>Basic Cryptography</vt:lpstr>
      <vt:lpstr>Overview</vt:lpstr>
      <vt:lpstr>Cryptosystem</vt:lpstr>
      <vt:lpstr>Example</vt:lpstr>
      <vt:lpstr>Attacks</vt:lpstr>
      <vt:lpstr>Basis for Attacks</vt:lpstr>
      <vt:lpstr>Symmetric Cryptography</vt:lpstr>
      <vt:lpstr>Transposition Cipher</vt:lpstr>
      <vt:lpstr>Attacking the Cipher</vt:lpstr>
      <vt:lpstr>Example</vt:lpstr>
      <vt:lpstr>Example</vt:lpstr>
      <vt:lpstr>Substitution Ciphers</vt:lpstr>
      <vt:lpstr>Attacking the Cipher</vt:lpstr>
      <vt:lpstr>Statistical Attack</vt:lpstr>
      <vt:lpstr>Character Frequencies</vt:lpstr>
      <vt:lpstr>Statistical Analysis</vt:lpstr>
      <vt:lpstr>Correlation: (i) for 0 ≤ i ≤ 25</vt:lpstr>
      <vt:lpstr>The Result</vt:lpstr>
      <vt:lpstr>Caesar’s Problem</vt:lpstr>
      <vt:lpstr>Vigènere Cipher</vt:lpstr>
      <vt:lpstr>Relevant Parts of Tableau</vt:lpstr>
      <vt:lpstr>Useful Terms</vt:lpstr>
      <vt:lpstr>Attacking the Cipher </vt:lpstr>
      <vt:lpstr>The Target Cipher</vt:lpstr>
      <vt:lpstr>Establish Period</vt:lpstr>
      <vt:lpstr>Repetitions in Example</vt:lpstr>
      <vt:lpstr>Estimate of Period</vt:lpstr>
      <vt:lpstr>Check on Period</vt:lpstr>
      <vt:lpstr>Compute IC for an Alphabet</vt:lpstr>
      <vt:lpstr>Splitting Into Alphabets</vt:lpstr>
      <vt:lpstr>Frequency Examination</vt:lpstr>
      <vt:lpstr>Begin Decryption</vt:lpstr>
      <vt:lpstr>Look For Clues</vt:lpstr>
      <vt:lpstr>Next Alphabet</vt:lpstr>
      <vt:lpstr>Got It!</vt:lpstr>
      <vt:lpstr>One-Time Pad</vt:lpstr>
      <vt:lpstr>Overview of the DES</vt:lpstr>
      <vt:lpstr>Structure of the DES</vt:lpstr>
      <vt:lpstr>Controversy</vt:lpstr>
      <vt:lpstr>Undesirable Properties</vt:lpstr>
      <vt:lpstr>Differential Cryptanalysis</vt:lpstr>
      <vt:lpstr>DES Modes</vt:lpstr>
      <vt:lpstr>Current Status of DES</vt:lpstr>
      <vt:lpstr>Advanced Encryption Standard</vt:lpstr>
      <vt:lpstr>Overview of the AES</vt:lpstr>
      <vt:lpstr>Structure of the AES: Encryption</vt:lpstr>
      <vt:lpstr>Structure of the AES: Decryption</vt:lpstr>
      <vt:lpstr>Analysis of AES</vt:lpstr>
      <vt:lpstr>AES Modes</vt:lpstr>
      <vt:lpstr>Public Key Cryptography</vt:lpstr>
      <vt:lpstr>Requirements</vt:lpstr>
      <vt:lpstr>El Gamal Cryptosystem</vt:lpstr>
      <vt:lpstr>Algorithm</vt:lpstr>
      <vt:lpstr>Example</vt:lpstr>
      <vt:lpstr>Enciphering and Deciphering</vt:lpstr>
      <vt:lpstr>Example Encryption</vt:lpstr>
      <vt:lpstr>Example Decryption</vt:lpstr>
      <vt:lpstr>Notes</vt:lpstr>
      <vt:lpstr>RSA</vt:lpstr>
      <vt:lpstr>Background</vt:lpstr>
      <vt:lpstr>Algorithm</vt:lpstr>
      <vt:lpstr>Example: Confidentiality</vt:lpstr>
      <vt:lpstr>Example: Authentication/Integrity</vt:lpstr>
      <vt:lpstr>Example: Both (Sending)</vt:lpstr>
      <vt:lpstr>Example: Both (Receiving)</vt:lpstr>
      <vt:lpstr>Security Services</vt:lpstr>
      <vt:lpstr>More Security Services</vt:lpstr>
      <vt:lpstr>Warnings</vt:lpstr>
      <vt:lpstr>Elliptic Curve Ciphers</vt:lpstr>
      <vt:lpstr>Basics</vt:lpstr>
      <vt:lpstr>The Math</vt:lpstr>
      <vt:lpstr>Basis for the Cryptosystem</vt:lpstr>
      <vt:lpstr>Elliptic Curve El Gamal Cryptosystem</vt:lpstr>
      <vt:lpstr>Example: Encryption</vt:lpstr>
      <vt:lpstr>Example: Decryption</vt:lpstr>
      <vt:lpstr>Selection of Elliptic Curves</vt:lpstr>
      <vt:lpstr>Cryptographic Checksums</vt:lpstr>
      <vt:lpstr>Example Use</vt:lpstr>
      <vt:lpstr>Definition</vt:lpstr>
      <vt:lpstr>Collisions</vt:lpstr>
      <vt:lpstr>Keys</vt:lpstr>
      <vt:lpstr>HMAC</vt:lpstr>
      <vt:lpstr>Strength of HMAC-h</vt:lpstr>
      <vt:lpstr>Digital Signature</vt:lpstr>
      <vt:lpstr>Common Error</vt:lpstr>
      <vt:lpstr>Classical Digital Signatures</vt:lpstr>
      <vt:lpstr>Public Key Digital Signatures</vt:lpstr>
      <vt:lpstr>RSA Digital Signatures</vt:lpstr>
      <vt:lpstr>RSA Digital Signatures</vt:lpstr>
      <vt:lpstr>Attack #1</vt:lpstr>
      <vt:lpstr>Attack #1</vt:lpstr>
      <vt:lpstr>Preventing Attack #1</vt:lpstr>
      <vt:lpstr>Attack #2: Bob’s Revenge</vt:lpstr>
      <vt:lpstr>Preventing Attack #2</vt:lpstr>
      <vt:lpstr>El Gamal Digital Signature</vt:lpstr>
      <vt:lpstr>Example</vt:lpstr>
      <vt:lpstr>Attack</vt:lpstr>
      <vt:lpstr>El Gamal Digital Signature Using Elliptic Curve Cryptography</vt:lpstr>
      <vt:lpstr>Example</vt:lpstr>
      <vt:lpstr>Example</vt:lpstr>
      <vt:lpstr>Key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Matt Bishop</dc:creator>
  <cp:lastModifiedBy>Matt Bishop</cp:lastModifiedBy>
  <cp:revision>52</cp:revision>
  <dcterms:created xsi:type="dcterms:W3CDTF">2018-10-24T07:20:13Z</dcterms:created>
  <dcterms:modified xsi:type="dcterms:W3CDTF">2018-12-12T08:33:46Z</dcterms:modified>
</cp:coreProperties>
</file>