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0"/>
  </p:notesMasterIdLst>
  <p:sldIdLst>
    <p:sldId id="257" r:id="rId2"/>
    <p:sldId id="270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8" r:id="rId12"/>
    <p:sldId id="347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416" r:id="rId22"/>
    <p:sldId id="417" r:id="rId23"/>
    <p:sldId id="418" r:id="rId24"/>
    <p:sldId id="419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8" r:id="rId36"/>
    <p:sldId id="324" r:id="rId37"/>
    <p:sldId id="325" r:id="rId38"/>
    <p:sldId id="326" r:id="rId39"/>
    <p:sldId id="420" r:id="rId40"/>
    <p:sldId id="369" r:id="rId41"/>
    <p:sldId id="370" r:id="rId42"/>
    <p:sldId id="371" r:id="rId43"/>
    <p:sldId id="372" r:id="rId44"/>
    <p:sldId id="421" r:id="rId45"/>
    <p:sldId id="373" r:id="rId46"/>
    <p:sldId id="374" r:id="rId47"/>
    <p:sldId id="375" r:id="rId48"/>
    <p:sldId id="376" r:id="rId49"/>
    <p:sldId id="377" r:id="rId50"/>
    <p:sldId id="378" r:id="rId51"/>
    <p:sldId id="379" r:id="rId52"/>
    <p:sldId id="380" r:id="rId53"/>
    <p:sldId id="381" r:id="rId54"/>
    <p:sldId id="382" r:id="rId55"/>
    <p:sldId id="383" r:id="rId56"/>
    <p:sldId id="384" r:id="rId57"/>
    <p:sldId id="385" r:id="rId58"/>
    <p:sldId id="386" r:id="rId59"/>
    <p:sldId id="387" r:id="rId60"/>
    <p:sldId id="388" r:id="rId61"/>
    <p:sldId id="422" r:id="rId62"/>
    <p:sldId id="423" r:id="rId63"/>
    <p:sldId id="424" r:id="rId64"/>
    <p:sldId id="425" r:id="rId65"/>
    <p:sldId id="426" r:id="rId66"/>
    <p:sldId id="427" r:id="rId67"/>
    <p:sldId id="428" r:id="rId68"/>
    <p:sldId id="429" r:id="rId69"/>
    <p:sldId id="389" r:id="rId70"/>
    <p:sldId id="390" r:id="rId71"/>
    <p:sldId id="391" r:id="rId72"/>
    <p:sldId id="392" r:id="rId73"/>
    <p:sldId id="393" r:id="rId74"/>
    <p:sldId id="394" r:id="rId75"/>
    <p:sldId id="395" r:id="rId76"/>
    <p:sldId id="396" r:id="rId77"/>
    <p:sldId id="397" r:id="rId78"/>
    <p:sldId id="398" r:id="rId79"/>
    <p:sldId id="399" r:id="rId80"/>
    <p:sldId id="400" r:id="rId81"/>
    <p:sldId id="401" r:id="rId82"/>
    <p:sldId id="402" r:id="rId83"/>
    <p:sldId id="403" r:id="rId84"/>
    <p:sldId id="430" r:id="rId85"/>
    <p:sldId id="431" r:id="rId86"/>
    <p:sldId id="404" r:id="rId87"/>
    <p:sldId id="405" r:id="rId88"/>
    <p:sldId id="338" r:id="rId8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6"/>
    <p:restoredTop sz="94687"/>
  </p:normalViewPr>
  <p:slideViewPr>
    <p:cSldViewPr snapToGrid="0" snapToObjects="1">
      <p:cViewPr varScale="1">
        <p:scale>
          <a:sx n="95" d="100"/>
          <a:sy n="95" d="100"/>
        </p:scale>
        <p:origin x="2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A35BE2-E11B-BA41-A06E-C6F5BE9081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09B07-097A-6C45-8381-3AEA62A2A69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8BFFF1A-8038-024A-A26A-6637F5BD23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5E87DD2-8901-114D-A226-35385AF72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99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70258-3E46-B849-B03A-4552C60C9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831BA-0269-1342-9261-4846380B80E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F49B4-606A-9245-AACC-BB2BC2011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9A9E7-48FF-3142-9BCC-7D65D99B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79454-BBD8-A44F-96C0-4AE58658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8F34F-17E4-9744-A8C3-61D0A45B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11-</a:t>
            </a:r>
            <a:fld id="{D18A7C6A-53A5-1D4A-8EE0-09A7DD8A86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2631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44526-D65A-594C-A86A-A3F47C983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7DAC9-B672-D44B-BA52-0BEB80CC3F8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FCC85-FEF7-D941-BC67-0CB039016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7E02A-0867-3049-9F32-F943D8B5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1C786-1854-1745-B3F3-7BB8CC5E1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9BC63-C65D-9F46-A012-4860ADFA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11-</a:t>
            </a:r>
            <a:fld id="{835DDE13-4BC8-FC42-B923-549BE2B2E8B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3856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A442-623A-BE46-9450-189E6617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A59DF-2183-4548-91DB-BC285966F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B0153-D056-7B44-AA27-7679B2541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C5C4D-EDC5-3D4F-82FA-1D9752038F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5906D-C4AA-3F4D-8CA8-58CF8E29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27D81-FD7B-2449-A5AE-9BCE2B71B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11-</a:t>
            </a:r>
            <a:fld id="{5BED71EF-886E-944E-AFCD-CB093A3B779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260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11-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Key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11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48761C6-E151-A84E-A35E-DF37D08F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293F454-4892-404A-80F4-8B33F03C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60349CF-CF30-774A-8EFE-8FFB18B4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C39690DC-38C9-B743-95EF-A3E543677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/>
              <a:t>Needham-Schroeder</a:t>
            </a:r>
          </a:p>
        </p:txBody>
      </p:sp>
      <p:sp>
        <p:nvSpPr>
          <p:cNvPr id="249859" name="Text Box 3">
            <a:extLst>
              <a:ext uri="{FF2B5EF4-FFF2-40B4-BE49-F238E27FC236}">
                <a16:creationId xmlns:a16="http://schemas.microsoft.com/office/drawing/2014/main" id="{575E62CA-39EF-2742-ACAB-F4A7C4FFD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2286000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49860" name="Line 4">
            <a:extLst>
              <a:ext uri="{FF2B5EF4-FFF2-40B4-BE49-F238E27FC236}">
                <a16:creationId xmlns:a16="http://schemas.microsoft.com/office/drawing/2014/main" id="{019AC00C-D2BD-6D47-B0F0-6226865D8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5146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9861" name="Text Box 5">
            <a:extLst>
              <a:ext uri="{FF2B5EF4-FFF2-40B4-BE49-F238E27FC236}">
                <a16:creationId xmlns:a16="http://schemas.microsoft.com/office/drawing/2014/main" id="{85E6CF46-6490-F249-A276-13B7DCD57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286000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Cathy</a:t>
            </a:r>
          </a:p>
        </p:txBody>
      </p:sp>
      <p:sp>
        <p:nvSpPr>
          <p:cNvPr id="249862" name="Text Box 6">
            <a:extLst>
              <a:ext uri="{FF2B5EF4-FFF2-40B4-BE49-F238E27FC236}">
                <a16:creationId xmlns:a16="http://schemas.microsoft.com/office/drawing/2014/main" id="{A85B3417-51E3-664E-8DB0-CC46711F3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1" y="2057400"/>
            <a:ext cx="23278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 || Bob || </a:t>
            </a:r>
            <a:r>
              <a:rPr lang="en-US" altLang="en-US" sz="2400" i="1"/>
              <a:t>r</a:t>
            </a:r>
            <a:r>
              <a:rPr lang="en-US" altLang="en-US" sz="2400" baseline="-25000"/>
              <a:t>1</a:t>
            </a:r>
            <a:endParaRPr lang="en-US" altLang="en-US" sz="2400"/>
          </a:p>
        </p:txBody>
      </p:sp>
      <p:sp>
        <p:nvSpPr>
          <p:cNvPr id="249863" name="Text Box 7">
            <a:extLst>
              <a:ext uri="{FF2B5EF4-FFF2-40B4-BE49-F238E27FC236}">
                <a16:creationId xmlns:a16="http://schemas.microsoft.com/office/drawing/2014/main" id="{41703B44-CB10-E046-A486-A36A1FD2C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3124200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49864" name="Line 8">
            <a:extLst>
              <a:ext uri="{FF2B5EF4-FFF2-40B4-BE49-F238E27FC236}">
                <a16:creationId xmlns:a16="http://schemas.microsoft.com/office/drawing/2014/main" id="{24DBAA18-9AB4-6C41-855D-AA9600FB3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352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9865" name="Text Box 9">
            <a:extLst>
              <a:ext uri="{FF2B5EF4-FFF2-40B4-BE49-F238E27FC236}">
                <a16:creationId xmlns:a16="http://schemas.microsoft.com/office/drawing/2014/main" id="{73B7D0C5-6E80-174E-8D15-9E11260D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124200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Cathy</a:t>
            </a:r>
          </a:p>
        </p:txBody>
      </p:sp>
      <p:sp>
        <p:nvSpPr>
          <p:cNvPr id="249866" name="Text Box 10">
            <a:extLst>
              <a:ext uri="{FF2B5EF4-FFF2-40B4-BE49-F238E27FC236}">
                <a16:creationId xmlns:a16="http://schemas.microsoft.com/office/drawing/2014/main" id="{C4405D53-15C5-6844-9656-6A0528C5D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819400"/>
            <a:ext cx="59320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Alice || Bob || </a:t>
            </a:r>
            <a:r>
              <a:rPr lang="en-US" altLang="en-US" sz="2400" i="1"/>
              <a:t>r</a:t>
            </a:r>
            <a:r>
              <a:rPr lang="en-US" altLang="en-US" sz="2400" baseline="-25000"/>
              <a:t>1</a:t>
            </a:r>
            <a:r>
              <a:rPr lang="en-US" altLang="en-US" sz="2400"/>
              <a:t> ||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|| { Alice ||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B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A</a:t>
            </a:r>
            <a:endParaRPr lang="en-US" altLang="en-US" sz="2400"/>
          </a:p>
        </p:txBody>
      </p:sp>
      <p:sp>
        <p:nvSpPr>
          <p:cNvPr id="249867" name="Text Box 11">
            <a:extLst>
              <a:ext uri="{FF2B5EF4-FFF2-40B4-BE49-F238E27FC236}">
                <a16:creationId xmlns:a16="http://schemas.microsoft.com/office/drawing/2014/main" id="{71D2382D-534E-7E49-B161-94E28AF9F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1" y="3962400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49868" name="Line 12">
            <a:extLst>
              <a:ext uri="{FF2B5EF4-FFF2-40B4-BE49-F238E27FC236}">
                <a16:creationId xmlns:a16="http://schemas.microsoft.com/office/drawing/2014/main" id="{78FF7D97-2499-C74C-BFBB-02E46B8EE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2300" y="41910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9869" name="Text Box 13">
            <a:extLst>
              <a:ext uri="{FF2B5EF4-FFF2-40B4-BE49-F238E27FC236}">
                <a16:creationId xmlns:a16="http://schemas.microsoft.com/office/drawing/2014/main" id="{5D180EDF-C2AC-DA4A-BDCA-A9BE4CE32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2101" y="396240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49870" name="Text Box 14">
            <a:extLst>
              <a:ext uri="{FF2B5EF4-FFF2-40B4-BE49-F238E27FC236}">
                <a16:creationId xmlns:a16="http://schemas.microsoft.com/office/drawing/2014/main" id="{1945EC24-A8A7-EE46-9651-79C984832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701" y="3657600"/>
            <a:ext cx="20749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Alice ||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B</a:t>
            </a:r>
            <a:endParaRPr lang="en-US" altLang="en-US" sz="2400"/>
          </a:p>
        </p:txBody>
      </p:sp>
      <p:sp>
        <p:nvSpPr>
          <p:cNvPr id="249871" name="Text Box 15">
            <a:extLst>
              <a:ext uri="{FF2B5EF4-FFF2-40B4-BE49-F238E27FC236}">
                <a16:creationId xmlns:a16="http://schemas.microsoft.com/office/drawing/2014/main" id="{BBA0267F-C5FE-434E-9975-ED8C060C8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4800600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49872" name="Line 16">
            <a:extLst>
              <a:ext uri="{FF2B5EF4-FFF2-40B4-BE49-F238E27FC236}">
                <a16:creationId xmlns:a16="http://schemas.microsoft.com/office/drawing/2014/main" id="{25C0743E-51C4-934C-8552-4D7501071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0292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9873" name="Text Box 17">
            <a:extLst>
              <a:ext uri="{FF2B5EF4-FFF2-40B4-BE49-F238E27FC236}">
                <a16:creationId xmlns:a16="http://schemas.microsoft.com/office/drawing/2014/main" id="{FE289938-30F6-784A-B5BE-214510C8C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1" y="480060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49874" name="Text Box 18">
            <a:extLst>
              <a:ext uri="{FF2B5EF4-FFF2-40B4-BE49-F238E27FC236}">
                <a16:creationId xmlns:a16="http://schemas.microsoft.com/office/drawing/2014/main" id="{BBAEA5F2-A188-ED4C-BFC6-67FF583E9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495800"/>
            <a:ext cx="1010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r</a:t>
            </a:r>
            <a:r>
              <a:rPr lang="en-US" altLang="en-US" sz="2400" baseline="-25000"/>
              <a:t>2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endParaRPr lang="en-US" altLang="en-US" sz="2400"/>
          </a:p>
        </p:txBody>
      </p:sp>
      <p:sp>
        <p:nvSpPr>
          <p:cNvPr id="249875" name="Text Box 19">
            <a:extLst>
              <a:ext uri="{FF2B5EF4-FFF2-40B4-BE49-F238E27FC236}">
                <a16:creationId xmlns:a16="http://schemas.microsoft.com/office/drawing/2014/main" id="{6218DDFD-C75E-824A-8AE5-F2B8AA760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5562600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49876" name="Line 20">
            <a:extLst>
              <a:ext uri="{FF2B5EF4-FFF2-40B4-BE49-F238E27FC236}">
                <a16:creationId xmlns:a16="http://schemas.microsoft.com/office/drawing/2014/main" id="{35AC761B-02C9-0C45-BE2A-2E35756FD0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7912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9877" name="Text Box 21">
            <a:extLst>
              <a:ext uri="{FF2B5EF4-FFF2-40B4-BE49-F238E27FC236}">
                <a16:creationId xmlns:a16="http://schemas.microsoft.com/office/drawing/2014/main" id="{0B811AED-9F47-E64A-A5AE-F2180F617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1" y="556260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49878" name="Text Box 22">
            <a:extLst>
              <a:ext uri="{FF2B5EF4-FFF2-40B4-BE49-F238E27FC236}">
                <a16:creationId xmlns:a16="http://schemas.microsoft.com/office/drawing/2014/main" id="{CB64AAA6-AD1E-C946-8EA1-524574EAF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257800"/>
            <a:ext cx="145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r</a:t>
            </a:r>
            <a:r>
              <a:rPr lang="en-US" altLang="en-US" sz="2400" baseline="-25000"/>
              <a:t>2</a:t>
            </a:r>
            <a:r>
              <a:rPr lang="en-US" altLang="en-US" sz="2400"/>
              <a:t> – 1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3507B-2216-234F-89CB-F421413E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E15C3-EB34-154C-AC32-6D6B1BEF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008C4-7E52-5D4E-A8D8-FD9444DF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18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00C3166E-15DA-5544-9627-9C3BEEE8A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Argument: Alice talking to Bob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D8AD3E56-28F1-424E-A057-90A6DAC44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Second message</a:t>
            </a:r>
          </a:p>
          <a:p>
            <a:pPr lvl="1"/>
            <a:r>
              <a:rPr lang="en-US" altLang="en-US"/>
              <a:t>Enciphered using key only she, Cathy knows</a:t>
            </a:r>
          </a:p>
          <a:p>
            <a:pPr lvl="2"/>
            <a:r>
              <a:rPr lang="en-US" altLang="en-US"/>
              <a:t>So Cathy enciphered it</a:t>
            </a:r>
          </a:p>
          <a:p>
            <a:pPr lvl="1"/>
            <a:r>
              <a:rPr lang="en-US" altLang="en-US"/>
              <a:t>Response to first message</a:t>
            </a:r>
          </a:p>
          <a:p>
            <a:pPr lvl="2"/>
            <a:r>
              <a:rPr lang="en-US" altLang="en-US"/>
              <a:t>As </a:t>
            </a:r>
            <a:r>
              <a:rPr lang="en-US" altLang="en-US" i="1"/>
              <a:t>r</a:t>
            </a:r>
            <a:r>
              <a:rPr lang="en-US" altLang="en-US" baseline="-25000"/>
              <a:t>1</a:t>
            </a:r>
            <a:r>
              <a:rPr lang="en-US" altLang="en-US"/>
              <a:t> in it matches </a:t>
            </a:r>
            <a:r>
              <a:rPr lang="en-US" altLang="en-US" i="1"/>
              <a:t>r</a:t>
            </a:r>
            <a:r>
              <a:rPr lang="en-US" altLang="en-US" baseline="-25000"/>
              <a:t>1</a:t>
            </a:r>
            <a:r>
              <a:rPr lang="en-US" altLang="en-US"/>
              <a:t> in first message</a:t>
            </a:r>
          </a:p>
          <a:p>
            <a:r>
              <a:rPr lang="en-US" altLang="en-US"/>
              <a:t>Third message</a:t>
            </a:r>
          </a:p>
          <a:p>
            <a:pPr lvl="1"/>
            <a:r>
              <a:rPr lang="en-US" altLang="en-US"/>
              <a:t>Alice knows only Bob can read it</a:t>
            </a:r>
          </a:p>
          <a:p>
            <a:pPr lvl="2"/>
            <a:r>
              <a:rPr lang="en-US" altLang="en-US"/>
              <a:t>As only Bob can derive session key from message</a:t>
            </a:r>
          </a:p>
          <a:p>
            <a:pPr lvl="1"/>
            <a:r>
              <a:rPr lang="en-US" altLang="en-US"/>
              <a:t>Any messages enciphered with that key are from Bob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5AAE7DA-179A-624B-BE67-4997D33A6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98FA750-253A-3444-BEB6-EBBC44F2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4D74D90-CDB7-FD47-8A34-F9B413B7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37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3B6E48B5-7A1B-B040-BECF-D4DBFD1BD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Argument: Bob talking to Alice</a:t>
            </a:r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EB31906F-2BAE-BB4A-9612-5E3ACC25D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Third message</a:t>
            </a:r>
          </a:p>
          <a:p>
            <a:pPr lvl="1"/>
            <a:r>
              <a:rPr lang="en-US" altLang="en-US"/>
              <a:t>Enciphered using key only he, Cathy know</a:t>
            </a:r>
          </a:p>
          <a:p>
            <a:pPr lvl="2"/>
            <a:r>
              <a:rPr lang="en-US" altLang="en-US"/>
              <a:t>So Cathy enciphered it</a:t>
            </a:r>
          </a:p>
          <a:p>
            <a:pPr lvl="1"/>
            <a:r>
              <a:rPr lang="en-US" altLang="en-US"/>
              <a:t>Names Alice, session key</a:t>
            </a:r>
          </a:p>
          <a:p>
            <a:pPr lvl="2"/>
            <a:r>
              <a:rPr lang="en-US" altLang="en-US"/>
              <a:t>Cathy provided session key, says Alice is other party</a:t>
            </a:r>
          </a:p>
          <a:p>
            <a:r>
              <a:rPr lang="en-US" altLang="en-US"/>
              <a:t>Fourth message</a:t>
            </a:r>
          </a:p>
          <a:p>
            <a:pPr lvl="1"/>
            <a:r>
              <a:rPr lang="en-US" altLang="en-US"/>
              <a:t>Uses session key to determine if it is replay from Eve</a:t>
            </a:r>
          </a:p>
          <a:p>
            <a:pPr lvl="2"/>
            <a:r>
              <a:rPr lang="en-US" altLang="en-US"/>
              <a:t>If not, Alice will respond correctly in fifth message</a:t>
            </a:r>
          </a:p>
          <a:p>
            <a:pPr lvl="2"/>
            <a:r>
              <a:rPr lang="en-US" altLang="en-US"/>
              <a:t>If so, Eve can’t decipher </a:t>
            </a:r>
            <a:r>
              <a:rPr lang="en-US" altLang="en-US" i="1"/>
              <a:t>r</a:t>
            </a:r>
            <a:r>
              <a:rPr lang="en-US" altLang="en-US" baseline="-25000"/>
              <a:t>2</a:t>
            </a:r>
            <a:r>
              <a:rPr lang="en-US" altLang="en-US"/>
              <a:t> and so can’t respond, or responds incorrectly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CDAB41F-E2FE-7C49-8A73-19A4B89DF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36D72CF-B64A-FE47-8B68-3DDD62C2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6EEEDB5-5812-474D-AAE7-33360046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55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E190F0F8-DCE2-F049-960F-6D41AC06A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Denning-Sacco Modification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23420AB4-3462-1A4F-93F4-99A7B1B91E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/>
              <a:t>Assumption: all keys are secret</a:t>
            </a:r>
          </a:p>
          <a:p>
            <a:r>
              <a:rPr lang="en-US" altLang="en-US" dirty="0"/>
              <a:t>Question: suppose Eve can obtain session key. How does that affect protocol?</a:t>
            </a:r>
          </a:p>
          <a:p>
            <a:pPr lvl="1"/>
            <a:r>
              <a:rPr lang="en-US" altLang="en-US" dirty="0"/>
              <a:t>In what follows, Eve knows 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s</a:t>
            </a:r>
            <a:endParaRPr lang="en-US" altLang="en-US" dirty="0"/>
          </a:p>
        </p:txBody>
      </p:sp>
      <p:sp>
        <p:nvSpPr>
          <p:cNvPr id="253958" name="Text Box 6">
            <a:extLst>
              <a:ext uri="{FF2B5EF4-FFF2-40B4-BE49-F238E27FC236}">
                <a16:creationId xmlns:a16="http://schemas.microsoft.com/office/drawing/2014/main" id="{B5EE6138-5D80-D141-A56E-C560CD93E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1" y="4159250"/>
            <a:ext cx="6184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Eve</a:t>
            </a:r>
          </a:p>
        </p:txBody>
      </p:sp>
      <p:sp>
        <p:nvSpPr>
          <p:cNvPr id="253959" name="Line 7">
            <a:extLst>
              <a:ext uri="{FF2B5EF4-FFF2-40B4-BE49-F238E27FC236}">
                <a16:creationId xmlns:a16="http://schemas.microsoft.com/office/drawing/2014/main" id="{9FA062C0-6F03-754B-B547-9550D9F7A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5000" y="438785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3960" name="Text Box 8">
            <a:extLst>
              <a:ext uri="{FF2B5EF4-FFF2-40B4-BE49-F238E27FC236}">
                <a16:creationId xmlns:a16="http://schemas.microsoft.com/office/drawing/2014/main" id="{3613E5EE-EF5A-E041-ACF1-CABFC4405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4801" y="415925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53961" name="Text Box 9">
            <a:extLst>
              <a:ext uri="{FF2B5EF4-FFF2-40B4-BE49-F238E27FC236}">
                <a16:creationId xmlns:a16="http://schemas.microsoft.com/office/drawing/2014/main" id="{80B2EE3A-05E9-FF42-B0D0-C983A1E2A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1" y="3854450"/>
            <a:ext cx="20749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Alice ||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B</a:t>
            </a:r>
            <a:endParaRPr lang="en-US" altLang="en-US" sz="2400"/>
          </a:p>
        </p:txBody>
      </p:sp>
      <p:sp>
        <p:nvSpPr>
          <p:cNvPr id="253962" name="Text Box 10">
            <a:extLst>
              <a:ext uri="{FF2B5EF4-FFF2-40B4-BE49-F238E27FC236}">
                <a16:creationId xmlns:a16="http://schemas.microsoft.com/office/drawing/2014/main" id="{548541F2-E204-D74A-856A-828232FB2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1" y="4997450"/>
            <a:ext cx="6184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Eve</a:t>
            </a:r>
          </a:p>
        </p:txBody>
      </p:sp>
      <p:sp>
        <p:nvSpPr>
          <p:cNvPr id="253963" name="Line 11">
            <a:extLst>
              <a:ext uri="{FF2B5EF4-FFF2-40B4-BE49-F238E27FC236}">
                <a16:creationId xmlns:a16="http://schemas.microsoft.com/office/drawing/2014/main" id="{A5A782CF-F283-AB45-8170-0D491C962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6900" y="522605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3964" name="Text Box 12">
            <a:extLst>
              <a:ext uri="{FF2B5EF4-FFF2-40B4-BE49-F238E27FC236}">
                <a16:creationId xmlns:a16="http://schemas.microsoft.com/office/drawing/2014/main" id="{D427FACB-F4B0-5449-8C2A-6030D340D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6701" y="499745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53965" name="Text Box 13">
            <a:extLst>
              <a:ext uri="{FF2B5EF4-FFF2-40B4-BE49-F238E27FC236}">
                <a16:creationId xmlns:a16="http://schemas.microsoft.com/office/drawing/2014/main" id="{5945B4C4-097C-974D-A1A1-BAE1B2ED2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900" y="4692650"/>
            <a:ext cx="1010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r</a:t>
            </a:r>
            <a:r>
              <a:rPr lang="en-US" altLang="en-US" sz="2400" baseline="-25000"/>
              <a:t>2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endParaRPr lang="en-US" altLang="en-US" sz="2400"/>
          </a:p>
        </p:txBody>
      </p:sp>
      <p:sp>
        <p:nvSpPr>
          <p:cNvPr id="253966" name="Text Box 14">
            <a:extLst>
              <a:ext uri="{FF2B5EF4-FFF2-40B4-BE49-F238E27FC236}">
                <a16:creationId xmlns:a16="http://schemas.microsoft.com/office/drawing/2014/main" id="{8F00F34B-E03B-9D4E-B1B4-96E0CAF06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1" y="5759450"/>
            <a:ext cx="6184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Eve</a:t>
            </a:r>
          </a:p>
        </p:txBody>
      </p:sp>
      <p:sp>
        <p:nvSpPr>
          <p:cNvPr id="253967" name="Line 15">
            <a:extLst>
              <a:ext uri="{FF2B5EF4-FFF2-40B4-BE49-F238E27FC236}">
                <a16:creationId xmlns:a16="http://schemas.microsoft.com/office/drawing/2014/main" id="{3021BF15-9930-2943-A684-B959DFA31A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6900" y="598805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3968" name="Text Box 16">
            <a:extLst>
              <a:ext uri="{FF2B5EF4-FFF2-40B4-BE49-F238E27FC236}">
                <a16:creationId xmlns:a16="http://schemas.microsoft.com/office/drawing/2014/main" id="{0908BC8F-F70D-D34E-A43C-160265DFA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6701" y="575945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53969" name="Text Box 17">
            <a:extLst>
              <a:ext uri="{FF2B5EF4-FFF2-40B4-BE49-F238E27FC236}">
                <a16:creationId xmlns:a16="http://schemas.microsoft.com/office/drawing/2014/main" id="{B20A818E-47F4-6045-AFF7-8FFCBD982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300" y="5454650"/>
            <a:ext cx="145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r</a:t>
            </a:r>
            <a:r>
              <a:rPr lang="en-US" altLang="en-US" sz="2400" baseline="-25000"/>
              <a:t>2</a:t>
            </a:r>
            <a:r>
              <a:rPr lang="en-US" altLang="en-US" sz="2400"/>
              <a:t> – 1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BD3C0-5F97-364F-9B0D-478199E4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C8D8A-65F5-B649-B57B-3E655E7F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A8776-1C41-A446-9DCF-900FB214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11-</a:t>
            </a:r>
            <a:fld id="{D18A7C6A-53A5-1D4A-8EE0-09A7DD8A86A0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0579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842DE50E-014A-7D40-A47A-77244A606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and Solution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33D62F1D-B772-9C48-B28A-DEAF891FE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 protocol above, Eve impersonates Alice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Problem: replay in third step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First in previous slide</a:t>
            </a:r>
          </a:p>
          <a:p>
            <a:pPr>
              <a:lnSpc>
                <a:spcPct val="90000"/>
              </a:lnSpc>
            </a:pPr>
            <a:r>
              <a:rPr lang="en-US" altLang="en-US"/>
              <a:t>Solution: use time stamp </a:t>
            </a:r>
            <a:r>
              <a:rPr lang="en-US" altLang="en-US" i="1"/>
              <a:t>T</a:t>
            </a:r>
            <a:r>
              <a:rPr lang="en-US" altLang="en-US"/>
              <a:t> to detect replay</a:t>
            </a:r>
          </a:p>
          <a:p>
            <a:pPr>
              <a:lnSpc>
                <a:spcPct val="90000"/>
              </a:lnSpc>
            </a:pPr>
            <a:r>
              <a:rPr lang="en-US" altLang="en-US"/>
              <a:t>Weakness: if clocks not synchronized, may either reject valid messages or accept replays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Parties with either slow or fast clocks vulnerable to replay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Resetting clock does </a:t>
            </a:r>
            <a:r>
              <a:rPr lang="en-US" altLang="en-US" i="1"/>
              <a:t>not</a:t>
            </a:r>
            <a:r>
              <a:rPr lang="en-US" altLang="en-US"/>
              <a:t> eliminate vulnerability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0376768-3F09-644B-B087-3A1922FC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12DC2-E66E-0F4F-9460-9660C2E8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EC837E7-63CE-F64B-A487-34C3BE85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07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2289F800-7F4F-8D42-86EE-C65087D31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Needham-Schroeder with</a:t>
            </a:r>
            <a:br>
              <a:rPr lang="en-US" altLang="en-US" dirty="0"/>
            </a:br>
            <a:r>
              <a:rPr lang="en-US" altLang="en-US" dirty="0"/>
              <a:t>Denning-Sacco Modification</a:t>
            </a:r>
          </a:p>
        </p:txBody>
      </p:sp>
      <p:sp>
        <p:nvSpPr>
          <p:cNvPr id="257028" name="Text Box 4">
            <a:extLst>
              <a:ext uri="{FF2B5EF4-FFF2-40B4-BE49-F238E27FC236}">
                <a16:creationId xmlns:a16="http://schemas.microsoft.com/office/drawing/2014/main" id="{0A34B9B7-0A0D-F74A-A271-023511023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121" y="2288352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57029" name="Line 5">
            <a:extLst>
              <a:ext uri="{FF2B5EF4-FFF2-40B4-BE49-F238E27FC236}">
                <a16:creationId xmlns:a16="http://schemas.microsoft.com/office/drawing/2014/main" id="{2EDFE556-E979-F348-B2B9-47F883A87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0506" y="2497285"/>
            <a:ext cx="6515443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7030" name="Text Box 6">
            <a:extLst>
              <a:ext uri="{FF2B5EF4-FFF2-40B4-BE49-F238E27FC236}">
                <a16:creationId xmlns:a16="http://schemas.microsoft.com/office/drawing/2014/main" id="{B492B4EC-B082-B94C-9E83-06FE00B06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9455" y="2268686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Cathy</a:t>
            </a:r>
          </a:p>
        </p:txBody>
      </p:sp>
      <p:sp>
        <p:nvSpPr>
          <p:cNvPr id="257031" name="Text Box 7">
            <a:extLst>
              <a:ext uri="{FF2B5EF4-FFF2-40B4-BE49-F238E27FC236}">
                <a16:creationId xmlns:a16="http://schemas.microsoft.com/office/drawing/2014/main" id="{CBC8F42D-528B-5B45-A6D2-0F91B8105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2108" y="2040086"/>
            <a:ext cx="23278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 || Bob || </a:t>
            </a:r>
            <a:r>
              <a:rPr lang="en-US" altLang="en-US" sz="2400" i="1"/>
              <a:t>r</a:t>
            </a:r>
            <a:r>
              <a:rPr lang="en-US" altLang="en-US" sz="2400" baseline="-25000"/>
              <a:t>1</a:t>
            </a:r>
            <a:endParaRPr lang="en-US" altLang="en-US" sz="2400"/>
          </a:p>
        </p:txBody>
      </p:sp>
      <p:sp>
        <p:nvSpPr>
          <p:cNvPr id="257032" name="Text Box 8">
            <a:extLst>
              <a:ext uri="{FF2B5EF4-FFF2-40B4-BE49-F238E27FC236}">
                <a16:creationId xmlns:a16="http://schemas.microsoft.com/office/drawing/2014/main" id="{DB45D2BC-DCA9-7742-8DF5-E7797C12D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308" y="3106886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57033" name="Line 9">
            <a:extLst>
              <a:ext uri="{FF2B5EF4-FFF2-40B4-BE49-F238E27FC236}">
                <a16:creationId xmlns:a16="http://schemas.microsoft.com/office/drawing/2014/main" id="{34C346A9-0C5A-0848-BBBF-1B14B6D6D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3207" y="3364641"/>
            <a:ext cx="6502742" cy="298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7034" name="Text Box 10">
            <a:extLst>
              <a:ext uri="{FF2B5EF4-FFF2-40B4-BE49-F238E27FC236}">
                <a16:creationId xmlns:a16="http://schemas.microsoft.com/office/drawing/2014/main" id="{7E6E4D1A-9085-FD48-913A-DAA72EE33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655" y="3106886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Cathy</a:t>
            </a:r>
          </a:p>
        </p:txBody>
      </p:sp>
      <p:sp>
        <p:nvSpPr>
          <p:cNvPr id="257035" name="Text Box 11">
            <a:extLst>
              <a:ext uri="{FF2B5EF4-FFF2-40B4-BE49-F238E27FC236}">
                <a16:creationId xmlns:a16="http://schemas.microsoft.com/office/drawing/2014/main" id="{484C878F-41CC-E94F-BE6E-053880F8C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3208" y="2814786"/>
            <a:ext cx="65027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Alice || Bob || </a:t>
            </a:r>
            <a:r>
              <a:rPr lang="en-US" altLang="en-US" sz="2400" i="1"/>
              <a:t>r</a:t>
            </a:r>
            <a:r>
              <a:rPr lang="en-US" altLang="en-US" sz="2400" baseline="-25000"/>
              <a:t>1</a:t>
            </a:r>
            <a:r>
              <a:rPr lang="en-US" altLang="en-US" sz="2400"/>
              <a:t> ||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|| { Alice || </a:t>
            </a:r>
            <a:r>
              <a:rPr lang="en-US" altLang="en-US" sz="2400" i="1"/>
              <a:t>T</a:t>
            </a:r>
            <a:r>
              <a:rPr lang="en-US" altLang="en-US" sz="2400"/>
              <a:t> ||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B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A</a:t>
            </a:r>
            <a:endParaRPr lang="en-US" altLang="en-US" sz="2400"/>
          </a:p>
        </p:txBody>
      </p:sp>
      <p:sp>
        <p:nvSpPr>
          <p:cNvPr id="257036" name="Text Box 12">
            <a:extLst>
              <a:ext uri="{FF2B5EF4-FFF2-40B4-BE49-F238E27FC236}">
                <a16:creationId xmlns:a16="http://schemas.microsoft.com/office/drawing/2014/main" id="{3502B524-4859-434A-A7DB-0CD7B2079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408" y="3945086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57037" name="Line 13">
            <a:extLst>
              <a:ext uri="{FF2B5EF4-FFF2-40B4-BE49-F238E27FC236}">
                <a16:creationId xmlns:a16="http://schemas.microsoft.com/office/drawing/2014/main" id="{7C808C88-BF11-6B47-82AB-2796B8B843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13207" y="4156512"/>
            <a:ext cx="6540842" cy="298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7038" name="Text Box 14">
            <a:extLst>
              <a:ext uri="{FF2B5EF4-FFF2-40B4-BE49-F238E27FC236}">
                <a16:creationId xmlns:a16="http://schemas.microsoft.com/office/drawing/2014/main" id="{5AB8E20F-A543-B84D-8AAB-62E8AB11E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756" y="3945086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57039" name="Text Box 15">
            <a:extLst>
              <a:ext uri="{FF2B5EF4-FFF2-40B4-BE49-F238E27FC236}">
                <a16:creationId xmlns:a16="http://schemas.microsoft.com/office/drawing/2014/main" id="{7F751CC7-A513-0448-911F-570F53AAC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1207" y="3640286"/>
            <a:ext cx="26455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Alice || </a:t>
            </a:r>
            <a:r>
              <a:rPr lang="en-US" altLang="en-US" sz="2400" i="1"/>
              <a:t>T</a:t>
            </a:r>
            <a:r>
              <a:rPr lang="en-US" altLang="en-US" sz="2400"/>
              <a:t> ||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B</a:t>
            </a:r>
            <a:endParaRPr lang="en-US" altLang="en-US" sz="2400"/>
          </a:p>
        </p:txBody>
      </p:sp>
      <p:sp>
        <p:nvSpPr>
          <p:cNvPr id="257040" name="Text Box 16">
            <a:extLst>
              <a:ext uri="{FF2B5EF4-FFF2-40B4-BE49-F238E27FC236}">
                <a16:creationId xmlns:a16="http://schemas.microsoft.com/office/drawing/2014/main" id="{94C7B476-7E2B-304E-8550-D5645EAC2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308" y="4783286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57041" name="Line 17">
            <a:extLst>
              <a:ext uri="{FF2B5EF4-FFF2-40B4-BE49-F238E27FC236}">
                <a16:creationId xmlns:a16="http://schemas.microsoft.com/office/drawing/2014/main" id="{66C42E96-59AF-B942-B43E-40735662B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5106" y="4982011"/>
            <a:ext cx="6540842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7042" name="Text Box 18">
            <a:extLst>
              <a:ext uri="{FF2B5EF4-FFF2-40B4-BE49-F238E27FC236}">
                <a16:creationId xmlns:a16="http://schemas.microsoft.com/office/drawing/2014/main" id="{918B1AD3-BDFC-9844-BE80-6308E654B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656" y="4783286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57043" name="Text Box 19">
            <a:extLst>
              <a:ext uri="{FF2B5EF4-FFF2-40B4-BE49-F238E27FC236}">
                <a16:creationId xmlns:a16="http://schemas.microsoft.com/office/drawing/2014/main" id="{835186D8-1E0F-F747-9B23-DE1D8D2D1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707" y="4478486"/>
            <a:ext cx="1010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r</a:t>
            </a:r>
            <a:r>
              <a:rPr lang="en-US" altLang="en-US" sz="2400" baseline="-25000"/>
              <a:t>2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endParaRPr lang="en-US" altLang="en-US" sz="2400"/>
          </a:p>
        </p:txBody>
      </p:sp>
      <p:sp>
        <p:nvSpPr>
          <p:cNvPr id="257044" name="Text Box 20">
            <a:extLst>
              <a:ext uri="{FF2B5EF4-FFF2-40B4-BE49-F238E27FC236}">
                <a16:creationId xmlns:a16="http://schemas.microsoft.com/office/drawing/2014/main" id="{DC872EEC-D094-8F40-9244-FBDE11C01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308" y="5545286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57045" name="Line 21">
            <a:extLst>
              <a:ext uri="{FF2B5EF4-FFF2-40B4-BE49-F238E27FC236}">
                <a16:creationId xmlns:a16="http://schemas.microsoft.com/office/drawing/2014/main" id="{A9A747DD-BD75-FA40-A375-22A1084752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6707" y="5773885"/>
            <a:ext cx="6439240" cy="171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7046" name="Text Box 22">
            <a:extLst>
              <a:ext uri="{FF2B5EF4-FFF2-40B4-BE49-F238E27FC236}">
                <a16:creationId xmlns:a16="http://schemas.microsoft.com/office/drawing/2014/main" id="{B516C687-5B4F-734F-B4BC-866837E82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656" y="5545286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57047" name="Text Box 23">
            <a:extLst>
              <a:ext uri="{FF2B5EF4-FFF2-40B4-BE49-F238E27FC236}">
                <a16:creationId xmlns:a16="http://schemas.microsoft.com/office/drawing/2014/main" id="{7F42D1F9-9C46-E74D-BA5A-FAE07247B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107" y="5240486"/>
            <a:ext cx="14577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r</a:t>
            </a:r>
            <a:r>
              <a:rPr lang="en-US" altLang="en-US" sz="2400" baseline="-25000"/>
              <a:t>2</a:t>
            </a:r>
            <a:r>
              <a:rPr lang="en-US" altLang="en-US" sz="2400"/>
              <a:t> – 1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5BDF0-2EDB-5C44-B030-3A8E1506A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D7C14-43A8-4045-8C93-F9E9B929D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09D72-406D-3046-AFFC-BA3210565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57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B633A2DA-770E-2B47-B057-ECEAB6A4B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Otway-Rees Protocol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88887282-7607-F84F-9277-0EEF396AF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Corrects problem</a:t>
            </a:r>
          </a:p>
          <a:p>
            <a:pPr lvl="1"/>
            <a:r>
              <a:rPr lang="en-US" altLang="en-US"/>
              <a:t>That is, Eve replaying the third message in the protocol</a:t>
            </a:r>
          </a:p>
          <a:p>
            <a:r>
              <a:rPr lang="en-US" altLang="en-US"/>
              <a:t>Does not use timestamps</a:t>
            </a:r>
          </a:p>
          <a:p>
            <a:pPr lvl="1"/>
            <a:r>
              <a:rPr lang="en-US" altLang="en-US"/>
              <a:t>Not vulnerable to the problems that Denning-Sacco modification has</a:t>
            </a:r>
          </a:p>
          <a:p>
            <a:r>
              <a:rPr lang="en-US" altLang="en-US"/>
              <a:t>Uses integer </a:t>
            </a:r>
            <a:r>
              <a:rPr lang="en-US" altLang="en-US" i="1"/>
              <a:t>n</a:t>
            </a:r>
            <a:r>
              <a:rPr lang="en-US" altLang="en-US"/>
              <a:t> to associate all messages with particular exchange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0EFE306-FFED-5143-BBA2-C085D573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E8CD01E-471A-6B4C-81F5-3AC67819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75BEC1C-04B5-5249-85F4-1A1DBF92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97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81A97B49-2F9C-E948-AF98-895AA5525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Protocol</a:t>
            </a:r>
          </a:p>
        </p:txBody>
      </p:sp>
      <p:sp>
        <p:nvSpPr>
          <p:cNvPr id="261140" name="Text Box 20">
            <a:extLst>
              <a:ext uri="{FF2B5EF4-FFF2-40B4-BE49-F238E27FC236}">
                <a16:creationId xmlns:a16="http://schemas.microsoft.com/office/drawing/2014/main" id="{CF14D576-D2B7-4447-ADFB-3CAB6481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081" y="2201218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61141" name="Line 21">
            <a:extLst>
              <a:ext uri="{FF2B5EF4-FFF2-40B4-BE49-F238E27FC236}">
                <a16:creationId xmlns:a16="http://schemas.microsoft.com/office/drawing/2014/main" id="{B1390372-63CD-6D47-BE07-AE6A7AC15A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7164" y="2404766"/>
            <a:ext cx="8390966" cy="114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1142" name="Text Box 22">
            <a:extLst>
              <a:ext uri="{FF2B5EF4-FFF2-40B4-BE49-F238E27FC236}">
                <a16:creationId xmlns:a16="http://schemas.microsoft.com/office/drawing/2014/main" id="{02464094-3C65-6B45-B39C-71E69526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8130" y="2173933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Bob</a:t>
            </a:r>
          </a:p>
        </p:txBody>
      </p:sp>
      <p:sp>
        <p:nvSpPr>
          <p:cNvPr id="261143" name="Text Box 23">
            <a:extLst>
              <a:ext uri="{FF2B5EF4-FFF2-40B4-BE49-F238E27FC236}">
                <a16:creationId xmlns:a16="http://schemas.microsoft.com/office/drawing/2014/main" id="{A6DFE0BE-F88C-2846-8A1B-530FB7D57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5704" y="1886145"/>
            <a:ext cx="60757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 dirty="0"/>
              <a:t>n</a:t>
            </a:r>
            <a:r>
              <a:rPr lang="en-US" altLang="en-US" sz="2400" dirty="0"/>
              <a:t> || Alice || Bob || {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|| </a:t>
            </a:r>
            <a:r>
              <a:rPr lang="en-US" altLang="en-US" sz="2400" i="1" dirty="0"/>
              <a:t>n</a:t>
            </a:r>
            <a:r>
              <a:rPr lang="en-US" altLang="en-US" sz="2400" dirty="0"/>
              <a:t> || Alice || Bob } </a:t>
            </a:r>
            <a:r>
              <a:rPr lang="en-US" altLang="en-US" sz="2400" i="1" dirty="0"/>
              <a:t>k</a:t>
            </a:r>
            <a:r>
              <a:rPr lang="en-US" altLang="en-US" sz="2400" i="1" baseline="-25000" dirty="0"/>
              <a:t>A</a:t>
            </a:r>
            <a:endParaRPr lang="en-US" altLang="en-US" sz="2400" dirty="0"/>
          </a:p>
        </p:txBody>
      </p:sp>
      <p:sp>
        <p:nvSpPr>
          <p:cNvPr id="261144" name="Text Box 24">
            <a:extLst>
              <a:ext uri="{FF2B5EF4-FFF2-40B4-BE49-F238E27FC236}">
                <a16:creationId xmlns:a16="http://schemas.microsoft.com/office/drawing/2014/main" id="{E2E1ED7C-48CA-1847-884B-A6DE9BE20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080" y="3039418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Cathy</a:t>
            </a:r>
          </a:p>
        </p:txBody>
      </p:sp>
      <p:sp>
        <p:nvSpPr>
          <p:cNvPr id="261145" name="Line 25">
            <a:extLst>
              <a:ext uri="{FF2B5EF4-FFF2-40B4-BE49-F238E27FC236}">
                <a16:creationId xmlns:a16="http://schemas.microsoft.com/office/drawing/2014/main" id="{D9B819FD-7E49-7A4E-B6F3-034670B988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7164" y="3270252"/>
            <a:ext cx="8390966" cy="438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1146" name="Text Box 26">
            <a:extLst>
              <a:ext uri="{FF2B5EF4-FFF2-40B4-BE49-F238E27FC236}">
                <a16:creationId xmlns:a16="http://schemas.microsoft.com/office/drawing/2014/main" id="{54D3FE30-C237-6B44-A5A3-0C6515E91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1181" y="3017279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Bob</a:t>
            </a:r>
          </a:p>
        </p:txBody>
      </p:sp>
      <p:sp>
        <p:nvSpPr>
          <p:cNvPr id="261147" name="Text Box 27">
            <a:extLst>
              <a:ext uri="{FF2B5EF4-FFF2-40B4-BE49-F238E27FC236}">
                <a16:creationId xmlns:a16="http://schemas.microsoft.com/office/drawing/2014/main" id="{3C0BD06D-274B-8B48-B67D-DACD5AECE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710" y="2827763"/>
            <a:ext cx="64956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i="1" dirty="0"/>
              <a:t>n</a:t>
            </a:r>
            <a:r>
              <a:rPr lang="en-US" altLang="en-US" sz="2400" dirty="0"/>
              <a:t> || Alice || Bob || {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|| </a:t>
            </a:r>
            <a:r>
              <a:rPr lang="en-US" altLang="en-US" sz="2400" i="1" dirty="0"/>
              <a:t>n</a:t>
            </a:r>
            <a:r>
              <a:rPr lang="en-US" altLang="en-US" sz="2400" dirty="0"/>
              <a:t> || Alice || Bob } </a:t>
            </a:r>
            <a:r>
              <a:rPr lang="en-US" altLang="en-US" sz="2400" i="1" dirty="0"/>
              <a:t>k</a:t>
            </a:r>
            <a:r>
              <a:rPr lang="en-US" altLang="en-US" sz="2400" i="1" baseline="-25000" dirty="0"/>
              <a:t>A</a:t>
            </a:r>
            <a:r>
              <a:rPr lang="en-US" altLang="en-US" sz="2400" i="1" dirty="0"/>
              <a:t> </a:t>
            </a:r>
            <a:r>
              <a:rPr lang="en-US" altLang="en-US" sz="2400" dirty="0"/>
              <a:t>|| </a:t>
            </a:r>
          </a:p>
          <a:p>
            <a:pPr algn="ctr"/>
            <a:r>
              <a:rPr lang="en-US" altLang="en-US" sz="2400" dirty="0"/>
              <a:t>{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|| </a:t>
            </a:r>
            <a:r>
              <a:rPr lang="en-US" altLang="en-US" sz="2400" i="1" dirty="0"/>
              <a:t>n</a:t>
            </a:r>
            <a:r>
              <a:rPr lang="en-US" altLang="en-US" sz="2400" dirty="0"/>
              <a:t> || Alice || Bob } </a:t>
            </a:r>
            <a:r>
              <a:rPr lang="en-US" altLang="en-US" sz="2400" i="1" dirty="0"/>
              <a:t>k</a:t>
            </a:r>
            <a:r>
              <a:rPr lang="en-US" altLang="en-US" sz="2400" i="1" baseline="-25000" dirty="0"/>
              <a:t>B</a:t>
            </a:r>
          </a:p>
        </p:txBody>
      </p:sp>
      <p:sp>
        <p:nvSpPr>
          <p:cNvPr id="261148" name="Text Box 28">
            <a:extLst>
              <a:ext uri="{FF2B5EF4-FFF2-40B4-BE49-F238E27FC236}">
                <a16:creationId xmlns:a16="http://schemas.microsoft.com/office/drawing/2014/main" id="{0A26AA1B-2D19-9045-8153-A2D17808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780" y="4204643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Cathy</a:t>
            </a:r>
          </a:p>
        </p:txBody>
      </p:sp>
      <p:sp>
        <p:nvSpPr>
          <p:cNvPr id="261149" name="Line 29">
            <a:extLst>
              <a:ext uri="{FF2B5EF4-FFF2-40B4-BE49-F238E27FC236}">
                <a16:creationId xmlns:a16="http://schemas.microsoft.com/office/drawing/2014/main" id="{FECAE539-5547-C343-ABE8-EC66CAF100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7164" y="4461734"/>
            <a:ext cx="8390966" cy="12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1150" name="Text Box 30">
            <a:extLst>
              <a:ext uri="{FF2B5EF4-FFF2-40B4-BE49-F238E27FC236}">
                <a16:creationId xmlns:a16="http://schemas.microsoft.com/office/drawing/2014/main" id="{ED031A01-D1F0-2642-8B13-9121A1D0A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7030" y="420443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Bob</a:t>
            </a:r>
          </a:p>
        </p:txBody>
      </p:sp>
      <p:sp>
        <p:nvSpPr>
          <p:cNvPr id="261151" name="Text Box 31">
            <a:extLst>
              <a:ext uri="{FF2B5EF4-FFF2-40B4-BE49-F238E27FC236}">
                <a16:creationId xmlns:a16="http://schemas.microsoft.com/office/drawing/2014/main" id="{C8E392CF-2409-584A-97B4-EEB2D68C7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457" y="3928334"/>
            <a:ext cx="418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 dirty="0"/>
              <a:t>n </a:t>
            </a:r>
            <a:r>
              <a:rPr lang="en-US" altLang="en-US" sz="2400" dirty="0"/>
              <a:t>|| {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|| </a:t>
            </a:r>
            <a:r>
              <a:rPr lang="en-US" altLang="en-US" sz="2400" i="1" dirty="0" err="1"/>
              <a:t>k</a:t>
            </a:r>
            <a:r>
              <a:rPr lang="en-US" altLang="en-US" sz="2400" i="1" baseline="-25000" dirty="0" err="1"/>
              <a:t>s</a:t>
            </a:r>
            <a:r>
              <a:rPr lang="en-US" altLang="en-US" sz="2400" dirty="0"/>
              <a:t> } </a:t>
            </a:r>
            <a:r>
              <a:rPr lang="en-US" altLang="en-US" sz="2400" i="1" dirty="0"/>
              <a:t>k</a:t>
            </a:r>
            <a:r>
              <a:rPr lang="en-US" altLang="en-US" sz="2400" i="1" baseline="-25000" dirty="0"/>
              <a:t>A</a:t>
            </a:r>
            <a:r>
              <a:rPr lang="en-US" altLang="en-US" sz="2400" dirty="0"/>
              <a:t> || {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|| </a:t>
            </a:r>
            <a:r>
              <a:rPr lang="en-US" altLang="en-US" sz="2400" i="1" dirty="0" err="1"/>
              <a:t>k</a:t>
            </a:r>
            <a:r>
              <a:rPr lang="en-US" altLang="en-US" sz="2400" i="1" baseline="-25000" dirty="0" err="1"/>
              <a:t>s</a:t>
            </a:r>
            <a:r>
              <a:rPr lang="en-US" altLang="en-US" sz="2400" dirty="0"/>
              <a:t> } </a:t>
            </a:r>
            <a:r>
              <a:rPr lang="en-US" altLang="en-US" sz="2400" i="1" dirty="0"/>
              <a:t>k</a:t>
            </a:r>
            <a:r>
              <a:rPr lang="en-US" altLang="en-US" sz="2400" i="1" baseline="-25000" dirty="0"/>
              <a:t>B</a:t>
            </a:r>
            <a:endParaRPr lang="en-US" altLang="en-US" sz="2400" i="1" dirty="0"/>
          </a:p>
        </p:txBody>
      </p:sp>
      <p:sp>
        <p:nvSpPr>
          <p:cNvPr id="261152" name="Text Box 32">
            <a:extLst>
              <a:ext uri="{FF2B5EF4-FFF2-40B4-BE49-F238E27FC236}">
                <a16:creationId xmlns:a16="http://schemas.microsoft.com/office/drawing/2014/main" id="{76FCDA03-5F6D-5A43-9136-B6B4D1C0E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769" y="5317481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61153" name="Line 33">
            <a:extLst>
              <a:ext uri="{FF2B5EF4-FFF2-40B4-BE49-F238E27FC236}">
                <a16:creationId xmlns:a16="http://schemas.microsoft.com/office/drawing/2014/main" id="{8CA9C00E-8826-EA4B-8FC1-929D8D1F1E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7164" y="5490865"/>
            <a:ext cx="8390966" cy="660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1154" name="Text Box 34">
            <a:extLst>
              <a:ext uri="{FF2B5EF4-FFF2-40B4-BE49-F238E27FC236}">
                <a16:creationId xmlns:a16="http://schemas.microsoft.com/office/drawing/2014/main" id="{C52D3010-9BA3-8944-A7FF-9FB786365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7030" y="5223522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Bob</a:t>
            </a:r>
          </a:p>
        </p:txBody>
      </p:sp>
      <p:sp>
        <p:nvSpPr>
          <p:cNvPr id="261155" name="Text Box 35">
            <a:extLst>
              <a:ext uri="{FF2B5EF4-FFF2-40B4-BE49-F238E27FC236}">
                <a16:creationId xmlns:a16="http://schemas.microsoft.com/office/drawing/2014/main" id="{46D61979-DBD7-3A45-A93F-8CD4EBABE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2213" y="4975521"/>
            <a:ext cx="2267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 dirty="0"/>
              <a:t>n </a:t>
            </a:r>
            <a:r>
              <a:rPr lang="en-US" altLang="en-US" sz="2400" dirty="0"/>
              <a:t>|| {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|| </a:t>
            </a:r>
            <a:r>
              <a:rPr lang="en-US" altLang="en-US" sz="2400" i="1" dirty="0" err="1"/>
              <a:t>k</a:t>
            </a:r>
            <a:r>
              <a:rPr lang="en-US" altLang="en-US" sz="2400" i="1" baseline="-25000" dirty="0" err="1"/>
              <a:t>s</a:t>
            </a:r>
            <a:r>
              <a:rPr lang="en-US" altLang="en-US" sz="2400" dirty="0"/>
              <a:t> } </a:t>
            </a:r>
            <a:r>
              <a:rPr lang="en-US" altLang="en-US" sz="2400" i="1" dirty="0"/>
              <a:t>k</a:t>
            </a:r>
            <a:r>
              <a:rPr lang="en-US" altLang="en-US" sz="2400" i="1" baseline="-25000" dirty="0"/>
              <a:t>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834B5-4549-994C-889D-4B94C4FCF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2F20D-59A1-0B49-8829-2F327DD28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175D4-A94E-8C45-9FCE-BFABC51B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83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6B4FA0FF-8358-3E40-B55D-ED8D59234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Argument: Alice talking to Bob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38118175-5D97-6F42-8DFE-842B46DE5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Fourth message</a:t>
            </a:r>
          </a:p>
          <a:p>
            <a:pPr lvl="1"/>
            <a:r>
              <a:rPr lang="en-US" altLang="en-US"/>
              <a:t>If </a:t>
            </a:r>
            <a:r>
              <a:rPr lang="en-US" altLang="en-US" i="1"/>
              <a:t>n</a:t>
            </a:r>
            <a:r>
              <a:rPr lang="en-US" altLang="en-US"/>
              <a:t> matches first message, Alice knows it is part of this protocol exchange</a:t>
            </a:r>
          </a:p>
          <a:p>
            <a:pPr lvl="1"/>
            <a:r>
              <a:rPr lang="en-US" altLang="en-US"/>
              <a:t>Cathy generated </a:t>
            </a:r>
            <a:r>
              <a:rPr lang="en-US" altLang="en-US" i="1"/>
              <a:t>k</a:t>
            </a:r>
            <a:r>
              <a:rPr lang="en-US" altLang="en-US" i="1" baseline="-25000"/>
              <a:t>s</a:t>
            </a:r>
            <a:r>
              <a:rPr lang="en-US" altLang="en-US"/>
              <a:t> because only she, Alice know </a:t>
            </a:r>
            <a:r>
              <a:rPr lang="en-US" altLang="en-US" i="1"/>
              <a:t>k</a:t>
            </a:r>
            <a:r>
              <a:rPr lang="en-US" altLang="en-US" i="1" baseline="-25000"/>
              <a:t>A</a:t>
            </a:r>
            <a:endParaRPr lang="en-US" altLang="en-US"/>
          </a:p>
          <a:p>
            <a:pPr lvl="1"/>
            <a:r>
              <a:rPr lang="en-US" altLang="en-US"/>
              <a:t>Enciphered part belongs to exchange as </a:t>
            </a:r>
            <a:r>
              <a:rPr lang="en-US" altLang="en-US" i="1"/>
              <a:t>r</a:t>
            </a:r>
            <a:r>
              <a:rPr lang="en-US" altLang="en-US" baseline="-25000"/>
              <a:t>1</a:t>
            </a:r>
            <a:r>
              <a:rPr lang="en-US" altLang="en-US"/>
              <a:t> matches </a:t>
            </a:r>
            <a:r>
              <a:rPr lang="en-US" altLang="en-US" i="1"/>
              <a:t>r</a:t>
            </a:r>
            <a:r>
              <a:rPr lang="en-US" altLang="en-US" baseline="-25000"/>
              <a:t>1</a:t>
            </a:r>
            <a:r>
              <a:rPr lang="en-US" altLang="en-US"/>
              <a:t> in encrypted part of first message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433C871-0562-A640-9D45-96F7F879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1F3B65F-9846-6E41-B0BD-F9768E5B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FF29678-770A-594C-A670-98E296DD3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81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>
            <a:extLst>
              <a:ext uri="{FF2B5EF4-FFF2-40B4-BE49-F238E27FC236}">
                <a16:creationId xmlns:a16="http://schemas.microsoft.com/office/drawing/2014/main" id="{4B9F8498-A6BC-564A-8342-D84BEF570B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Argument: Bob talking to Alice</a:t>
            </a:r>
          </a:p>
        </p:txBody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CA15D320-F86B-EA4E-AE84-4FE67A839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Third message</a:t>
            </a:r>
          </a:p>
          <a:p>
            <a:pPr lvl="1"/>
            <a:r>
              <a:rPr lang="en-US" altLang="en-US"/>
              <a:t>If </a:t>
            </a:r>
            <a:r>
              <a:rPr lang="en-US" altLang="en-US" i="1"/>
              <a:t>n</a:t>
            </a:r>
            <a:r>
              <a:rPr lang="en-US" altLang="en-US"/>
              <a:t> matches second message, Bob knows it is part of this protocol exchange</a:t>
            </a:r>
          </a:p>
          <a:p>
            <a:pPr lvl="1"/>
            <a:r>
              <a:rPr lang="en-US" altLang="en-US"/>
              <a:t>Cathy generated </a:t>
            </a:r>
            <a:r>
              <a:rPr lang="en-US" altLang="en-US" i="1"/>
              <a:t>k</a:t>
            </a:r>
            <a:r>
              <a:rPr lang="en-US" altLang="en-US" i="1" baseline="-25000"/>
              <a:t>s</a:t>
            </a:r>
            <a:r>
              <a:rPr lang="en-US" altLang="en-US"/>
              <a:t> because only she, Bob know </a:t>
            </a:r>
            <a:r>
              <a:rPr lang="en-US" altLang="en-US" i="1"/>
              <a:t>k</a:t>
            </a:r>
            <a:r>
              <a:rPr lang="en-US" altLang="en-US" i="1" baseline="-25000"/>
              <a:t>B</a:t>
            </a:r>
            <a:endParaRPr lang="en-US" altLang="en-US"/>
          </a:p>
          <a:p>
            <a:pPr lvl="1"/>
            <a:r>
              <a:rPr lang="en-US" altLang="en-US"/>
              <a:t>Enciphered part belongs to exchange as </a:t>
            </a:r>
            <a:r>
              <a:rPr lang="en-US" altLang="en-US" i="1"/>
              <a:t>r</a:t>
            </a:r>
            <a:r>
              <a:rPr lang="en-US" altLang="en-US" baseline="-25000"/>
              <a:t>2</a:t>
            </a:r>
            <a:r>
              <a:rPr lang="en-US" altLang="en-US"/>
              <a:t> matches </a:t>
            </a:r>
            <a:r>
              <a:rPr lang="en-US" altLang="en-US" i="1"/>
              <a:t>r</a:t>
            </a:r>
            <a:r>
              <a:rPr lang="en-US" altLang="en-US" baseline="-25000"/>
              <a:t>2</a:t>
            </a:r>
            <a:r>
              <a:rPr lang="en-US" altLang="en-US"/>
              <a:t> in encrypted part of second message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E2FDF8E-85A0-8C4C-B83C-F8C575D86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27A3535-F5B3-FF4F-A6C7-84A292B8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6B39CD-703E-A049-BD4E-9ECAD0A4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8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CF52FD4-0F0F-FF47-938F-08B380E1B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D5B47FE-4553-3A4B-A580-F2FDF326E0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Key exchange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Session vs. interchange keys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Classical, public key methods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Key generation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Cryptographic key infrastructure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Certificates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Key storage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Key escrow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Key revocation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106A97-D687-BB41-BDAC-D440533A9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FF1D8DC-33AD-E543-BC98-E2D186873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F3164B2-7B23-EA42-BD72-F43C1886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49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B355CB7C-08CD-5241-ADCA-15D010B14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Replay Attack</a:t>
            </a:r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383A1762-1590-DF4B-B03A-51932711B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Eve acquires old </a:t>
            </a:r>
            <a:r>
              <a:rPr lang="en-US" altLang="en-US" i="1"/>
              <a:t>k</a:t>
            </a:r>
            <a:r>
              <a:rPr lang="en-US" altLang="en-US" i="1" baseline="-25000"/>
              <a:t>s</a:t>
            </a:r>
            <a:r>
              <a:rPr lang="en-US" altLang="en-US"/>
              <a:t>, message in third step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n</a:t>
            </a:r>
            <a:r>
              <a:rPr lang="en-US" altLang="en-US"/>
              <a:t> || { </a:t>
            </a:r>
            <a:r>
              <a:rPr lang="en-US" altLang="en-US" i="1"/>
              <a:t>r</a:t>
            </a:r>
            <a:r>
              <a:rPr lang="en-US" altLang="en-US" baseline="-25000"/>
              <a:t>1</a:t>
            </a:r>
            <a:r>
              <a:rPr lang="en-US" altLang="en-US"/>
              <a:t> || </a:t>
            </a:r>
            <a:r>
              <a:rPr lang="en-US" altLang="en-US" i="1"/>
              <a:t>k</a:t>
            </a:r>
            <a:r>
              <a:rPr lang="en-US" altLang="en-US" i="1" baseline="-25000"/>
              <a:t>s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A</a:t>
            </a:r>
            <a:r>
              <a:rPr lang="en-US" altLang="en-US"/>
              <a:t> || { </a:t>
            </a:r>
            <a:r>
              <a:rPr lang="en-US" altLang="en-US" i="1"/>
              <a:t>r</a:t>
            </a:r>
            <a:r>
              <a:rPr lang="en-US" altLang="en-US" baseline="-25000"/>
              <a:t>2</a:t>
            </a:r>
            <a:r>
              <a:rPr lang="en-US" altLang="en-US"/>
              <a:t> || </a:t>
            </a:r>
            <a:r>
              <a:rPr lang="en-US" altLang="en-US" i="1"/>
              <a:t>k</a:t>
            </a:r>
            <a:r>
              <a:rPr lang="en-US" altLang="en-US" i="1" baseline="-25000"/>
              <a:t>s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B</a:t>
            </a:r>
          </a:p>
          <a:p>
            <a:pPr>
              <a:lnSpc>
                <a:spcPct val="90000"/>
              </a:lnSpc>
            </a:pPr>
            <a:r>
              <a:rPr lang="en-US" altLang="en-US"/>
              <a:t>Eve forwards appropriate part to Alice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Alice has no ongoing key exchange with Bob: </a:t>
            </a:r>
            <a:r>
              <a:rPr lang="en-US" altLang="en-US" i="1"/>
              <a:t>n</a:t>
            </a:r>
            <a:r>
              <a:rPr lang="en-US" altLang="en-US"/>
              <a:t> matches nothing, so is rejected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Alice has ongoing key exchange with Bob: </a:t>
            </a:r>
            <a:r>
              <a:rPr lang="en-US" altLang="en-US" i="1"/>
              <a:t>n</a:t>
            </a:r>
            <a:r>
              <a:rPr lang="en-US" altLang="en-US"/>
              <a:t> does not match, so is again rejected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 replay is for the current key exchange, </a:t>
            </a:r>
            <a:r>
              <a:rPr lang="en-US" altLang="en-US" i="1"/>
              <a:t>and</a:t>
            </a:r>
            <a:r>
              <a:rPr lang="en-US" altLang="en-US"/>
              <a:t> Eve sent the relevant part </a:t>
            </a:r>
            <a:r>
              <a:rPr lang="en-US" altLang="en-US" i="1"/>
              <a:t>before</a:t>
            </a:r>
            <a:r>
              <a:rPr lang="en-US" altLang="en-US"/>
              <a:t> Bob did, Eve could simply listen to traffic; no replay involved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C2C9A99-4E8B-4348-9106-56E43BEE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866232F-4BF7-3E41-A689-F569C15D2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2C0788-D341-6546-8217-A5A5DEEDE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55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C502C-52DD-254C-90A3-8747B9D65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Bellare-Rogaway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E926A-CC27-7E4D-BB32-49F2F19B6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authentication, symmetric key exchange are really different problems</a:t>
            </a:r>
          </a:p>
          <a:p>
            <a:pPr lvl="1"/>
            <a:r>
              <a:rPr lang="en-US" dirty="0"/>
              <a:t>So they focus only on symmetric key exchange</a:t>
            </a:r>
          </a:p>
          <a:p>
            <a:r>
              <a:rPr lang="en-US" dirty="0"/>
              <a:t>In what follows, </a:t>
            </a:r>
            <a:r>
              <a:rPr lang="en-US" i="1" dirty="0" err="1"/>
              <a:t>h</a:t>
            </a:r>
            <a:r>
              <a:rPr lang="en-US" baseline="-25000" dirty="0" err="1"/>
              <a:t>Alice</a:t>
            </a:r>
            <a:r>
              <a:rPr lang="en-US" dirty="0"/>
              <a:t> and </a:t>
            </a:r>
            <a:r>
              <a:rPr lang="en-US" i="1" dirty="0" err="1"/>
              <a:t>h</a:t>
            </a:r>
            <a:r>
              <a:rPr lang="en-US" baseline="-25000" dirty="0" err="1"/>
              <a:t>Bob</a:t>
            </a:r>
            <a:r>
              <a:rPr lang="en-US" dirty="0"/>
              <a:t> are keyed hash functions using Alice’s and Bob’s secret keys, respectively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B5E5F-BD52-2F42-810D-1A526C314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EFD57-89E5-D846-A79A-F601BD4B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ACBC3-038A-134D-97F8-9167987A3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89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81A97B49-2F9C-E948-AF98-895AA5525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Protocol</a:t>
            </a:r>
          </a:p>
        </p:txBody>
      </p:sp>
      <p:sp>
        <p:nvSpPr>
          <p:cNvPr id="261140" name="Text Box 20">
            <a:extLst>
              <a:ext uri="{FF2B5EF4-FFF2-40B4-BE49-F238E27FC236}">
                <a16:creationId xmlns:a16="http://schemas.microsoft.com/office/drawing/2014/main" id="{CF14D576-D2B7-4447-ADFB-3CAB6481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081" y="2201218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Alice</a:t>
            </a:r>
          </a:p>
        </p:txBody>
      </p:sp>
      <p:sp>
        <p:nvSpPr>
          <p:cNvPr id="261141" name="Line 21">
            <a:extLst>
              <a:ext uri="{FF2B5EF4-FFF2-40B4-BE49-F238E27FC236}">
                <a16:creationId xmlns:a16="http://schemas.microsoft.com/office/drawing/2014/main" id="{B1390372-63CD-6D47-BE07-AE6A7AC15A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7164" y="2404766"/>
            <a:ext cx="8390966" cy="114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1142" name="Text Box 22">
            <a:extLst>
              <a:ext uri="{FF2B5EF4-FFF2-40B4-BE49-F238E27FC236}">
                <a16:creationId xmlns:a16="http://schemas.microsoft.com/office/drawing/2014/main" id="{02464094-3C65-6B45-B39C-71E695264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8130" y="2173933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Bob</a:t>
            </a:r>
          </a:p>
        </p:txBody>
      </p:sp>
      <p:sp>
        <p:nvSpPr>
          <p:cNvPr id="261143" name="Text Box 23">
            <a:extLst>
              <a:ext uri="{FF2B5EF4-FFF2-40B4-BE49-F238E27FC236}">
                <a16:creationId xmlns:a16="http://schemas.microsoft.com/office/drawing/2014/main" id="{A6DFE0BE-F88C-2846-8A1B-530FB7D57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773" y="1843297"/>
            <a:ext cx="23278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Alice || Bob ||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1</a:t>
            </a:r>
            <a:endParaRPr lang="en-US" altLang="en-US" sz="2400" dirty="0"/>
          </a:p>
        </p:txBody>
      </p:sp>
      <p:sp>
        <p:nvSpPr>
          <p:cNvPr id="261144" name="Text Box 24">
            <a:extLst>
              <a:ext uri="{FF2B5EF4-FFF2-40B4-BE49-F238E27FC236}">
                <a16:creationId xmlns:a16="http://schemas.microsoft.com/office/drawing/2014/main" id="{E2E1ED7C-48CA-1847-884B-A6DE9BE20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080" y="3039418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Bob</a:t>
            </a:r>
          </a:p>
        </p:txBody>
      </p:sp>
      <p:sp>
        <p:nvSpPr>
          <p:cNvPr id="261145" name="Line 25">
            <a:extLst>
              <a:ext uri="{FF2B5EF4-FFF2-40B4-BE49-F238E27FC236}">
                <a16:creationId xmlns:a16="http://schemas.microsoft.com/office/drawing/2014/main" id="{D9B819FD-7E49-7A4E-B6F3-034670B988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7164" y="3270252"/>
            <a:ext cx="8390966" cy="438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1146" name="Text Box 26">
            <a:extLst>
              <a:ext uri="{FF2B5EF4-FFF2-40B4-BE49-F238E27FC236}">
                <a16:creationId xmlns:a16="http://schemas.microsoft.com/office/drawing/2014/main" id="{54D3FE30-C237-6B44-A5A3-0C6515E91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1181" y="3017279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Cathy</a:t>
            </a:r>
          </a:p>
        </p:txBody>
      </p:sp>
      <p:sp>
        <p:nvSpPr>
          <p:cNvPr id="261147" name="Text Box 27">
            <a:extLst>
              <a:ext uri="{FF2B5EF4-FFF2-40B4-BE49-F238E27FC236}">
                <a16:creationId xmlns:a16="http://schemas.microsoft.com/office/drawing/2014/main" id="{3C0BD06D-274B-8B48-B67D-DACD5AECE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3332" y="2827763"/>
            <a:ext cx="3060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/>
              <a:t>Alice || Bob ||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||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2</a:t>
            </a:r>
          </a:p>
        </p:txBody>
      </p:sp>
      <p:sp>
        <p:nvSpPr>
          <p:cNvPr id="261148" name="Text Box 28">
            <a:extLst>
              <a:ext uri="{FF2B5EF4-FFF2-40B4-BE49-F238E27FC236}">
                <a16:creationId xmlns:a16="http://schemas.microsoft.com/office/drawing/2014/main" id="{0A26AA1B-2D19-9045-8153-A2D17808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780" y="4204643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Cathy</a:t>
            </a:r>
          </a:p>
        </p:txBody>
      </p:sp>
      <p:sp>
        <p:nvSpPr>
          <p:cNvPr id="261149" name="Line 29">
            <a:extLst>
              <a:ext uri="{FF2B5EF4-FFF2-40B4-BE49-F238E27FC236}">
                <a16:creationId xmlns:a16="http://schemas.microsoft.com/office/drawing/2014/main" id="{FECAE539-5547-C343-ABE8-EC66CAF100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7164" y="4461734"/>
            <a:ext cx="8390966" cy="12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1150" name="Text Box 30">
            <a:extLst>
              <a:ext uri="{FF2B5EF4-FFF2-40B4-BE49-F238E27FC236}">
                <a16:creationId xmlns:a16="http://schemas.microsoft.com/office/drawing/2014/main" id="{ED031A01-D1F0-2642-8B13-9121A1D0A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7030" y="420443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Bob</a:t>
            </a:r>
          </a:p>
        </p:txBody>
      </p:sp>
      <p:sp>
        <p:nvSpPr>
          <p:cNvPr id="261151" name="Text Box 31">
            <a:extLst>
              <a:ext uri="{FF2B5EF4-FFF2-40B4-BE49-F238E27FC236}">
                <a16:creationId xmlns:a16="http://schemas.microsoft.com/office/drawing/2014/main" id="{C8E392CF-2409-584A-97B4-EEB2D68C7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626" y="3980250"/>
            <a:ext cx="72064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{ </a:t>
            </a:r>
            <a:r>
              <a:rPr lang="en-US" altLang="en-US" sz="2400" i="1" dirty="0" err="1"/>
              <a:t>k</a:t>
            </a:r>
            <a:r>
              <a:rPr lang="en-US" altLang="en-US" sz="2400" i="1" baseline="-25000" dirty="0" err="1"/>
              <a:t>session</a:t>
            </a:r>
            <a:r>
              <a:rPr lang="en-US" altLang="en-US" sz="2400" dirty="0"/>
              <a:t> } </a:t>
            </a:r>
            <a:r>
              <a:rPr lang="en-US" altLang="en-US" sz="2400" i="1" dirty="0" err="1"/>
              <a:t>k</a:t>
            </a:r>
            <a:r>
              <a:rPr lang="en-US" altLang="en-US" sz="2400" baseline="-25000" dirty="0" err="1"/>
              <a:t>Bob</a:t>
            </a:r>
            <a:r>
              <a:rPr lang="en-US" altLang="en-US" sz="2400" dirty="0"/>
              <a:t> || </a:t>
            </a:r>
            <a:r>
              <a:rPr lang="en-US" altLang="en-US" sz="2400" i="1" dirty="0" err="1"/>
              <a:t>h</a:t>
            </a:r>
            <a:r>
              <a:rPr lang="en-US" altLang="en-US" sz="2400" baseline="-25000" dirty="0" err="1"/>
              <a:t>Bob</a:t>
            </a:r>
            <a:r>
              <a:rPr lang="en-US" altLang="en-US" sz="2400" dirty="0"/>
              <a:t>(Alice || Bob ||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||  {</a:t>
            </a:r>
            <a:r>
              <a:rPr lang="en-US" altLang="en-US" sz="2400" i="1" dirty="0" err="1"/>
              <a:t>k</a:t>
            </a:r>
            <a:r>
              <a:rPr lang="en-US" altLang="en-US" sz="2400" i="1" baseline="-25000" dirty="0" err="1"/>
              <a:t>session</a:t>
            </a:r>
            <a:r>
              <a:rPr lang="en-US" altLang="en-US" sz="2400" dirty="0"/>
              <a:t> } </a:t>
            </a:r>
            <a:r>
              <a:rPr lang="en-US" altLang="en-US" sz="2400" i="1" dirty="0" err="1"/>
              <a:t>k</a:t>
            </a:r>
            <a:r>
              <a:rPr lang="en-US" altLang="en-US" sz="2400" baseline="-25000" dirty="0" err="1"/>
              <a:t>Bob</a:t>
            </a:r>
            <a:r>
              <a:rPr lang="en-US" altLang="en-US" sz="2400" dirty="0"/>
              <a:t>)</a:t>
            </a:r>
          </a:p>
        </p:txBody>
      </p:sp>
      <p:sp>
        <p:nvSpPr>
          <p:cNvPr id="261152" name="Text Box 32">
            <a:extLst>
              <a:ext uri="{FF2B5EF4-FFF2-40B4-BE49-F238E27FC236}">
                <a16:creationId xmlns:a16="http://schemas.microsoft.com/office/drawing/2014/main" id="{76FCDA03-5F6D-5A43-9136-B6B4D1C0E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294" y="5326058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Cathy</a:t>
            </a:r>
          </a:p>
        </p:txBody>
      </p:sp>
      <p:sp>
        <p:nvSpPr>
          <p:cNvPr id="261153" name="Line 33">
            <a:extLst>
              <a:ext uri="{FF2B5EF4-FFF2-40B4-BE49-F238E27FC236}">
                <a16:creationId xmlns:a16="http://schemas.microsoft.com/office/drawing/2014/main" id="{8CA9C00E-8826-EA4B-8FC1-929D8D1F1E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7164" y="5490865"/>
            <a:ext cx="8390966" cy="660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1154" name="Text Box 34">
            <a:extLst>
              <a:ext uri="{FF2B5EF4-FFF2-40B4-BE49-F238E27FC236}">
                <a16:creationId xmlns:a16="http://schemas.microsoft.com/office/drawing/2014/main" id="{C52D3010-9BA3-8944-A7FF-9FB786365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7030" y="5223522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Alice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834B5-4549-994C-889D-4B94C4FCF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2F20D-59A1-0B49-8829-2F327DD28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175D4-A94E-8C45-9FCE-BFABC51B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2" name="Text Box 31">
            <a:extLst>
              <a:ext uri="{FF2B5EF4-FFF2-40B4-BE49-F238E27FC236}">
                <a16:creationId xmlns:a16="http://schemas.microsoft.com/office/drawing/2014/main" id="{D64E3AEA-1C6F-B342-9E75-3CBC438FA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626" y="5014143"/>
            <a:ext cx="72577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{ </a:t>
            </a:r>
            <a:r>
              <a:rPr lang="en-US" altLang="en-US" sz="2400" i="1" dirty="0" err="1"/>
              <a:t>k</a:t>
            </a:r>
            <a:r>
              <a:rPr lang="en-US" altLang="en-US" sz="2400" i="1" baseline="-25000" dirty="0" err="1"/>
              <a:t>session</a:t>
            </a:r>
            <a:r>
              <a:rPr lang="en-US" altLang="en-US" sz="2400" dirty="0"/>
              <a:t> } </a:t>
            </a:r>
            <a:r>
              <a:rPr lang="en-US" altLang="en-US" sz="2400" i="1" dirty="0" err="1"/>
              <a:t>k</a:t>
            </a:r>
            <a:r>
              <a:rPr lang="en-US" altLang="en-US" sz="2400" baseline="-25000" dirty="0" err="1"/>
              <a:t>Alice</a:t>
            </a:r>
            <a:r>
              <a:rPr lang="en-US" altLang="en-US" sz="2400" dirty="0"/>
              <a:t> || </a:t>
            </a:r>
            <a:r>
              <a:rPr lang="en-US" altLang="en-US" sz="2400" i="1" dirty="0" err="1"/>
              <a:t>h</a:t>
            </a:r>
            <a:r>
              <a:rPr lang="en-US" altLang="en-US" sz="2400" baseline="-25000" dirty="0" err="1"/>
              <a:t>Alice</a:t>
            </a:r>
            <a:r>
              <a:rPr lang="en-US" altLang="en-US" sz="2400" dirty="0"/>
              <a:t>(Alice || Bob || </a:t>
            </a:r>
            <a:r>
              <a:rPr lang="en-US" altLang="en-US" sz="2400" i="1" dirty="0"/>
              <a:t>r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||  {</a:t>
            </a:r>
            <a:r>
              <a:rPr lang="en-US" altLang="en-US" sz="2400" i="1" dirty="0" err="1"/>
              <a:t>k</a:t>
            </a:r>
            <a:r>
              <a:rPr lang="en-US" altLang="en-US" sz="2400" i="1" baseline="-25000" dirty="0" err="1"/>
              <a:t>session</a:t>
            </a:r>
            <a:r>
              <a:rPr lang="en-US" altLang="en-US" sz="2400" dirty="0"/>
              <a:t> } </a:t>
            </a:r>
            <a:r>
              <a:rPr lang="en-US" altLang="en-US" sz="2400" i="1" dirty="0" err="1"/>
              <a:t>k</a:t>
            </a:r>
            <a:r>
              <a:rPr lang="en-US" altLang="en-US" sz="2400" baseline="-25000" dirty="0" err="1"/>
              <a:t>Alice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7263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693E-5453-4B48-A88B-76988D82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Argument: Alice, Bob, and Cathy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AD18DB-9073-5C41-B603-967E90E53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Bob knows the nonce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</a:p>
          <a:p>
            <a:r>
              <a:rPr lang="en-US" dirty="0"/>
              <a:t>When he receives the message from Cathy, he uses his secret key </a:t>
            </a:r>
            <a:r>
              <a:rPr lang="en-US" i="1" dirty="0" err="1"/>
              <a:t>k</a:t>
            </a:r>
            <a:r>
              <a:rPr lang="en-US" baseline="-25000" dirty="0" err="1"/>
              <a:t>Bob</a:t>
            </a:r>
            <a:r>
              <a:rPr lang="en-US" dirty="0"/>
              <a:t> to compute </a:t>
            </a:r>
            <a:r>
              <a:rPr lang="en-US" i="1" dirty="0" err="1"/>
              <a:t>h</a:t>
            </a:r>
            <a:r>
              <a:rPr lang="en-US" baseline="-25000" dirty="0" err="1"/>
              <a:t>Bob</a:t>
            </a:r>
            <a:r>
              <a:rPr lang="en-US" dirty="0"/>
              <a:t>(Alice || Bob ||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|| { </a:t>
            </a:r>
            <a:r>
              <a:rPr lang="en-US" i="1" dirty="0" err="1"/>
              <a:t>k</a:t>
            </a:r>
            <a:r>
              <a:rPr lang="en-US" i="1" baseline="-25000" dirty="0" err="1"/>
              <a:t>session</a:t>
            </a:r>
            <a:r>
              <a:rPr lang="en-US" dirty="0"/>
              <a:t> }</a:t>
            </a:r>
            <a:r>
              <a:rPr lang="en-US" i="1" dirty="0" err="1"/>
              <a:t>k</a:t>
            </a:r>
            <a:r>
              <a:rPr lang="en-US" baseline="-25000" dirty="0" err="1"/>
              <a:t>Bob</a:t>
            </a:r>
            <a:r>
              <a:rPr lang="en-US" dirty="0"/>
              <a:t> )</a:t>
            </a:r>
          </a:p>
          <a:p>
            <a:pPr lvl="1"/>
            <a:r>
              <a:rPr lang="en-US" dirty="0"/>
              <a:t>Note { </a:t>
            </a:r>
            <a:r>
              <a:rPr lang="en-US" i="1" dirty="0" err="1"/>
              <a:t>k</a:t>
            </a:r>
            <a:r>
              <a:rPr lang="en-US" i="1" baseline="-25000" dirty="0" err="1"/>
              <a:t>session</a:t>
            </a:r>
            <a:r>
              <a:rPr lang="en-US" dirty="0"/>
              <a:t> }</a:t>
            </a:r>
            <a:r>
              <a:rPr lang="en-US" i="1" dirty="0" err="1"/>
              <a:t>k</a:t>
            </a:r>
            <a:r>
              <a:rPr lang="en-US" baseline="-25000" dirty="0" err="1"/>
              <a:t>Bob</a:t>
            </a:r>
            <a:r>
              <a:rPr lang="en-US" dirty="0"/>
              <a:t> is first part of message, so Bob need not decipher it</a:t>
            </a:r>
          </a:p>
          <a:p>
            <a:r>
              <a:rPr lang="en-US" dirty="0"/>
              <a:t>Compare result with what he received from Cathy</a:t>
            </a:r>
          </a:p>
          <a:p>
            <a:r>
              <a:rPr lang="en-US" dirty="0"/>
              <a:t>If equal, decipher { </a:t>
            </a:r>
            <a:r>
              <a:rPr lang="en-US" i="1" dirty="0" err="1"/>
              <a:t>k</a:t>
            </a:r>
            <a:r>
              <a:rPr lang="en-US" i="1" baseline="-25000" dirty="0" err="1"/>
              <a:t>session</a:t>
            </a:r>
            <a:r>
              <a:rPr lang="en-US" dirty="0"/>
              <a:t> }</a:t>
            </a:r>
            <a:r>
              <a:rPr lang="en-US" i="1" dirty="0" err="1"/>
              <a:t>k</a:t>
            </a:r>
            <a:r>
              <a:rPr lang="en-US" baseline="-25000" dirty="0" err="1"/>
              <a:t>Bob</a:t>
            </a:r>
            <a:r>
              <a:rPr lang="en-US" dirty="0"/>
              <a:t> to get the session key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F18404-1864-E643-9762-1F268FB2A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FF3D7-0E08-8448-83FB-D7AB00863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4DE5F-7DD0-3C44-9172-0294659D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15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BDFD3-3373-4644-B33A-FC553883E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Argument: Eve is Stymied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C22E5-FCDE-C748-B65B-FF35129A3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Eve intercepts message in steps 3 and 4</a:t>
            </a:r>
          </a:p>
          <a:p>
            <a:r>
              <a:rPr lang="en-US" dirty="0"/>
              <a:t>To get session key, Eve needs Alice’s and Bob’s secret keys</a:t>
            </a:r>
            <a:endParaRPr lang="en-US" baseline="-25000" dirty="0"/>
          </a:p>
          <a:p>
            <a:pPr lvl="1"/>
            <a:r>
              <a:rPr lang="en-US" dirty="0"/>
              <a:t>By assumption, she does not</a:t>
            </a:r>
          </a:p>
          <a:p>
            <a:r>
              <a:rPr lang="en-US" dirty="0"/>
              <a:t>Eve has a previously used session key, recorded corresponding message from steps 3 and 4, and replays it </a:t>
            </a:r>
          </a:p>
          <a:p>
            <a:r>
              <a:rPr lang="en-US" dirty="0"/>
              <a:t>Case 1: new protocol exchange has begun</a:t>
            </a:r>
          </a:p>
          <a:p>
            <a:pPr lvl="1"/>
            <a:r>
              <a:rPr lang="en-US" dirty="0" err="1"/>
              <a:t>Nonces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are different than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in replayed message, so Alice, Bob reject message</a:t>
            </a:r>
          </a:p>
          <a:p>
            <a:r>
              <a:rPr lang="en-US" dirty="0"/>
              <a:t>Case 2: new protocol exchange has not begum</a:t>
            </a:r>
          </a:p>
          <a:p>
            <a:pPr lvl="1"/>
            <a:r>
              <a:rPr lang="en-US" dirty="0"/>
              <a:t>As Eve is sending message for step 3 and 4, and Alice and Bob never did steps 1 and 2, they discard the replayed message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05D40-70D5-C243-AC6D-A9D5656D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383DF-83D9-7E4E-8AEF-CC6BE704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5EB2F-07D8-AF40-9FC0-80431F6A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90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1CA12150-7C73-8B46-8101-18B1B6364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Kerberos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3977A6C6-B330-FD4E-8DFC-6402A8E35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Authentication system</a:t>
            </a:r>
          </a:p>
          <a:p>
            <a:pPr lvl="1"/>
            <a:r>
              <a:rPr lang="en-US" altLang="en-US"/>
              <a:t>Based on Needham-Schroeder with Denning-Sacco modification</a:t>
            </a:r>
          </a:p>
          <a:p>
            <a:pPr lvl="1"/>
            <a:r>
              <a:rPr lang="en-US" altLang="en-US"/>
              <a:t>Central server plays role of trusted third party (“Cathy”)</a:t>
            </a:r>
          </a:p>
          <a:p>
            <a:r>
              <a:rPr lang="en-US" altLang="en-US"/>
              <a:t>Ticket</a:t>
            </a:r>
          </a:p>
          <a:p>
            <a:pPr lvl="1"/>
            <a:r>
              <a:rPr lang="en-US" altLang="en-US"/>
              <a:t>Issuer vouches for identity of requester of service</a:t>
            </a:r>
          </a:p>
          <a:p>
            <a:r>
              <a:rPr lang="en-US" altLang="en-US"/>
              <a:t>Authenticator</a:t>
            </a:r>
          </a:p>
          <a:p>
            <a:pPr lvl="1"/>
            <a:r>
              <a:rPr lang="en-US" altLang="en-US"/>
              <a:t>Identifies sender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1F66EF8-B5B0-954E-875B-11CEEF00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C965E05-3E63-8843-A289-B4079D39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5F19E2D-97CD-6B49-BC6D-CB6AF96F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43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3F40C30D-DF16-4A4F-B588-E1517B607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Idea</a:t>
            </a:r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F26B47EB-DADC-EC47-B463-C5FFD8F17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User </a:t>
            </a:r>
            <a:r>
              <a:rPr lang="en-US" altLang="en-US" i="1"/>
              <a:t>u</a:t>
            </a:r>
            <a:r>
              <a:rPr lang="en-US" altLang="en-US"/>
              <a:t> authenticates to Kerberos server</a:t>
            </a:r>
          </a:p>
          <a:p>
            <a:pPr lvl="1"/>
            <a:r>
              <a:rPr lang="en-US" altLang="en-US"/>
              <a:t>Obtains ticket </a:t>
            </a:r>
            <a:r>
              <a:rPr lang="en-US" altLang="en-US" i="1"/>
              <a:t>T</a:t>
            </a:r>
            <a:r>
              <a:rPr lang="en-US" altLang="en-US" i="1" baseline="-25000"/>
              <a:t>u</a:t>
            </a:r>
            <a:r>
              <a:rPr lang="en-US" altLang="en-US" baseline="-25000"/>
              <a:t>,</a:t>
            </a:r>
            <a:r>
              <a:rPr lang="en-US" altLang="en-US" i="1" baseline="-25000"/>
              <a:t>TGS</a:t>
            </a:r>
            <a:r>
              <a:rPr lang="en-US" altLang="en-US"/>
              <a:t> for ticket granting service (TGS)</a:t>
            </a:r>
          </a:p>
          <a:p>
            <a:r>
              <a:rPr lang="en-US" altLang="en-US"/>
              <a:t>User </a:t>
            </a:r>
            <a:r>
              <a:rPr lang="en-US" altLang="en-US" i="1"/>
              <a:t>u</a:t>
            </a:r>
            <a:r>
              <a:rPr lang="en-US" altLang="en-US"/>
              <a:t> wants to use service </a:t>
            </a:r>
            <a:r>
              <a:rPr lang="en-US" altLang="en-US" i="1"/>
              <a:t>s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User sends authenticator </a:t>
            </a:r>
            <a:r>
              <a:rPr lang="en-US" altLang="en-US" i="1"/>
              <a:t>A</a:t>
            </a:r>
            <a:r>
              <a:rPr lang="en-US" altLang="en-US" i="1" baseline="-25000"/>
              <a:t>u</a:t>
            </a:r>
            <a:r>
              <a:rPr lang="en-US" altLang="en-US"/>
              <a:t>, ticket </a:t>
            </a:r>
            <a:r>
              <a:rPr lang="en-US" altLang="en-US" i="1"/>
              <a:t>T</a:t>
            </a:r>
            <a:r>
              <a:rPr lang="en-US" altLang="en-US" i="1" baseline="-25000"/>
              <a:t>u</a:t>
            </a:r>
            <a:r>
              <a:rPr lang="en-US" altLang="en-US" baseline="-25000"/>
              <a:t>,</a:t>
            </a:r>
            <a:r>
              <a:rPr lang="en-US" altLang="en-US" i="1" baseline="-25000"/>
              <a:t>TGS</a:t>
            </a:r>
            <a:r>
              <a:rPr lang="en-US" altLang="en-US"/>
              <a:t> to TGS asking for ticket for service</a:t>
            </a:r>
          </a:p>
          <a:p>
            <a:pPr lvl="1"/>
            <a:r>
              <a:rPr lang="en-US" altLang="en-US"/>
              <a:t>TGS sends ticket </a:t>
            </a:r>
            <a:r>
              <a:rPr lang="en-US" altLang="en-US" i="1"/>
              <a:t>T</a:t>
            </a:r>
            <a:r>
              <a:rPr lang="en-US" altLang="en-US" i="1" baseline="-25000"/>
              <a:t>u</a:t>
            </a:r>
            <a:r>
              <a:rPr lang="en-US" altLang="en-US" baseline="-25000"/>
              <a:t>,</a:t>
            </a:r>
            <a:r>
              <a:rPr lang="en-US" altLang="en-US" i="1" baseline="-25000"/>
              <a:t>s</a:t>
            </a:r>
            <a:r>
              <a:rPr lang="en-US" altLang="en-US"/>
              <a:t> to user</a:t>
            </a:r>
          </a:p>
          <a:p>
            <a:pPr lvl="1"/>
            <a:r>
              <a:rPr lang="en-US" altLang="en-US"/>
              <a:t>User sends </a:t>
            </a:r>
            <a:r>
              <a:rPr lang="en-US" altLang="en-US" i="1"/>
              <a:t>A</a:t>
            </a:r>
            <a:r>
              <a:rPr lang="en-US" altLang="en-US" i="1" baseline="-25000"/>
              <a:t>u</a:t>
            </a:r>
            <a:r>
              <a:rPr lang="en-US" altLang="en-US"/>
              <a:t>, </a:t>
            </a:r>
            <a:r>
              <a:rPr lang="en-US" altLang="en-US" i="1"/>
              <a:t>T</a:t>
            </a:r>
            <a:r>
              <a:rPr lang="en-US" altLang="en-US" i="1" baseline="-25000"/>
              <a:t>u</a:t>
            </a:r>
            <a:r>
              <a:rPr lang="en-US" altLang="en-US" baseline="-25000"/>
              <a:t>,</a:t>
            </a:r>
            <a:r>
              <a:rPr lang="en-US" altLang="en-US" i="1" baseline="-25000"/>
              <a:t>s</a:t>
            </a:r>
            <a:r>
              <a:rPr lang="en-US" altLang="en-US"/>
              <a:t> to server as request to use </a:t>
            </a:r>
            <a:r>
              <a:rPr lang="en-US" altLang="en-US" i="1"/>
              <a:t>s</a:t>
            </a:r>
          </a:p>
          <a:p>
            <a:r>
              <a:rPr lang="en-US" altLang="en-US"/>
              <a:t>Details follow</a:t>
            </a:r>
            <a:endParaRPr lang="en-US" altLang="en-US" i="1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EADE82A-8DD8-6849-BDA9-A1ACEB47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609B11-F8D0-FA47-9982-624C6F6D9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1BB64C8-FE04-154E-892E-D3D78D522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04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B1FE1B41-144C-4043-9747-ACFA767E6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Ticket</a:t>
            </a: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ACC32042-D9B8-384E-B3A0-E5CCD737F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Credential saying issuer has identified ticket requester</a:t>
            </a:r>
          </a:p>
          <a:p>
            <a:r>
              <a:rPr lang="en-US" altLang="en-US"/>
              <a:t>Example ticket issued to user </a:t>
            </a:r>
            <a:r>
              <a:rPr lang="en-US" altLang="en-US" i="1"/>
              <a:t>u</a:t>
            </a:r>
            <a:r>
              <a:rPr lang="en-US" altLang="en-US"/>
              <a:t> for service </a:t>
            </a:r>
            <a:r>
              <a:rPr lang="en-US" altLang="en-US" i="1"/>
              <a:t>s</a:t>
            </a:r>
            <a:endParaRPr lang="en-US" altLang="en-US"/>
          </a:p>
          <a:p>
            <a:pPr lvl="1" algn="ctr">
              <a:buFontTx/>
              <a:buNone/>
            </a:pPr>
            <a:r>
              <a:rPr lang="en-US" altLang="en-US" i="1"/>
              <a:t>T</a:t>
            </a:r>
            <a:r>
              <a:rPr lang="en-US" altLang="en-US" i="1" baseline="-25000"/>
              <a:t>u</a:t>
            </a:r>
            <a:r>
              <a:rPr lang="en-US" altLang="en-US" baseline="-25000"/>
              <a:t>,</a:t>
            </a:r>
            <a:r>
              <a:rPr lang="en-US" altLang="en-US" i="1" baseline="-25000"/>
              <a:t>s</a:t>
            </a:r>
            <a:r>
              <a:rPr lang="en-US" altLang="en-US"/>
              <a:t> = </a:t>
            </a:r>
            <a:r>
              <a:rPr lang="en-US" altLang="en-US" i="1"/>
              <a:t>s</a:t>
            </a:r>
            <a:r>
              <a:rPr lang="en-US" altLang="en-US"/>
              <a:t> || { </a:t>
            </a:r>
            <a:r>
              <a:rPr lang="en-US" altLang="en-US" i="1"/>
              <a:t>u</a:t>
            </a:r>
            <a:r>
              <a:rPr lang="en-US" altLang="en-US"/>
              <a:t> || </a:t>
            </a:r>
            <a:r>
              <a:rPr lang="en-US" altLang="en-US" i="1"/>
              <a:t>u</a:t>
            </a:r>
            <a:r>
              <a:rPr lang="en-US" altLang="en-US"/>
              <a:t>’s address || valid time || </a:t>
            </a:r>
            <a:r>
              <a:rPr lang="en-US" altLang="en-US" i="1"/>
              <a:t>k</a:t>
            </a:r>
            <a:r>
              <a:rPr lang="en-US" altLang="en-US" i="1" baseline="-25000"/>
              <a:t>u</a:t>
            </a:r>
            <a:r>
              <a:rPr lang="en-US" altLang="en-US" baseline="-25000"/>
              <a:t>,</a:t>
            </a:r>
            <a:r>
              <a:rPr lang="en-US" altLang="en-US" i="1" baseline="-25000"/>
              <a:t>s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s</a:t>
            </a:r>
            <a:endParaRPr lang="en-US" altLang="en-US" i="1"/>
          </a:p>
          <a:p>
            <a:pPr lvl="1">
              <a:buFontTx/>
              <a:buNone/>
            </a:pPr>
            <a:r>
              <a:rPr lang="en-US" altLang="en-US"/>
              <a:t>where:</a:t>
            </a:r>
          </a:p>
          <a:p>
            <a:pPr lvl="1"/>
            <a:r>
              <a:rPr lang="en-US" altLang="en-US" i="1"/>
              <a:t>k</a:t>
            </a:r>
            <a:r>
              <a:rPr lang="en-US" altLang="en-US" i="1" baseline="-25000"/>
              <a:t>u</a:t>
            </a:r>
            <a:r>
              <a:rPr lang="en-US" altLang="en-US" baseline="-25000"/>
              <a:t>,</a:t>
            </a:r>
            <a:r>
              <a:rPr lang="en-US" altLang="en-US" i="1" baseline="-25000"/>
              <a:t>s</a:t>
            </a:r>
            <a:r>
              <a:rPr lang="en-US" altLang="en-US"/>
              <a:t> is session key for user and service</a:t>
            </a:r>
          </a:p>
          <a:p>
            <a:pPr lvl="1"/>
            <a:r>
              <a:rPr lang="en-US" altLang="en-US"/>
              <a:t>Valid time is interval for which ticket valid</a:t>
            </a:r>
          </a:p>
          <a:p>
            <a:pPr lvl="1"/>
            <a:r>
              <a:rPr lang="en-US" altLang="en-US" i="1"/>
              <a:t>u</a:t>
            </a:r>
            <a:r>
              <a:rPr lang="en-US" altLang="en-US"/>
              <a:t>’s address may be IP address or something else</a:t>
            </a:r>
          </a:p>
          <a:p>
            <a:pPr lvl="2"/>
            <a:r>
              <a:rPr lang="en-US" altLang="en-US"/>
              <a:t>Note: more fields, but not relevant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4B0FAFA-BC12-0546-8382-8E58A977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C81BD5F-3897-9E4C-818B-7BE8473A3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5171DC5-5D11-D646-BF96-55101F441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50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>
            <a:extLst>
              <a:ext uri="{FF2B5EF4-FFF2-40B4-BE49-F238E27FC236}">
                <a16:creationId xmlns:a16="http://schemas.microsoft.com/office/drawing/2014/main" id="{DFD0CBD2-B2F9-4445-B338-159AEB427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Authenticator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04F1510E-49A6-5545-AE9E-298B97026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Credential containing identity of sender of ticket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Used to confirm sender is entity to which ticket was issued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authenticator user </a:t>
            </a:r>
            <a:r>
              <a:rPr lang="en-US" altLang="en-US" i="1"/>
              <a:t>u</a:t>
            </a:r>
            <a:r>
              <a:rPr lang="en-US" altLang="en-US"/>
              <a:t> generates for service </a:t>
            </a:r>
            <a:r>
              <a:rPr lang="en-US" altLang="en-US" i="1"/>
              <a:t>s</a:t>
            </a:r>
            <a:endParaRPr lang="en-US" altLang="en-US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altLang="en-US" i="1"/>
              <a:t>A</a:t>
            </a:r>
            <a:r>
              <a:rPr lang="en-US" altLang="en-US" i="1" baseline="-25000"/>
              <a:t>u</a:t>
            </a:r>
            <a:r>
              <a:rPr lang="en-US" altLang="en-US" baseline="-25000"/>
              <a:t>,</a:t>
            </a:r>
            <a:r>
              <a:rPr lang="en-US" altLang="en-US" i="1" baseline="-25000"/>
              <a:t>s</a:t>
            </a:r>
            <a:r>
              <a:rPr lang="en-US" altLang="en-US"/>
              <a:t> = { </a:t>
            </a:r>
            <a:r>
              <a:rPr lang="en-US" altLang="en-US" i="1"/>
              <a:t>u</a:t>
            </a:r>
            <a:r>
              <a:rPr lang="en-US" altLang="en-US"/>
              <a:t> || generation time || </a:t>
            </a:r>
            <a:r>
              <a:rPr lang="en-US" altLang="en-US" i="1"/>
              <a:t>k</a:t>
            </a:r>
            <a:r>
              <a:rPr lang="en-US" altLang="en-US" i="1" baseline="-25000"/>
              <a:t>t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u</a:t>
            </a:r>
            <a:r>
              <a:rPr lang="en-US" altLang="en-US" baseline="-25000"/>
              <a:t>,</a:t>
            </a:r>
            <a:r>
              <a:rPr lang="en-US" altLang="en-US" i="1" baseline="-25000"/>
              <a:t>s</a:t>
            </a:r>
            <a:endParaRPr lang="en-US" altLang="en-US" i="1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where: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k</a:t>
            </a:r>
            <a:r>
              <a:rPr lang="en-US" altLang="en-US" i="1" baseline="-25000"/>
              <a:t>t</a:t>
            </a:r>
            <a:r>
              <a:rPr lang="en-US" altLang="en-US"/>
              <a:t> is alternate session key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Generation time is when authenticator generated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Note: more fields, not relevant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BFD5F5E-079F-EA4E-AD03-2324464E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669A27F-C6AB-1344-80B8-1B69C0DA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04B894D-B47A-E649-93E9-6E2EDF15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9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8A6528AB-D0DD-0C46-BF59-F6C2BE7F4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Protocol</a:t>
            </a:r>
          </a:p>
        </p:txBody>
      </p:sp>
      <p:sp>
        <p:nvSpPr>
          <p:cNvPr id="271364" name="Text Box 4">
            <a:extLst>
              <a:ext uri="{FF2B5EF4-FFF2-40B4-BE49-F238E27FC236}">
                <a16:creationId xmlns:a16="http://schemas.microsoft.com/office/drawing/2014/main" id="{A4B51F86-2DB7-AB4B-A372-52B131C28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2154238"/>
            <a:ext cx="716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user</a:t>
            </a:r>
            <a:endParaRPr lang="en-US" altLang="en-US" sz="2400"/>
          </a:p>
        </p:txBody>
      </p:sp>
      <p:sp>
        <p:nvSpPr>
          <p:cNvPr id="271365" name="Line 5">
            <a:extLst>
              <a:ext uri="{FF2B5EF4-FFF2-40B4-BE49-F238E27FC236}">
                <a16:creationId xmlns:a16="http://schemas.microsoft.com/office/drawing/2014/main" id="{E538D1E7-9352-144C-95AD-EBAB869309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3400" y="2384425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1366" name="Text Box 6">
            <a:extLst>
              <a:ext uri="{FF2B5EF4-FFF2-40B4-BE49-F238E27FC236}">
                <a16:creationId xmlns:a16="http://schemas.microsoft.com/office/drawing/2014/main" id="{D5282857-93C8-594B-9F61-7DCFAE5B2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154238"/>
            <a:ext cx="5036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AS</a:t>
            </a:r>
          </a:p>
        </p:txBody>
      </p:sp>
      <p:sp>
        <p:nvSpPr>
          <p:cNvPr id="271367" name="Text Box 7">
            <a:extLst>
              <a:ext uri="{FF2B5EF4-FFF2-40B4-BE49-F238E27FC236}">
                <a16:creationId xmlns:a16="http://schemas.microsoft.com/office/drawing/2014/main" id="{B274A028-398D-4044-B3AF-2B254D56D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651" y="1979613"/>
            <a:ext cx="16131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user</a:t>
            </a:r>
            <a:r>
              <a:rPr lang="en-US" altLang="en-US" sz="2400"/>
              <a:t> || </a:t>
            </a:r>
            <a:r>
              <a:rPr lang="en-US" altLang="en-US" sz="2400" i="1"/>
              <a:t>TGS</a:t>
            </a:r>
            <a:endParaRPr lang="en-US" altLang="en-US" sz="2400"/>
          </a:p>
        </p:txBody>
      </p:sp>
      <p:sp>
        <p:nvSpPr>
          <p:cNvPr id="271368" name="Text Box 8">
            <a:extLst>
              <a:ext uri="{FF2B5EF4-FFF2-40B4-BE49-F238E27FC236}">
                <a16:creationId xmlns:a16="http://schemas.microsoft.com/office/drawing/2014/main" id="{4037B12F-A111-4642-BC8C-D7A420AB7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2744788"/>
            <a:ext cx="5036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AS</a:t>
            </a:r>
          </a:p>
        </p:txBody>
      </p:sp>
      <p:sp>
        <p:nvSpPr>
          <p:cNvPr id="271369" name="Line 9">
            <a:extLst>
              <a:ext uri="{FF2B5EF4-FFF2-40B4-BE49-F238E27FC236}">
                <a16:creationId xmlns:a16="http://schemas.microsoft.com/office/drawing/2014/main" id="{13950443-FFC1-F341-A82B-4AE4C2DAC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6900" y="2973388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1370" name="Text Box 10">
            <a:extLst>
              <a:ext uri="{FF2B5EF4-FFF2-40B4-BE49-F238E27FC236}">
                <a16:creationId xmlns:a16="http://schemas.microsoft.com/office/drawing/2014/main" id="{426A9CAD-52C9-1C45-BB15-6C249F4BC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6701" y="2744788"/>
            <a:ext cx="716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user</a:t>
            </a:r>
            <a:endParaRPr lang="en-US" altLang="en-US" sz="2400"/>
          </a:p>
        </p:txBody>
      </p:sp>
      <p:sp>
        <p:nvSpPr>
          <p:cNvPr id="271371" name="Text Box 11">
            <a:extLst>
              <a:ext uri="{FF2B5EF4-FFF2-40B4-BE49-F238E27FC236}">
                <a16:creationId xmlns:a16="http://schemas.microsoft.com/office/drawing/2014/main" id="{2CD81085-AB8B-DC49-BB57-6B4A2821D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464" y="2544763"/>
            <a:ext cx="24591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u</a:t>
            </a:r>
            <a:r>
              <a:rPr lang="en-US" altLang="en-US" sz="2400" baseline="-25000"/>
              <a:t>,</a:t>
            </a:r>
            <a:r>
              <a:rPr lang="en-US" altLang="en-US" sz="2400" i="1" baseline="-25000"/>
              <a:t>TGS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u</a:t>
            </a:r>
            <a:r>
              <a:rPr lang="en-US" altLang="en-US" sz="2400"/>
              <a:t> || </a:t>
            </a:r>
            <a:r>
              <a:rPr lang="en-US" altLang="en-US" sz="2400" i="1"/>
              <a:t>T</a:t>
            </a:r>
            <a:r>
              <a:rPr lang="en-US" altLang="en-US" sz="2400" i="1" baseline="-25000"/>
              <a:t>u</a:t>
            </a:r>
            <a:r>
              <a:rPr lang="en-US" altLang="en-US" sz="2400" baseline="-25000"/>
              <a:t>,</a:t>
            </a:r>
            <a:r>
              <a:rPr lang="en-US" altLang="en-US" sz="2400" i="1" baseline="-25000"/>
              <a:t>TGS</a:t>
            </a:r>
          </a:p>
        </p:txBody>
      </p:sp>
      <p:sp>
        <p:nvSpPr>
          <p:cNvPr id="271372" name="Text Box 12">
            <a:extLst>
              <a:ext uri="{FF2B5EF4-FFF2-40B4-BE49-F238E27FC236}">
                <a16:creationId xmlns:a16="http://schemas.microsoft.com/office/drawing/2014/main" id="{3967007F-2D15-5F43-9A14-B0C86F9E2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614" y="3478213"/>
            <a:ext cx="716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user</a:t>
            </a:r>
            <a:endParaRPr lang="en-US" altLang="en-US" sz="2400"/>
          </a:p>
        </p:txBody>
      </p:sp>
      <p:sp>
        <p:nvSpPr>
          <p:cNvPr id="271373" name="Line 13">
            <a:extLst>
              <a:ext uri="{FF2B5EF4-FFF2-40B4-BE49-F238E27FC236}">
                <a16:creationId xmlns:a16="http://schemas.microsoft.com/office/drawing/2014/main" id="{B424EFCE-9743-9F47-8E3D-89BED5B1A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8013" y="3706813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1374" name="Text Box 14">
            <a:extLst>
              <a:ext uri="{FF2B5EF4-FFF2-40B4-BE49-F238E27FC236}">
                <a16:creationId xmlns:a16="http://schemas.microsoft.com/office/drawing/2014/main" id="{482BFC14-D77D-8942-BC61-3182E112C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7813" y="3478213"/>
            <a:ext cx="661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TGS</a:t>
            </a:r>
          </a:p>
        </p:txBody>
      </p:sp>
      <p:sp>
        <p:nvSpPr>
          <p:cNvPr id="271375" name="Text Box 15">
            <a:extLst>
              <a:ext uri="{FF2B5EF4-FFF2-40B4-BE49-F238E27FC236}">
                <a16:creationId xmlns:a16="http://schemas.microsoft.com/office/drawing/2014/main" id="{1D9970E3-D46F-004B-8BB9-8341145B2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414" y="3173413"/>
            <a:ext cx="31452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service</a:t>
            </a:r>
            <a:r>
              <a:rPr lang="en-US" altLang="en-US" sz="2400"/>
              <a:t> || 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u</a:t>
            </a:r>
            <a:r>
              <a:rPr lang="en-US" altLang="en-US" sz="2400" baseline="-25000"/>
              <a:t>,</a:t>
            </a:r>
            <a:r>
              <a:rPr lang="en-US" altLang="en-US" sz="2400" i="1" baseline="-25000"/>
              <a:t>TGS</a:t>
            </a:r>
            <a:r>
              <a:rPr lang="en-US" altLang="en-US" sz="2400"/>
              <a:t> || </a:t>
            </a:r>
            <a:r>
              <a:rPr lang="en-US" altLang="en-US" sz="2400" i="1"/>
              <a:t>T</a:t>
            </a:r>
            <a:r>
              <a:rPr lang="en-US" altLang="en-US" sz="2400" i="1" baseline="-25000"/>
              <a:t>u</a:t>
            </a:r>
            <a:r>
              <a:rPr lang="en-US" altLang="en-US" sz="2400" baseline="-25000"/>
              <a:t>,</a:t>
            </a:r>
            <a:r>
              <a:rPr lang="en-US" altLang="en-US" sz="2400" i="1" baseline="-25000"/>
              <a:t>TGS</a:t>
            </a:r>
          </a:p>
        </p:txBody>
      </p:sp>
      <p:sp>
        <p:nvSpPr>
          <p:cNvPr id="271384" name="Text Box 24">
            <a:extLst>
              <a:ext uri="{FF2B5EF4-FFF2-40B4-BE49-F238E27FC236}">
                <a16:creationId xmlns:a16="http://schemas.microsoft.com/office/drawing/2014/main" id="{DB7678F0-84B0-AD41-ABD2-B53667B9F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551" y="4129088"/>
            <a:ext cx="716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user</a:t>
            </a:r>
            <a:endParaRPr lang="en-US" altLang="en-US" sz="2400"/>
          </a:p>
        </p:txBody>
      </p:sp>
      <p:sp>
        <p:nvSpPr>
          <p:cNvPr id="271385" name="Line 25">
            <a:extLst>
              <a:ext uri="{FF2B5EF4-FFF2-40B4-BE49-F238E27FC236}">
                <a16:creationId xmlns:a16="http://schemas.microsoft.com/office/drawing/2014/main" id="{A60FF234-1000-A646-9C64-2209DD96D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5950" y="4357688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1386" name="Text Box 26">
            <a:extLst>
              <a:ext uri="{FF2B5EF4-FFF2-40B4-BE49-F238E27FC236}">
                <a16:creationId xmlns:a16="http://schemas.microsoft.com/office/drawing/2014/main" id="{ECCC54F8-CB1B-0741-ABD3-16DBB7C24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0" y="4129088"/>
            <a:ext cx="661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TGS</a:t>
            </a:r>
          </a:p>
        </p:txBody>
      </p:sp>
      <p:sp>
        <p:nvSpPr>
          <p:cNvPr id="271387" name="Text Box 27">
            <a:extLst>
              <a:ext uri="{FF2B5EF4-FFF2-40B4-BE49-F238E27FC236}">
                <a16:creationId xmlns:a16="http://schemas.microsoft.com/office/drawing/2014/main" id="{E2E3F060-66D8-4441-B6E7-CB2F82CE3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975" y="3862388"/>
            <a:ext cx="33059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user</a:t>
            </a:r>
            <a:r>
              <a:rPr lang="en-US" altLang="en-US" sz="2400"/>
              <a:t> || {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u</a:t>
            </a:r>
            <a:r>
              <a:rPr lang="en-US" altLang="en-US" sz="2400" baseline="-25000"/>
              <a:t>,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u</a:t>
            </a:r>
            <a:r>
              <a:rPr lang="en-US" altLang="en-US" sz="2400" baseline="-25000"/>
              <a:t>,</a:t>
            </a:r>
            <a:r>
              <a:rPr lang="en-US" altLang="en-US" sz="2400" i="1" baseline="-25000"/>
              <a:t>TGS</a:t>
            </a:r>
            <a:r>
              <a:rPr lang="en-US" altLang="en-US" sz="2400"/>
              <a:t> || </a:t>
            </a:r>
            <a:r>
              <a:rPr lang="en-US" altLang="en-US" sz="2400" i="1"/>
              <a:t>T</a:t>
            </a:r>
            <a:r>
              <a:rPr lang="en-US" altLang="en-US" sz="2400" i="1" baseline="-25000"/>
              <a:t>u</a:t>
            </a:r>
            <a:r>
              <a:rPr lang="en-US" altLang="en-US" sz="2400" baseline="-25000"/>
              <a:t>,</a:t>
            </a:r>
            <a:r>
              <a:rPr lang="en-US" altLang="en-US" sz="2400" i="1" baseline="-25000"/>
              <a:t>s</a:t>
            </a:r>
          </a:p>
        </p:txBody>
      </p:sp>
      <p:sp>
        <p:nvSpPr>
          <p:cNvPr id="271388" name="Text Box 28">
            <a:extLst>
              <a:ext uri="{FF2B5EF4-FFF2-40B4-BE49-F238E27FC236}">
                <a16:creationId xmlns:a16="http://schemas.microsoft.com/office/drawing/2014/main" id="{FE07D64E-BF9D-C844-94EC-6F4E800F6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551" y="4913313"/>
            <a:ext cx="716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user</a:t>
            </a:r>
            <a:endParaRPr lang="en-US" altLang="en-US" sz="2400"/>
          </a:p>
        </p:txBody>
      </p:sp>
      <p:sp>
        <p:nvSpPr>
          <p:cNvPr id="271389" name="Line 29">
            <a:extLst>
              <a:ext uri="{FF2B5EF4-FFF2-40B4-BE49-F238E27FC236}">
                <a16:creationId xmlns:a16="http://schemas.microsoft.com/office/drawing/2014/main" id="{1277CFE5-2090-2746-939A-3BB1000E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5950" y="5141913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1390" name="Text Box 30">
            <a:extLst>
              <a:ext uri="{FF2B5EF4-FFF2-40B4-BE49-F238E27FC236}">
                <a16:creationId xmlns:a16="http://schemas.microsoft.com/office/drawing/2014/main" id="{91392C12-7ADA-2346-A457-945D251CF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0" y="4913313"/>
            <a:ext cx="10432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service</a:t>
            </a:r>
            <a:endParaRPr lang="en-US" altLang="en-US" sz="2400"/>
          </a:p>
        </p:txBody>
      </p:sp>
      <p:sp>
        <p:nvSpPr>
          <p:cNvPr id="271391" name="Text Box 31">
            <a:extLst>
              <a:ext uri="{FF2B5EF4-FFF2-40B4-BE49-F238E27FC236}">
                <a16:creationId xmlns:a16="http://schemas.microsoft.com/office/drawing/2014/main" id="{57676979-0509-E74D-B362-4653D8BD9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4659313"/>
            <a:ext cx="13930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A</a:t>
            </a:r>
            <a:r>
              <a:rPr lang="en-US" altLang="en-US" sz="2400" i="1" baseline="-25000"/>
              <a:t>u</a:t>
            </a:r>
            <a:r>
              <a:rPr lang="en-US" altLang="en-US" sz="2400" baseline="-25000"/>
              <a:t>,</a:t>
            </a:r>
            <a:r>
              <a:rPr lang="en-US" altLang="en-US" sz="2400" i="1" baseline="-25000"/>
              <a:t>s</a:t>
            </a:r>
            <a:r>
              <a:rPr lang="en-US" altLang="en-US" sz="2400"/>
              <a:t> || </a:t>
            </a:r>
            <a:r>
              <a:rPr lang="en-US" altLang="en-US" sz="2400" i="1"/>
              <a:t>T</a:t>
            </a:r>
            <a:r>
              <a:rPr lang="en-US" altLang="en-US" sz="2400" i="1" baseline="-25000"/>
              <a:t>u</a:t>
            </a:r>
            <a:r>
              <a:rPr lang="en-US" altLang="en-US" sz="2400" baseline="-25000"/>
              <a:t>,</a:t>
            </a:r>
            <a:r>
              <a:rPr lang="en-US" altLang="en-US" sz="2400" i="1" baseline="-25000"/>
              <a:t>s</a:t>
            </a:r>
          </a:p>
        </p:txBody>
      </p:sp>
      <p:sp>
        <p:nvSpPr>
          <p:cNvPr id="271392" name="Text Box 32">
            <a:extLst>
              <a:ext uri="{FF2B5EF4-FFF2-40B4-BE49-F238E27FC236}">
                <a16:creationId xmlns:a16="http://schemas.microsoft.com/office/drawing/2014/main" id="{E7857B99-EBC4-1945-8013-B6DEBFA35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4" y="5643563"/>
            <a:ext cx="582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user</a:t>
            </a:r>
            <a:endParaRPr lang="en-US" altLang="en-US"/>
          </a:p>
        </p:txBody>
      </p:sp>
      <p:sp>
        <p:nvSpPr>
          <p:cNvPr id="271393" name="Line 33">
            <a:extLst>
              <a:ext uri="{FF2B5EF4-FFF2-40B4-BE49-F238E27FC236}">
                <a16:creationId xmlns:a16="http://schemas.microsoft.com/office/drawing/2014/main" id="{CFDD2CA0-F2CC-0048-A4CE-AAA31C8A4E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5163" y="5872163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1394" name="Text Box 34">
            <a:extLst>
              <a:ext uri="{FF2B5EF4-FFF2-40B4-BE49-F238E27FC236}">
                <a16:creationId xmlns:a16="http://schemas.microsoft.com/office/drawing/2014/main" id="{4DA39073-B501-8242-A6AA-74A460F7A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4963" y="5643563"/>
            <a:ext cx="8265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service</a:t>
            </a:r>
            <a:endParaRPr lang="en-US" altLang="en-US"/>
          </a:p>
        </p:txBody>
      </p:sp>
      <p:sp>
        <p:nvSpPr>
          <p:cNvPr id="271395" name="Text Box 35">
            <a:extLst>
              <a:ext uri="{FF2B5EF4-FFF2-40B4-BE49-F238E27FC236}">
                <a16:creationId xmlns:a16="http://schemas.microsoft.com/office/drawing/2014/main" id="{C62BE25F-BCA4-AA41-96FB-106F7506A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6" y="5362575"/>
            <a:ext cx="15036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t</a:t>
            </a:r>
            <a:r>
              <a:rPr lang="en-US" altLang="en-US" sz="2400"/>
              <a:t> + 1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u</a:t>
            </a:r>
            <a:r>
              <a:rPr lang="en-US" altLang="en-US" sz="2400" baseline="-25000"/>
              <a:t>,</a:t>
            </a:r>
            <a:r>
              <a:rPr lang="en-US" altLang="en-US" sz="2400" i="1" baseline="-25000"/>
              <a:t>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6FF12-F6CC-FB45-A6B8-91CA0CFA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AABEE-35E9-D343-BFDA-750DB777C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FEE81-6196-4048-A0EA-BE294929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2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A5AEE80A-6F54-F041-909D-3E3993C58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Notation</a:t>
            </a:r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13EB790F-FB60-2644-B4F9-B4C2FD292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X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/>
              <a:t> : { </a:t>
            </a:r>
            <a:r>
              <a:rPr lang="en-US" altLang="en-US" i="1"/>
              <a:t>Z</a:t>
            </a:r>
            <a:r>
              <a:rPr lang="en-US" altLang="en-US"/>
              <a:t> || </a:t>
            </a:r>
            <a:r>
              <a:rPr lang="en-US" altLang="en-US" i="1"/>
              <a:t>W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X</a:t>
            </a:r>
            <a:r>
              <a:rPr lang="en-US" altLang="en-US" baseline="-25000"/>
              <a:t>,</a:t>
            </a:r>
            <a:r>
              <a:rPr lang="en-US" altLang="en-US" i="1" baseline="-25000"/>
              <a:t>Y</a:t>
            </a:r>
            <a:endParaRPr lang="en-US" altLang="en-US"/>
          </a:p>
          <a:p>
            <a:pPr lvl="1"/>
            <a:r>
              <a:rPr lang="en-US" altLang="en-US" i="1"/>
              <a:t>X</a:t>
            </a:r>
            <a:r>
              <a:rPr lang="en-US" altLang="en-US"/>
              <a:t> sends </a:t>
            </a:r>
            <a:r>
              <a:rPr lang="en-US" altLang="en-US" i="1"/>
              <a:t>Y</a:t>
            </a:r>
            <a:r>
              <a:rPr lang="en-US" altLang="en-US"/>
              <a:t> the message produced by concatenating </a:t>
            </a:r>
            <a:r>
              <a:rPr lang="en-US" altLang="en-US" i="1"/>
              <a:t>Z</a:t>
            </a:r>
            <a:r>
              <a:rPr lang="en-US" altLang="en-US"/>
              <a:t> and </a:t>
            </a:r>
            <a:r>
              <a:rPr lang="en-US" altLang="en-US" i="1"/>
              <a:t>W</a:t>
            </a:r>
            <a:r>
              <a:rPr lang="en-US" altLang="en-US"/>
              <a:t> enciphered by key </a:t>
            </a:r>
            <a:r>
              <a:rPr lang="en-US" altLang="en-US" i="1"/>
              <a:t>k</a:t>
            </a:r>
            <a:r>
              <a:rPr lang="en-US" altLang="en-US" i="1" baseline="-25000"/>
              <a:t>X</a:t>
            </a:r>
            <a:r>
              <a:rPr lang="en-US" altLang="en-US" baseline="-25000"/>
              <a:t>,</a:t>
            </a:r>
            <a:r>
              <a:rPr lang="en-US" altLang="en-US" i="1" baseline="-25000"/>
              <a:t>Y</a:t>
            </a:r>
            <a:r>
              <a:rPr lang="en-US" altLang="en-US"/>
              <a:t>, which is shared by users </a:t>
            </a:r>
            <a:r>
              <a:rPr lang="en-US" altLang="en-US" i="1"/>
              <a:t>X</a:t>
            </a:r>
            <a:r>
              <a:rPr lang="en-US" altLang="en-US"/>
              <a:t> and </a:t>
            </a:r>
            <a:r>
              <a:rPr lang="en-US" altLang="en-US" i="1"/>
              <a:t>Y</a:t>
            </a:r>
            <a:endParaRPr lang="en-US" altLang="en-US"/>
          </a:p>
          <a:p>
            <a:r>
              <a:rPr lang="en-US" altLang="en-US" i="1"/>
              <a:t>A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T</a:t>
            </a:r>
            <a:r>
              <a:rPr lang="en-US" altLang="en-US"/>
              <a:t> : { </a:t>
            </a:r>
            <a:r>
              <a:rPr lang="en-US" altLang="en-US" i="1"/>
              <a:t>Z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A</a:t>
            </a:r>
            <a:r>
              <a:rPr lang="en-US" altLang="en-US"/>
              <a:t> || { </a:t>
            </a:r>
            <a:r>
              <a:rPr lang="en-US" altLang="en-US" i="1"/>
              <a:t>W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A</a:t>
            </a:r>
            <a:r>
              <a:rPr lang="en-US" altLang="en-US" baseline="-25000"/>
              <a:t>,</a:t>
            </a:r>
            <a:r>
              <a:rPr lang="en-US" altLang="en-US" i="1" baseline="-25000"/>
              <a:t>T</a:t>
            </a:r>
            <a:endParaRPr lang="en-US" altLang="en-US"/>
          </a:p>
          <a:p>
            <a:pPr lvl="1"/>
            <a:r>
              <a:rPr lang="en-US" altLang="en-US" i="1"/>
              <a:t>A</a:t>
            </a:r>
            <a:r>
              <a:rPr lang="en-US" altLang="en-US"/>
              <a:t> sends </a:t>
            </a:r>
            <a:r>
              <a:rPr lang="en-US" altLang="en-US" i="1"/>
              <a:t>T</a:t>
            </a:r>
            <a:r>
              <a:rPr lang="en-US" altLang="en-US"/>
              <a:t> a message consisting of the concatenation of </a:t>
            </a:r>
            <a:r>
              <a:rPr lang="en-US" altLang="en-US" i="1"/>
              <a:t>Z</a:t>
            </a:r>
            <a:r>
              <a:rPr lang="en-US" altLang="en-US"/>
              <a:t> enciphered using </a:t>
            </a:r>
            <a:r>
              <a:rPr lang="en-US" altLang="en-US" i="1"/>
              <a:t>k</a:t>
            </a:r>
            <a:r>
              <a:rPr lang="en-US" altLang="en-US" i="1" baseline="-25000"/>
              <a:t>A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/>
              <a:t>’s key, and </a:t>
            </a:r>
            <a:r>
              <a:rPr lang="en-US" altLang="en-US" i="1"/>
              <a:t>W</a:t>
            </a:r>
            <a:r>
              <a:rPr lang="en-US" altLang="en-US"/>
              <a:t> enciphered using </a:t>
            </a:r>
            <a:r>
              <a:rPr lang="en-US" altLang="en-US" i="1"/>
              <a:t>k</a:t>
            </a:r>
            <a:r>
              <a:rPr lang="en-US" altLang="en-US" i="1" baseline="-25000"/>
              <a:t>A</a:t>
            </a:r>
            <a:r>
              <a:rPr lang="en-US" altLang="en-US" baseline="-25000"/>
              <a:t>,</a:t>
            </a:r>
            <a:r>
              <a:rPr lang="en-US" altLang="en-US" i="1" baseline="-25000"/>
              <a:t>T</a:t>
            </a:r>
            <a:r>
              <a:rPr lang="en-US" altLang="en-US"/>
              <a:t>, the key shared by </a:t>
            </a:r>
            <a:r>
              <a:rPr lang="en-US" altLang="en-US" i="1"/>
              <a:t>A</a:t>
            </a:r>
            <a:r>
              <a:rPr lang="en-US" altLang="en-US"/>
              <a:t> and </a:t>
            </a:r>
            <a:r>
              <a:rPr lang="en-US" altLang="en-US" i="1"/>
              <a:t>T</a:t>
            </a:r>
          </a:p>
          <a:p>
            <a:r>
              <a:rPr lang="en-US" altLang="en-US" i="1"/>
              <a:t>r</a:t>
            </a:r>
            <a:r>
              <a:rPr lang="en-US" altLang="en-US" baseline="-25000"/>
              <a:t>1</a:t>
            </a:r>
            <a:r>
              <a:rPr lang="en-US" altLang="en-US"/>
              <a:t>, </a:t>
            </a:r>
            <a:r>
              <a:rPr lang="en-US" altLang="en-US" i="1"/>
              <a:t>r</a:t>
            </a:r>
            <a:r>
              <a:rPr lang="en-US" altLang="en-US" baseline="-25000"/>
              <a:t>2</a:t>
            </a:r>
            <a:r>
              <a:rPr lang="en-US" altLang="en-US"/>
              <a:t> nonces (nonrepeating random numbers)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8B775BB-3CC0-1740-9F35-DB558BE4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91D17D2-C3A0-0F4C-8CC1-0C5E6A68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0EA6E23-58B4-5747-AF1D-701F47F8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0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7489DDB6-685F-7449-A6D7-7CF560DA9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24E718CF-EB17-7D42-B3CC-10FA7C1F0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First two steps get user ticket to use TGS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User </a:t>
            </a:r>
            <a:r>
              <a:rPr lang="en-US" altLang="en-US" i="1" dirty="0"/>
              <a:t>u</a:t>
            </a:r>
            <a:r>
              <a:rPr lang="en-US" altLang="en-US" dirty="0"/>
              <a:t> can obtain session key only if </a:t>
            </a:r>
            <a:r>
              <a:rPr lang="en-US" altLang="en-US" i="1" dirty="0"/>
              <a:t>u</a:t>
            </a:r>
            <a:r>
              <a:rPr lang="en-US" altLang="en-US" dirty="0"/>
              <a:t> knows key shared with AS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Next four steps show how </a:t>
            </a:r>
            <a:r>
              <a:rPr lang="en-US" altLang="en-US" i="1" dirty="0"/>
              <a:t>u</a:t>
            </a:r>
            <a:r>
              <a:rPr lang="en-US" altLang="en-US" dirty="0"/>
              <a:t> gets and uses ticket for service </a:t>
            </a:r>
            <a:r>
              <a:rPr lang="en-US" altLang="en-US" i="1" dirty="0"/>
              <a:t>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Service </a:t>
            </a:r>
            <a:r>
              <a:rPr lang="en-US" altLang="en-US" i="1" dirty="0"/>
              <a:t>s</a:t>
            </a:r>
            <a:r>
              <a:rPr lang="en-US" altLang="en-US" dirty="0"/>
              <a:t> validates request by checking sender (using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u</a:t>
            </a:r>
            <a:r>
              <a:rPr lang="en-US" altLang="en-US" baseline="-25000" dirty="0" err="1"/>
              <a:t>,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) is same as entity ticket issued to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Step 6 optional; used when </a:t>
            </a:r>
            <a:r>
              <a:rPr lang="en-US" altLang="en-US" i="1" dirty="0"/>
              <a:t>u</a:t>
            </a:r>
            <a:r>
              <a:rPr lang="en-US" altLang="en-US" dirty="0"/>
              <a:t> requests confirmation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79BDC6A-1CDE-2F4A-B8AD-1A152018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36FB7D2-E26D-2A46-AC27-C4D816FF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025708B-7D26-2142-88B8-FC074FCD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123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2C813358-699F-0C4F-87F3-77B85B952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Problems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EA3C3078-CF2E-7049-B6A2-7E18351706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Relies on synchronized clocks</a:t>
            </a:r>
          </a:p>
          <a:p>
            <a:pPr lvl="1"/>
            <a:r>
              <a:rPr lang="en-US" altLang="en-US"/>
              <a:t>If not synchronized and old tickets, authenticators not cached, replay is possible</a:t>
            </a:r>
          </a:p>
          <a:p>
            <a:r>
              <a:rPr lang="en-US" altLang="en-US"/>
              <a:t>Tickets have some fixed fields</a:t>
            </a:r>
          </a:p>
          <a:p>
            <a:pPr lvl="1"/>
            <a:r>
              <a:rPr lang="en-US" altLang="en-US"/>
              <a:t>Dictionary attacks possible</a:t>
            </a:r>
          </a:p>
          <a:p>
            <a:pPr lvl="1"/>
            <a:r>
              <a:rPr lang="en-US" altLang="en-US"/>
              <a:t>Kerberos 4 session keys weak (had much less than 56 bits of randomness); researchers at Purdue found them from tickets in minutes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8FD750B-B5F7-DD43-B149-E7DC7AC3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99D7A49-A690-BE48-B5C6-5E2648DB2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163AF0F-F69E-E040-A94E-CFA3B7C7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5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9E0B88C8-0593-5F48-9FC3-E115A5B9F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Public Key Key Exchange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4502BD21-C4C5-A048-8AA2-AA052D8485B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21080" y="1908968"/>
            <a:ext cx="7772400" cy="3040063"/>
          </a:xfrm>
        </p:spPr>
        <p:txBody>
          <a:bodyPr/>
          <a:lstStyle/>
          <a:p>
            <a:r>
              <a:rPr lang="en-US" altLang="en-US" dirty="0"/>
              <a:t>Here interchange keys known</a:t>
            </a:r>
          </a:p>
          <a:p>
            <a:pPr lvl="1"/>
            <a:r>
              <a:rPr lang="en-US" altLang="en-US" i="1" dirty="0" err="1"/>
              <a:t>e</a:t>
            </a:r>
            <a:r>
              <a:rPr lang="en-US" altLang="en-US" i="1" baseline="-25000" dirty="0" err="1"/>
              <a:t>A</a:t>
            </a:r>
            <a:r>
              <a:rPr lang="en-US" altLang="en-US" dirty="0"/>
              <a:t>, </a:t>
            </a:r>
            <a:r>
              <a:rPr lang="en-US" altLang="en-US" i="1" dirty="0" err="1"/>
              <a:t>e</a:t>
            </a:r>
            <a:r>
              <a:rPr lang="en-US" altLang="en-US" i="1" baseline="-25000" dirty="0" err="1"/>
              <a:t>B</a:t>
            </a:r>
            <a:r>
              <a:rPr lang="en-US" altLang="en-US" dirty="0"/>
              <a:t> Alice and Bob’s public keys known to all</a:t>
            </a:r>
          </a:p>
          <a:p>
            <a:pPr lvl="1"/>
            <a:r>
              <a:rPr lang="en-US" altLang="en-US" i="1" dirty="0" err="1"/>
              <a:t>d</a:t>
            </a:r>
            <a:r>
              <a:rPr lang="en-US" altLang="en-US" i="1" baseline="-25000" dirty="0" err="1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i="1" baseline="-25000" dirty="0"/>
              <a:t>B</a:t>
            </a:r>
            <a:r>
              <a:rPr lang="en-US" altLang="en-US" dirty="0"/>
              <a:t> Alice and Bob’s private keys known only to owner</a:t>
            </a:r>
          </a:p>
          <a:p>
            <a:r>
              <a:rPr lang="en-US" altLang="en-US" dirty="0"/>
              <a:t>Simple protocol</a:t>
            </a:r>
          </a:p>
          <a:p>
            <a:pPr lvl="1"/>
            <a:r>
              <a:rPr lang="en-US" altLang="en-US" i="1" dirty="0" err="1"/>
              <a:t>k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is desired session key</a:t>
            </a:r>
          </a:p>
        </p:txBody>
      </p:sp>
      <p:sp>
        <p:nvSpPr>
          <p:cNvPr id="275465" name="Text Box 9">
            <a:extLst>
              <a:ext uri="{FF2B5EF4-FFF2-40B4-BE49-F238E27FC236}">
                <a16:creationId xmlns:a16="http://schemas.microsoft.com/office/drawing/2014/main" id="{2989C1F3-7188-3B42-959F-0944091AD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940" y="4860926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75466" name="Line 10">
            <a:extLst>
              <a:ext uri="{FF2B5EF4-FFF2-40B4-BE49-F238E27FC236}">
                <a16:creationId xmlns:a16="http://schemas.microsoft.com/office/drawing/2014/main" id="{1013DE51-05D1-1448-96F1-B6606F2E4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9414" y="5105401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5467" name="Text Box 11">
            <a:extLst>
              <a:ext uri="{FF2B5EF4-FFF2-40B4-BE49-F238E27FC236}">
                <a16:creationId xmlns:a16="http://schemas.microsoft.com/office/drawing/2014/main" id="{62A05609-6F69-A540-9A58-9C7400D90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415" y="4876801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75468" name="Text Box 12">
            <a:extLst>
              <a:ext uri="{FF2B5EF4-FFF2-40B4-BE49-F238E27FC236}">
                <a16:creationId xmlns:a16="http://schemas.microsoft.com/office/drawing/2014/main" id="{37EC1D56-F7FE-6345-970C-B80F17B2C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9626" y="4622801"/>
            <a:ext cx="10602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e</a:t>
            </a:r>
            <a:r>
              <a:rPr lang="en-US" altLang="en-US" sz="2400" i="1" baseline="-25000"/>
              <a:t>B</a:t>
            </a:r>
            <a:endParaRPr lang="en-US" altLang="en-US" sz="240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91664-7D68-6741-92C5-393E355EE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40852-FBF3-6540-AC47-D37FA52C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01F7F-1C50-E742-B006-7AE69250F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11-</a:t>
            </a:r>
            <a:fld id="{D18A7C6A-53A5-1D4A-8EE0-09A7DD8A86A0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24094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01DFE8FA-FB21-774A-97C0-CB4990BDE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and Solution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E060AB37-E826-C14F-AC21-0330A9D5B06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81542" y="1908968"/>
            <a:ext cx="7772400" cy="3040063"/>
          </a:xfrm>
        </p:spPr>
        <p:txBody>
          <a:bodyPr/>
          <a:lstStyle/>
          <a:p>
            <a:r>
              <a:rPr lang="en-US" altLang="en-US" dirty="0"/>
              <a:t>Vulnerable to forgery or replay</a:t>
            </a:r>
          </a:p>
          <a:p>
            <a:pPr lvl="1"/>
            <a:r>
              <a:rPr lang="en-US" altLang="en-US" dirty="0"/>
              <a:t>Because </a:t>
            </a:r>
            <a:r>
              <a:rPr lang="en-US" altLang="en-US" i="1" dirty="0" err="1"/>
              <a:t>e</a:t>
            </a:r>
            <a:r>
              <a:rPr lang="en-US" altLang="en-US" i="1" baseline="-25000" dirty="0" err="1"/>
              <a:t>B</a:t>
            </a:r>
            <a:r>
              <a:rPr lang="en-US" altLang="en-US" dirty="0"/>
              <a:t> known to anyone, Bob has no assurance that Alice sent message</a:t>
            </a:r>
          </a:p>
          <a:p>
            <a:r>
              <a:rPr lang="en-US" altLang="en-US" dirty="0"/>
              <a:t>Simple fix uses Alice’s private key</a:t>
            </a:r>
          </a:p>
          <a:p>
            <a:pPr lvl="1"/>
            <a:r>
              <a:rPr lang="en-US" altLang="en-US" i="1" dirty="0" err="1"/>
              <a:t>k</a:t>
            </a:r>
            <a:r>
              <a:rPr lang="en-US" altLang="en-US" i="1" baseline="-25000" dirty="0" err="1"/>
              <a:t>s</a:t>
            </a:r>
            <a:r>
              <a:rPr lang="en-US" altLang="en-US" dirty="0"/>
              <a:t> is desired session key</a:t>
            </a:r>
          </a:p>
        </p:txBody>
      </p:sp>
      <p:sp>
        <p:nvSpPr>
          <p:cNvPr id="277508" name="Text Box 4">
            <a:extLst>
              <a:ext uri="{FF2B5EF4-FFF2-40B4-BE49-F238E27FC236}">
                <a16:creationId xmlns:a16="http://schemas.microsoft.com/office/drawing/2014/main" id="{FB47EE45-C423-2F4B-B8AE-00F715FAF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940" y="4996408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77509" name="Line 5">
            <a:extLst>
              <a:ext uri="{FF2B5EF4-FFF2-40B4-BE49-F238E27FC236}">
                <a16:creationId xmlns:a16="http://schemas.microsoft.com/office/drawing/2014/main" id="{71581F88-669E-0B4B-8301-D6A0BE7DE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9414" y="5240883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7510" name="Text Box 6">
            <a:extLst>
              <a:ext uri="{FF2B5EF4-FFF2-40B4-BE49-F238E27FC236}">
                <a16:creationId xmlns:a16="http://schemas.microsoft.com/office/drawing/2014/main" id="{DD24E8F7-E136-2D4B-9BD3-C94F49A32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415" y="5012283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77511" name="Text Box 7">
            <a:extLst>
              <a:ext uri="{FF2B5EF4-FFF2-40B4-BE49-F238E27FC236}">
                <a16:creationId xmlns:a16="http://schemas.microsoft.com/office/drawing/2014/main" id="{861C2467-0D80-7C47-97EF-693C2DAB2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9627" y="4758283"/>
            <a:ext cx="1714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{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d</a:t>
            </a:r>
            <a:r>
              <a:rPr lang="en-US" altLang="en-US" sz="2400" i="1" baseline="-25000"/>
              <a:t>A </a:t>
            </a:r>
            <a:r>
              <a:rPr lang="en-US" altLang="en-US" sz="2400"/>
              <a:t>} </a:t>
            </a:r>
            <a:r>
              <a:rPr lang="en-US" altLang="en-US" sz="2400" i="1"/>
              <a:t>e</a:t>
            </a:r>
            <a:r>
              <a:rPr lang="en-US" altLang="en-US" sz="2400" i="1" baseline="-25000"/>
              <a:t>B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7B034-8753-3643-90CA-33ECD896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7DC21-74F6-F245-A47E-51F458B93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A13F3-493E-4143-8059-E564BBD4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11-</a:t>
            </a:r>
            <a:fld id="{D18A7C6A-53A5-1D4A-8EE0-09A7DD8A86A0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1441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8F1EA182-78DF-FA47-B3C4-388FEBD38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Notes</a:t>
            </a: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723235E2-D712-0847-93E3-8A3E83441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Can include message enciphered with </a:t>
            </a:r>
            <a:r>
              <a:rPr lang="en-US" altLang="en-US" i="1"/>
              <a:t>k</a:t>
            </a:r>
            <a:r>
              <a:rPr lang="en-US" altLang="en-US" i="1" baseline="-25000"/>
              <a:t>s</a:t>
            </a:r>
            <a:endParaRPr lang="en-US" altLang="en-US"/>
          </a:p>
          <a:p>
            <a:r>
              <a:rPr lang="en-US" altLang="en-US"/>
              <a:t>Assumes Bob has Alice’s public key, and </a:t>
            </a:r>
            <a:r>
              <a:rPr lang="en-US" altLang="en-US" i="1"/>
              <a:t>vice versa</a:t>
            </a:r>
          </a:p>
          <a:p>
            <a:pPr lvl="1"/>
            <a:r>
              <a:rPr lang="en-US" altLang="en-US"/>
              <a:t>If not, each must get it from public server</a:t>
            </a:r>
          </a:p>
          <a:p>
            <a:pPr lvl="1"/>
            <a:r>
              <a:rPr lang="en-US" altLang="en-US"/>
              <a:t>If keys not bound to identity of owner, attacker Eve can launch a </a:t>
            </a:r>
            <a:r>
              <a:rPr lang="en-US" altLang="en-US" i="1"/>
              <a:t>man-in-the-middle</a:t>
            </a:r>
            <a:r>
              <a:rPr lang="en-US" altLang="en-US"/>
              <a:t> attack (next slide; Cathy is public server providing public keys)</a:t>
            </a:r>
          </a:p>
          <a:p>
            <a:pPr lvl="2"/>
            <a:r>
              <a:rPr lang="en-US" altLang="en-US"/>
              <a:t>Solution to this (binding identity to keys) discussed later as public key infrastructure (PKI)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3FE69-68BF-F84D-9C34-274AFBB6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25002CA-B056-024B-B468-9D4E7222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DD53EE6-6114-4343-88A6-0D814F2F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69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EE0209E3-0179-9D48-A43F-5B2C72155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/>
              <a:t>Man-in-the-Middle Attack</a:t>
            </a:r>
          </a:p>
        </p:txBody>
      </p:sp>
      <p:sp>
        <p:nvSpPr>
          <p:cNvPr id="281603" name="Text Box 3">
            <a:extLst>
              <a:ext uri="{FF2B5EF4-FFF2-40B4-BE49-F238E27FC236}">
                <a16:creationId xmlns:a16="http://schemas.microsoft.com/office/drawing/2014/main" id="{A376E17F-EC02-2849-B865-CF4E789C0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2154238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81604" name="Line 4">
            <a:extLst>
              <a:ext uri="{FF2B5EF4-FFF2-40B4-BE49-F238E27FC236}">
                <a16:creationId xmlns:a16="http://schemas.microsoft.com/office/drawing/2014/main" id="{5AD7E270-D723-DE49-8365-CC726F7E6E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8050" y="2384425"/>
            <a:ext cx="30416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81605" name="Text Box 5">
            <a:extLst>
              <a:ext uri="{FF2B5EF4-FFF2-40B4-BE49-F238E27FC236}">
                <a16:creationId xmlns:a16="http://schemas.microsoft.com/office/drawing/2014/main" id="{B9068D59-40BA-5F49-9FFC-9B0E91949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154238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Cathy</a:t>
            </a:r>
          </a:p>
        </p:txBody>
      </p:sp>
      <p:sp>
        <p:nvSpPr>
          <p:cNvPr id="281606" name="Text Box 6">
            <a:extLst>
              <a:ext uri="{FF2B5EF4-FFF2-40B4-BE49-F238E27FC236}">
                <a16:creationId xmlns:a16="http://schemas.microsoft.com/office/drawing/2014/main" id="{4E37F447-AC15-1C45-A9BB-EB5898E6B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914" y="1992313"/>
            <a:ext cx="28358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send Bob’s public key</a:t>
            </a:r>
          </a:p>
        </p:txBody>
      </p:sp>
      <p:sp>
        <p:nvSpPr>
          <p:cNvPr id="281607" name="Text Box 7">
            <a:extLst>
              <a:ext uri="{FF2B5EF4-FFF2-40B4-BE49-F238E27FC236}">
                <a16:creationId xmlns:a16="http://schemas.microsoft.com/office/drawing/2014/main" id="{9B4B9E4D-8558-0448-9274-6DAB6A9D6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89" y="2770188"/>
            <a:ext cx="6184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Eve</a:t>
            </a:r>
          </a:p>
        </p:txBody>
      </p:sp>
      <p:sp>
        <p:nvSpPr>
          <p:cNvPr id="281608" name="Line 8">
            <a:extLst>
              <a:ext uri="{FF2B5EF4-FFF2-40B4-BE49-F238E27FC236}">
                <a16:creationId xmlns:a16="http://schemas.microsoft.com/office/drawing/2014/main" id="{5594B525-D121-AE4C-BA88-E0D15CA8C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5838" y="2973388"/>
            <a:ext cx="2938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81609" name="Text Box 9">
            <a:extLst>
              <a:ext uri="{FF2B5EF4-FFF2-40B4-BE49-F238E27FC236}">
                <a16:creationId xmlns:a16="http://schemas.microsoft.com/office/drawing/2014/main" id="{CFD61CEB-5474-DF42-A878-5F97EDDAD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0" y="2744788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Cathy</a:t>
            </a:r>
          </a:p>
        </p:txBody>
      </p:sp>
      <p:sp>
        <p:nvSpPr>
          <p:cNvPr id="281610" name="Text Box 10">
            <a:extLst>
              <a:ext uri="{FF2B5EF4-FFF2-40B4-BE49-F238E27FC236}">
                <a16:creationId xmlns:a16="http://schemas.microsoft.com/office/drawing/2014/main" id="{A92DCCBF-74A6-6841-ADD0-5E29673DB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526" y="2555875"/>
            <a:ext cx="28358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send Bob’s public key</a:t>
            </a:r>
            <a:endParaRPr lang="en-US" altLang="en-US" sz="2400" i="1" baseline="-25000"/>
          </a:p>
        </p:txBody>
      </p:sp>
      <p:sp>
        <p:nvSpPr>
          <p:cNvPr id="281613" name="Line 13">
            <a:extLst>
              <a:ext uri="{FF2B5EF4-FFF2-40B4-BE49-F238E27FC236}">
                <a16:creationId xmlns:a16="http://schemas.microsoft.com/office/drawing/2014/main" id="{9A5865E4-77BE-C04E-927F-DA2B796D2F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43250" y="2384425"/>
            <a:ext cx="286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81617" name="Text Box 17">
            <a:extLst>
              <a:ext uri="{FF2B5EF4-FFF2-40B4-BE49-F238E27FC236}">
                <a16:creationId xmlns:a16="http://schemas.microsoft.com/office/drawing/2014/main" id="{465814F1-D700-9943-A650-8BB1E8EE7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614" y="3363913"/>
            <a:ext cx="6184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Eve</a:t>
            </a:r>
          </a:p>
        </p:txBody>
      </p:sp>
      <p:sp>
        <p:nvSpPr>
          <p:cNvPr id="281618" name="Line 18">
            <a:extLst>
              <a:ext uri="{FF2B5EF4-FFF2-40B4-BE49-F238E27FC236}">
                <a16:creationId xmlns:a16="http://schemas.microsoft.com/office/drawing/2014/main" id="{2B791F53-313D-2244-9B9A-4ABA4C9825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7263" y="3567113"/>
            <a:ext cx="2938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81619" name="Text Box 19">
            <a:extLst>
              <a:ext uri="{FF2B5EF4-FFF2-40B4-BE49-F238E27FC236}">
                <a16:creationId xmlns:a16="http://schemas.microsoft.com/office/drawing/2014/main" id="{06504A33-38C3-B645-8139-04CF2A014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2725" y="3338513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Cathy</a:t>
            </a:r>
          </a:p>
        </p:txBody>
      </p:sp>
      <p:sp>
        <p:nvSpPr>
          <p:cNvPr id="281620" name="Text Box 20">
            <a:extLst>
              <a:ext uri="{FF2B5EF4-FFF2-40B4-BE49-F238E27FC236}">
                <a16:creationId xmlns:a16="http://schemas.microsoft.com/office/drawing/2014/main" id="{84867EBE-EC32-474F-A2A9-46F081413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3938" y="3059113"/>
            <a:ext cx="4443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e</a:t>
            </a:r>
            <a:r>
              <a:rPr lang="en-US" altLang="en-US" sz="2400" i="1" baseline="-25000"/>
              <a:t>B</a:t>
            </a:r>
          </a:p>
        </p:txBody>
      </p:sp>
      <p:sp>
        <p:nvSpPr>
          <p:cNvPr id="281621" name="Text Box 21">
            <a:extLst>
              <a:ext uri="{FF2B5EF4-FFF2-40B4-BE49-F238E27FC236}">
                <a16:creationId xmlns:a16="http://schemas.microsoft.com/office/drawing/2014/main" id="{BBB9C4D6-B5D4-F446-B928-070C9E4E1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151" y="3930650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81622" name="Line 22">
            <a:extLst>
              <a:ext uri="{FF2B5EF4-FFF2-40B4-BE49-F238E27FC236}">
                <a16:creationId xmlns:a16="http://schemas.microsoft.com/office/drawing/2014/main" id="{B169DCDE-C113-564D-877B-9AA2B6D6A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2763" y="4146550"/>
            <a:ext cx="2368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81623" name="Text Box 23">
            <a:extLst>
              <a:ext uri="{FF2B5EF4-FFF2-40B4-BE49-F238E27FC236}">
                <a16:creationId xmlns:a16="http://schemas.microsoft.com/office/drawing/2014/main" id="{B28BD0BD-53C1-7A47-8A67-E033BF7DB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3" y="3651250"/>
            <a:ext cx="433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e</a:t>
            </a:r>
            <a:r>
              <a:rPr lang="en-US" altLang="en-US" sz="2400" i="1" baseline="-25000"/>
              <a:t>E</a:t>
            </a:r>
          </a:p>
        </p:txBody>
      </p:sp>
      <p:sp>
        <p:nvSpPr>
          <p:cNvPr id="281624" name="Text Box 24">
            <a:extLst>
              <a:ext uri="{FF2B5EF4-FFF2-40B4-BE49-F238E27FC236}">
                <a16:creationId xmlns:a16="http://schemas.microsoft.com/office/drawing/2014/main" id="{7DBEEF6D-E064-B04C-9E1F-F5EC8543D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851" y="3890963"/>
            <a:ext cx="6184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Eve</a:t>
            </a:r>
          </a:p>
        </p:txBody>
      </p:sp>
      <p:sp>
        <p:nvSpPr>
          <p:cNvPr id="281625" name="Text Box 25">
            <a:extLst>
              <a:ext uri="{FF2B5EF4-FFF2-40B4-BE49-F238E27FC236}">
                <a16:creationId xmlns:a16="http://schemas.microsoft.com/office/drawing/2014/main" id="{EA6FD1A7-9754-2349-91CA-1942852A8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9" y="4741863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81626" name="Line 26">
            <a:extLst>
              <a:ext uri="{FF2B5EF4-FFF2-40B4-BE49-F238E27FC236}">
                <a16:creationId xmlns:a16="http://schemas.microsoft.com/office/drawing/2014/main" id="{30B755D8-6744-E34E-A9B2-A9FCA2E8B1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9789" y="4972050"/>
            <a:ext cx="317023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81627" name="Text Box 27">
            <a:extLst>
              <a:ext uri="{FF2B5EF4-FFF2-40B4-BE49-F238E27FC236}">
                <a16:creationId xmlns:a16="http://schemas.microsoft.com/office/drawing/2014/main" id="{D13D82D8-C22A-AE4E-8265-A0BDCE024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6214" y="4729163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81628" name="Text Box 28">
            <a:extLst>
              <a:ext uri="{FF2B5EF4-FFF2-40B4-BE49-F238E27FC236}">
                <a16:creationId xmlns:a16="http://schemas.microsoft.com/office/drawing/2014/main" id="{359B5465-5F05-894B-BDAC-DDB9DCDAA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863" y="4462463"/>
            <a:ext cx="10490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e</a:t>
            </a:r>
            <a:r>
              <a:rPr lang="en-US" altLang="en-US" sz="2400" i="1" baseline="-25000"/>
              <a:t>E</a:t>
            </a:r>
            <a:endParaRPr lang="en-US" altLang="en-US" sz="2400"/>
          </a:p>
        </p:txBody>
      </p:sp>
      <p:sp>
        <p:nvSpPr>
          <p:cNvPr id="281629" name="Line 29">
            <a:extLst>
              <a:ext uri="{FF2B5EF4-FFF2-40B4-BE49-F238E27FC236}">
                <a16:creationId xmlns:a16="http://schemas.microsoft.com/office/drawing/2014/main" id="{3A161635-9406-9C47-A931-D5C6780B58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74988" y="4972050"/>
            <a:ext cx="286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81630" name="Text Box 30">
            <a:extLst>
              <a:ext uri="{FF2B5EF4-FFF2-40B4-BE49-F238E27FC236}">
                <a16:creationId xmlns:a16="http://schemas.microsoft.com/office/drawing/2014/main" id="{1231DFED-7298-844E-892B-0A4CEAF35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9" y="5618163"/>
            <a:ext cx="6184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Eve</a:t>
            </a:r>
          </a:p>
        </p:txBody>
      </p:sp>
      <p:sp>
        <p:nvSpPr>
          <p:cNvPr id="281631" name="Line 31">
            <a:extLst>
              <a:ext uri="{FF2B5EF4-FFF2-40B4-BE49-F238E27FC236}">
                <a16:creationId xmlns:a16="http://schemas.microsoft.com/office/drawing/2014/main" id="{663A18A6-C153-2149-A0A4-1347A7804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7888" y="5821363"/>
            <a:ext cx="2938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81632" name="Text Box 32">
            <a:extLst>
              <a:ext uri="{FF2B5EF4-FFF2-40B4-BE49-F238E27FC236}">
                <a16:creationId xmlns:a16="http://schemas.microsoft.com/office/drawing/2014/main" id="{33904163-3BD8-A242-AB21-0AF62AF19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2551" y="5592763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81633" name="Text Box 33">
            <a:extLst>
              <a:ext uri="{FF2B5EF4-FFF2-40B4-BE49-F238E27FC236}">
                <a16:creationId xmlns:a16="http://schemas.microsoft.com/office/drawing/2014/main" id="{47FCCB0A-4D90-7D45-90BF-949C047B5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1025" y="5300663"/>
            <a:ext cx="10602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e</a:t>
            </a:r>
            <a:r>
              <a:rPr lang="en-US" altLang="en-US" sz="2400" i="1" baseline="-25000"/>
              <a:t>B</a:t>
            </a:r>
          </a:p>
        </p:txBody>
      </p:sp>
      <p:sp>
        <p:nvSpPr>
          <p:cNvPr id="281634" name="Line 34">
            <a:extLst>
              <a:ext uri="{FF2B5EF4-FFF2-40B4-BE49-F238E27FC236}">
                <a16:creationId xmlns:a16="http://schemas.microsoft.com/office/drawing/2014/main" id="{5C469382-809E-9445-B771-455C4430B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7100" y="2020888"/>
            <a:ext cx="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81635" name="Line 35">
            <a:extLst>
              <a:ext uri="{FF2B5EF4-FFF2-40B4-BE49-F238E27FC236}">
                <a16:creationId xmlns:a16="http://schemas.microsoft.com/office/drawing/2014/main" id="{FF39C714-6707-5340-BF95-4D33A3505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9313" y="460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81636" name="Text Box 36">
            <a:extLst>
              <a:ext uri="{FF2B5EF4-FFF2-40B4-BE49-F238E27FC236}">
                <a16:creationId xmlns:a16="http://schemas.microsoft.com/office/drawing/2014/main" id="{B10C4530-FD45-0549-B3E1-6A8D08511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29" y="1951188"/>
            <a:ext cx="30495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/>
              <a:t>Eve intercepts request</a:t>
            </a:r>
          </a:p>
        </p:txBody>
      </p:sp>
      <p:sp>
        <p:nvSpPr>
          <p:cNvPr id="281637" name="Text Box 37">
            <a:extLst>
              <a:ext uri="{FF2B5EF4-FFF2-40B4-BE49-F238E27FC236}">
                <a16:creationId xmlns:a16="http://schemas.microsoft.com/office/drawing/2014/main" id="{040841A8-FE30-844A-8605-4B56FA33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4538960"/>
            <a:ext cx="3170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/>
              <a:t>Eve intercepts message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AA1ED-606E-154A-B123-92F70A04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1791E-BAD6-1543-851B-A2ED5B79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D58B7-1987-484E-A83E-70C870F5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32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4260A-40DC-904B-AE17-0BEA9738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3AE78-558E-124C-B98D-6D1E07E9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  <a:endParaRPr lang="en-US" altLang="en-US" i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FBE54-6AFA-0046-995A-C6A7234A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#9-</a:t>
            </a:r>
            <a:fld id="{36F22A18-BC04-8942-969E-314E88C583EB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AE9E3E93-6391-224B-991C-9D07B562A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Diffie-Hellman</a:t>
            </a: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79CD7386-7999-FA43-A4A1-2E1A584BC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Compute a common, shared key</a:t>
            </a:r>
          </a:p>
          <a:p>
            <a:pPr lvl="1"/>
            <a:r>
              <a:rPr lang="en-US" altLang="en-US" dirty="0"/>
              <a:t>Called a </a:t>
            </a:r>
            <a:r>
              <a:rPr lang="en-US" altLang="en-US" i="1" dirty="0"/>
              <a:t>symmetric key exchange protocol</a:t>
            </a:r>
            <a:endParaRPr lang="en-US" altLang="en-US" dirty="0"/>
          </a:p>
          <a:p>
            <a:r>
              <a:rPr lang="en-US" altLang="en-US" dirty="0"/>
              <a:t>Based on discrete logarithm problem</a:t>
            </a:r>
          </a:p>
          <a:p>
            <a:pPr lvl="1"/>
            <a:r>
              <a:rPr lang="en-US" altLang="en-US" dirty="0"/>
              <a:t>Given integers </a:t>
            </a:r>
            <a:r>
              <a:rPr lang="en-US" altLang="en-US" i="1" dirty="0"/>
              <a:t>n</a:t>
            </a:r>
            <a:r>
              <a:rPr lang="en-US" altLang="en-US" dirty="0"/>
              <a:t>, </a:t>
            </a:r>
            <a:r>
              <a:rPr lang="en-US" altLang="en-US" i="1" dirty="0"/>
              <a:t>g</a:t>
            </a:r>
            <a:r>
              <a:rPr lang="en-US" altLang="en-US" dirty="0"/>
              <a:t> and prime number </a:t>
            </a:r>
            <a:r>
              <a:rPr lang="en-US" altLang="en-US" i="1" dirty="0"/>
              <a:t>p</a:t>
            </a:r>
            <a:r>
              <a:rPr lang="en-US" altLang="en-US" dirty="0"/>
              <a:t>, compute </a:t>
            </a:r>
            <a:r>
              <a:rPr lang="en-US" altLang="en-US" i="1" dirty="0"/>
              <a:t>k</a:t>
            </a:r>
            <a:r>
              <a:rPr lang="en-US" altLang="en-US" dirty="0"/>
              <a:t> such that </a:t>
            </a:r>
            <a:r>
              <a:rPr lang="en-US" altLang="en-US" i="1" dirty="0"/>
              <a:t>n</a:t>
            </a:r>
            <a:r>
              <a:rPr lang="en-US" altLang="en-US" dirty="0"/>
              <a:t> = </a:t>
            </a:r>
            <a:r>
              <a:rPr lang="en-US" altLang="en-US" i="1" dirty="0" err="1"/>
              <a:t>g</a:t>
            </a:r>
            <a:r>
              <a:rPr lang="en-US" altLang="en-US" i="1" baseline="30000" dirty="0" err="1"/>
              <a:t>k</a:t>
            </a:r>
            <a:r>
              <a:rPr lang="en-US" altLang="en-US" dirty="0"/>
              <a:t> mod </a:t>
            </a:r>
            <a:r>
              <a:rPr lang="en-US" altLang="en-US" i="1" dirty="0"/>
              <a:t>p</a:t>
            </a:r>
          </a:p>
          <a:p>
            <a:pPr lvl="1"/>
            <a:r>
              <a:rPr lang="en-US" altLang="en-US" dirty="0"/>
              <a:t>Solutions known for small </a:t>
            </a:r>
            <a:r>
              <a:rPr lang="en-US" altLang="en-US" i="1" dirty="0"/>
              <a:t>p</a:t>
            </a:r>
            <a:endParaRPr lang="en-US" altLang="en-US" dirty="0"/>
          </a:p>
          <a:p>
            <a:pPr lvl="1"/>
            <a:r>
              <a:rPr lang="en-US" altLang="en-US" dirty="0"/>
              <a:t>Solutions computationally infeasible as </a:t>
            </a:r>
            <a:r>
              <a:rPr lang="en-US" altLang="en-US" i="1" dirty="0"/>
              <a:t>p</a:t>
            </a:r>
            <a:r>
              <a:rPr lang="en-US" altLang="en-US" dirty="0"/>
              <a:t> grows large</a:t>
            </a:r>
          </a:p>
        </p:txBody>
      </p:sp>
    </p:spTree>
    <p:extLst>
      <p:ext uri="{BB962C8B-B14F-4D97-AF65-F5344CB8AC3E}">
        <p14:creationId xmlns:p14="http://schemas.microsoft.com/office/powerpoint/2010/main" val="42456291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AC6A3-FA3E-6C41-9D6E-A9B7240C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FA524-1063-F948-B6BD-D0D93D99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  <a:endParaRPr lang="en-US" altLang="en-US" i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D7B5A-01E7-294D-908F-2D764359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#9-</a:t>
            </a:r>
            <a:fld id="{2FCF3054-94A6-2C41-8842-1EBF9E428793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FD6FD176-8A16-BF4A-BD89-8FDB99E3F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Algorithm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CBAABA87-BCB4-A942-AF7A-88A8384CC5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72896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Constants: prime </a:t>
            </a:r>
            <a:r>
              <a:rPr lang="en-US" altLang="en-US" i="1" dirty="0"/>
              <a:t>p</a:t>
            </a:r>
            <a:r>
              <a:rPr lang="en-US" altLang="en-US" dirty="0"/>
              <a:t>, integer </a:t>
            </a:r>
            <a:r>
              <a:rPr lang="en-US" altLang="en-US" i="1" dirty="0"/>
              <a:t>g</a:t>
            </a:r>
            <a:r>
              <a:rPr lang="en-US" altLang="en-US" dirty="0"/>
              <a:t> ≠ 0, 1, </a:t>
            </a:r>
            <a:r>
              <a:rPr lang="en-US" altLang="en-US" i="1" dirty="0"/>
              <a:t>p</a:t>
            </a:r>
            <a:r>
              <a:rPr lang="en-US" altLang="en-US" dirty="0"/>
              <a:t>–1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Known to all participants</a:t>
            </a:r>
          </a:p>
          <a:p>
            <a:r>
              <a:rPr lang="en-US" altLang="en-US" dirty="0"/>
              <a:t>Alice chooses private key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Alice</a:t>
            </a:r>
            <a:r>
              <a:rPr lang="en-US" altLang="en-US" dirty="0"/>
              <a:t>, computes public key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Alice</a:t>
            </a:r>
            <a:r>
              <a:rPr lang="en-US" altLang="en-US" dirty="0"/>
              <a:t> = </a:t>
            </a:r>
            <a:r>
              <a:rPr lang="en-US" altLang="en-US" i="1" dirty="0" err="1"/>
              <a:t>g</a:t>
            </a:r>
            <a:r>
              <a:rPr lang="en-US" altLang="en-US" i="1" baseline="30000" dirty="0" err="1"/>
              <a:t>k</a:t>
            </a:r>
            <a:r>
              <a:rPr lang="en-US" altLang="en-US" sz="2000" baseline="30000" dirty="0" err="1"/>
              <a:t>Alice</a:t>
            </a:r>
            <a:r>
              <a:rPr lang="en-US" altLang="en-US" dirty="0"/>
              <a:t> mod </a:t>
            </a:r>
            <a:r>
              <a:rPr lang="en-US" altLang="en-US" i="1" dirty="0"/>
              <a:t>p</a:t>
            </a:r>
          </a:p>
          <a:p>
            <a:r>
              <a:rPr lang="en-US" altLang="en-US" dirty="0"/>
              <a:t>Bob chooses private key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Bob</a:t>
            </a:r>
            <a:r>
              <a:rPr lang="en-US" altLang="en-US" dirty="0"/>
              <a:t>, computes public key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Bob</a:t>
            </a:r>
            <a:r>
              <a:rPr lang="en-US" altLang="en-US" dirty="0"/>
              <a:t> = </a:t>
            </a:r>
            <a:r>
              <a:rPr lang="en-US" altLang="en-US" i="1" dirty="0" err="1"/>
              <a:t>g</a:t>
            </a:r>
            <a:r>
              <a:rPr lang="en-US" altLang="en-US" i="1" baseline="30000" dirty="0" err="1"/>
              <a:t>k</a:t>
            </a:r>
            <a:r>
              <a:rPr lang="en-US" altLang="en-US" sz="2000" baseline="30000" dirty="0" err="1"/>
              <a:t>Bob</a:t>
            </a:r>
            <a:r>
              <a:rPr lang="en-US" altLang="en-US" dirty="0"/>
              <a:t> mod </a:t>
            </a:r>
            <a:r>
              <a:rPr lang="en-US" altLang="en-US" i="1" dirty="0"/>
              <a:t>p</a:t>
            </a:r>
          </a:p>
          <a:p>
            <a:r>
              <a:rPr lang="en-US" altLang="en-US" dirty="0"/>
              <a:t>To communicate with Bob, Anne computes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Alice,Bob</a:t>
            </a:r>
            <a:r>
              <a:rPr lang="en-US" altLang="en-US" dirty="0"/>
              <a:t> =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Bob</a:t>
            </a:r>
            <a:r>
              <a:rPr lang="en-US" altLang="en-US" baseline="-25000" dirty="0"/>
              <a:t> </a:t>
            </a:r>
            <a:r>
              <a:rPr lang="en-US" altLang="en-US" i="1" baseline="30000" dirty="0" err="1"/>
              <a:t>k</a:t>
            </a:r>
            <a:r>
              <a:rPr lang="en-US" altLang="en-US" sz="2000" baseline="30000" dirty="0" err="1"/>
              <a:t>Alice</a:t>
            </a:r>
            <a:r>
              <a:rPr lang="en-US" altLang="en-US" dirty="0"/>
              <a:t> mod </a:t>
            </a:r>
            <a:r>
              <a:rPr lang="en-US" altLang="en-US" i="1" dirty="0"/>
              <a:t>p</a:t>
            </a:r>
          </a:p>
          <a:p>
            <a:r>
              <a:rPr lang="en-US" altLang="en-US" dirty="0"/>
              <a:t>To communicate with Anne, Bob computes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Bob,Alice</a:t>
            </a:r>
            <a:r>
              <a:rPr lang="en-US" altLang="en-US" dirty="0"/>
              <a:t> =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Alice</a:t>
            </a:r>
            <a:r>
              <a:rPr lang="en-US" altLang="en-US" baseline="-25000" dirty="0"/>
              <a:t> </a:t>
            </a:r>
            <a:r>
              <a:rPr lang="en-US" altLang="en-US" i="1" baseline="30000" dirty="0" err="1"/>
              <a:t>k</a:t>
            </a:r>
            <a:r>
              <a:rPr lang="en-US" altLang="en-US" sz="2000" baseline="30000" dirty="0" err="1"/>
              <a:t>Bob</a:t>
            </a:r>
            <a:r>
              <a:rPr lang="en-US" altLang="en-US" dirty="0"/>
              <a:t> mod </a:t>
            </a:r>
            <a:r>
              <a:rPr lang="en-US" altLang="en-US" i="1" dirty="0"/>
              <a:t>p</a:t>
            </a:r>
          </a:p>
          <a:p>
            <a:r>
              <a:rPr lang="en-US" altLang="en-US" dirty="0"/>
              <a:t>It can be shown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Alice,Bob</a:t>
            </a:r>
            <a:r>
              <a:rPr lang="en-US" altLang="en-US" dirty="0"/>
              <a:t> =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Bob,Alice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50172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137BB-6E5F-C147-98D8-D8721FEE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47E1B-19D2-954E-A4C0-0B996E0C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  <a:endParaRPr lang="en-US" altLang="en-US" i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A3948-FBEF-4041-97AD-EBB8FAFD9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#9-</a:t>
            </a:r>
            <a:fld id="{2EF2AC53-0CD9-C842-887C-99F3FFAB8539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493745D7-7323-0E4A-B62E-221571FB0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8767EACA-33C6-974B-ADFE-2467E7AD8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Assume </a:t>
            </a:r>
            <a:r>
              <a:rPr lang="en-US" altLang="en-US" i="1" dirty="0"/>
              <a:t>p</a:t>
            </a:r>
            <a:r>
              <a:rPr lang="en-US" altLang="en-US" dirty="0"/>
              <a:t> = 121001 and </a:t>
            </a:r>
            <a:r>
              <a:rPr lang="en-US" altLang="en-US" i="1" dirty="0"/>
              <a:t>g</a:t>
            </a:r>
            <a:r>
              <a:rPr lang="en-US" altLang="en-US" dirty="0"/>
              <a:t> = 6981</a:t>
            </a:r>
          </a:p>
          <a:p>
            <a:r>
              <a:rPr lang="en-US" altLang="en-US" dirty="0"/>
              <a:t>Alice chooses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Alice</a:t>
            </a:r>
            <a:r>
              <a:rPr lang="en-US" altLang="en-US" dirty="0"/>
              <a:t> = 526784</a:t>
            </a:r>
          </a:p>
          <a:p>
            <a:pPr lvl="1"/>
            <a:r>
              <a:rPr lang="en-US" altLang="en-US" dirty="0"/>
              <a:t>Then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Alice</a:t>
            </a:r>
            <a:r>
              <a:rPr lang="en-US" altLang="en-US" dirty="0"/>
              <a:t> = 6981</a:t>
            </a:r>
            <a:r>
              <a:rPr lang="en-US" altLang="en-US" baseline="30000" dirty="0"/>
              <a:t>26874</a:t>
            </a:r>
            <a:r>
              <a:rPr lang="en-US" altLang="en-US" dirty="0"/>
              <a:t> mod 121001 = 22258</a:t>
            </a:r>
          </a:p>
          <a:p>
            <a:r>
              <a:rPr lang="en-US" altLang="en-US" dirty="0"/>
              <a:t>Bob chooses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Bob</a:t>
            </a:r>
            <a:r>
              <a:rPr lang="en-US" altLang="en-US" dirty="0"/>
              <a:t> = 5596</a:t>
            </a:r>
          </a:p>
          <a:p>
            <a:pPr lvl="1"/>
            <a:r>
              <a:rPr lang="en-US" altLang="en-US" dirty="0"/>
              <a:t>Then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Bob</a:t>
            </a:r>
            <a:r>
              <a:rPr lang="en-US" altLang="en-US" dirty="0"/>
              <a:t> = 6981</a:t>
            </a:r>
            <a:r>
              <a:rPr lang="en-US" altLang="en-US" baseline="30000" dirty="0"/>
              <a:t>5596</a:t>
            </a:r>
            <a:r>
              <a:rPr lang="en-US" altLang="en-US" dirty="0"/>
              <a:t> mod 121001 = 112706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Shared key:</a:t>
            </a:r>
          </a:p>
          <a:p>
            <a:pPr lvl="1"/>
            <a:r>
              <a:rPr lang="en-US" altLang="en-US" i="1" dirty="0" err="1"/>
              <a:t>K</a:t>
            </a:r>
            <a:r>
              <a:rPr lang="en-US" altLang="en-US" baseline="-25000" dirty="0" err="1"/>
              <a:t>Bob</a:t>
            </a:r>
            <a:r>
              <a:rPr lang="en-US" altLang="en-US" baseline="-25000" dirty="0"/>
              <a:t> </a:t>
            </a:r>
            <a:r>
              <a:rPr lang="en-US" altLang="en-US" i="1" baseline="30000" dirty="0" err="1"/>
              <a:t>k</a:t>
            </a:r>
            <a:r>
              <a:rPr lang="en-US" altLang="en-US" sz="1800" baseline="30000" dirty="0" err="1"/>
              <a:t>Alice</a:t>
            </a:r>
            <a:r>
              <a:rPr lang="en-US" altLang="en-US" dirty="0"/>
              <a:t> mod </a:t>
            </a:r>
            <a:r>
              <a:rPr lang="en-US" altLang="en-US" i="1" dirty="0"/>
              <a:t>p</a:t>
            </a:r>
            <a:r>
              <a:rPr lang="en-US" altLang="en-US" dirty="0"/>
              <a:t> = 112706</a:t>
            </a:r>
            <a:r>
              <a:rPr lang="en-US" altLang="en-US" baseline="30000" dirty="0"/>
              <a:t>26874</a:t>
            </a:r>
            <a:r>
              <a:rPr lang="en-US" altLang="en-US" dirty="0"/>
              <a:t> mod 121001 = 78618</a:t>
            </a:r>
          </a:p>
          <a:p>
            <a:pPr lvl="1"/>
            <a:r>
              <a:rPr lang="en-US" altLang="en-US" i="1" dirty="0" err="1"/>
              <a:t>K</a:t>
            </a:r>
            <a:r>
              <a:rPr lang="en-US" altLang="en-US" baseline="-25000" dirty="0" err="1"/>
              <a:t>Alice</a:t>
            </a:r>
            <a:r>
              <a:rPr lang="en-US" altLang="en-US" baseline="-25000" dirty="0"/>
              <a:t> </a:t>
            </a:r>
            <a:r>
              <a:rPr lang="en-US" altLang="en-US" i="1" baseline="30000" dirty="0" err="1"/>
              <a:t>k</a:t>
            </a:r>
            <a:r>
              <a:rPr lang="en-US" altLang="en-US" sz="1800" i="1" baseline="30000" dirty="0" err="1"/>
              <a:t>Bob</a:t>
            </a:r>
            <a:r>
              <a:rPr lang="en-US" altLang="en-US" dirty="0"/>
              <a:t> mod </a:t>
            </a:r>
            <a:r>
              <a:rPr lang="en-US" altLang="en-US" i="1" dirty="0"/>
              <a:t>p</a:t>
            </a:r>
            <a:r>
              <a:rPr lang="en-US" altLang="en-US" dirty="0"/>
              <a:t> = 22258</a:t>
            </a:r>
            <a:r>
              <a:rPr lang="en-US" altLang="en-US" baseline="30000" dirty="0"/>
              <a:t>5596</a:t>
            </a:r>
            <a:r>
              <a:rPr lang="en-US" altLang="en-US" dirty="0"/>
              <a:t> mod 121001 = 78618</a:t>
            </a:r>
          </a:p>
        </p:txBody>
      </p:sp>
    </p:spTree>
    <p:extLst>
      <p:ext uri="{BB962C8B-B14F-4D97-AF65-F5344CB8AC3E}">
        <p14:creationId xmlns:p14="http://schemas.microsoft.com/office/powerpoint/2010/main" val="42307011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137BB-6E5F-C147-98D8-D8721FEE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June 1,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47E1B-19D2-954E-A4C0-0B996E0C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</a:t>
            </a:r>
            <a:endParaRPr lang="en-US" altLang="en-US"/>
          </a:p>
          <a:p>
            <a:r>
              <a:rPr lang="en-US" altLang="en-US"/>
              <a:t>©2002-2004 Matt Bishop</a:t>
            </a:r>
            <a:endParaRPr lang="en-US" altLang="en-US" i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A3948-FBEF-4041-97AD-EBB8FAFD9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#9-</a:t>
            </a:r>
            <a:fld id="{2EF2AC53-0CD9-C842-887C-99F3FFAB8539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493745D7-7323-0E4A-B62E-221571FB0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(Elliptic Curve Version)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8767EACA-33C6-974B-ADFE-2467E7AD8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Alice, Bob agree to use the curve 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+ 4</a:t>
            </a:r>
            <a:r>
              <a:rPr lang="en-US" i="1" dirty="0"/>
              <a:t>x</a:t>
            </a:r>
            <a:r>
              <a:rPr lang="en-US" dirty="0"/>
              <a:t> + 14 mod 2503 and the point </a:t>
            </a:r>
            <a:r>
              <a:rPr lang="en-US" i="1" dirty="0"/>
              <a:t>P</a:t>
            </a:r>
            <a:r>
              <a:rPr lang="en-US" dirty="0"/>
              <a:t> = (1002, 493); curve has </a:t>
            </a:r>
            <a:r>
              <a:rPr lang="en-US" i="1" dirty="0"/>
              <a:t>n</a:t>
            </a:r>
            <a:r>
              <a:rPr lang="en-US" dirty="0"/>
              <a:t> = 2428 integer points</a:t>
            </a:r>
          </a:p>
          <a:p>
            <a:r>
              <a:rPr lang="en-US" altLang="en-US" dirty="0"/>
              <a:t>Alice chooses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Alice</a:t>
            </a:r>
            <a:r>
              <a:rPr lang="en-US" altLang="en-US" dirty="0"/>
              <a:t> = 1379</a:t>
            </a:r>
          </a:p>
          <a:p>
            <a:pPr lvl="1"/>
            <a:r>
              <a:rPr lang="en-US" altLang="en-US" dirty="0"/>
              <a:t>Then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Alice</a:t>
            </a:r>
            <a:r>
              <a:rPr lang="en-US" altLang="en-US" dirty="0"/>
              <a:t> =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Alice</a:t>
            </a:r>
            <a:r>
              <a:rPr lang="en-US" altLang="en-US" baseline="-25000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mod </a:t>
            </a:r>
            <a:r>
              <a:rPr lang="en-US" altLang="en-US" i="1" dirty="0"/>
              <a:t>p</a:t>
            </a:r>
            <a:r>
              <a:rPr lang="en-US" altLang="en-US" dirty="0"/>
              <a:t> = 1379(1002,493) mod 2503 = (1041,1659)</a:t>
            </a:r>
          </a:p>
          <a:p>
            <a:r>
              <a:rPr lang="en-US" altLang="en-US" dirty="0"/>
              <a:t>Bob chooses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Bob</a:t>
            </a:r>
            <a:r>
              <a:rPr lang="en-US" altLang="en-US" dirty="0"/>
              <a:t> = 2011</a:t>
            </a:r>
          </a:p>
          <a:p>
            <a:pPr lvl="1"/>
            <a:r>
              <a:rPr lang="en-US" altLang="en-US" dirty="0"/>
              <a:t>Then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Bob</a:t>
            </a:r>
            <a:r>
              <a:rPr lang="en-US" altLang="en-US" dirty="0"/>
              <a:t> = </a:t>
            </a:r>
            <a:r>
              <a:rPr lang="en-US" altLang="en-US" i="1" dirty="0" err="1"/>
              <a:t>k</a:t>
            </a:r>
            <a:r>
              <a:rPr lang="en-US" altLang="en-US" baseline="-25000" dirty="0" err="1"/>
              <a:t>Bob</a:t>
            </a:r>
            <a:r>
              <a:rPr lang="en-US" altLang="en-US" baseline="-25000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mod </a:t>
            </a:r>
            <a:r>
              <a:rPr lang="en-US" altLang="en-US" i="1" dirty="0"/>
              <a:t>p</a:t>
            </a:r>
            <a:r>
              <a:rPr lang="en-US" altLang="en-US" dirty="0"/>
              <a:t> = 2011(1002,493) mod 2503 = (629,548)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Shared key:</a:t>
            </a:r>
          </a:p>
          <a:p>
            <a:pPr lvl="1"/>
            <a:r>
              <a:rPr lang="en-US" altLang="en-US" i="1" dirty="0" err="1"/>
              <a:t>K</a:t>
            </a:r>
            <a:r>
              <a:rPr lang="en-US" altLang="en-US" baseline="-25000" dirty="0" err="1"/>
              <a:t>Bob</a:t>
            </a:r>
            <a:r>
              <a:rPr lang="en-US" altLang="en-US" baseline="-25000" dirty="0"/>
              <a:t> </a:t>
            </a:r>
            <a:r>
              <a:rPr lang="en-US" altLang="en-US" i="1" dirty="0" err="1"/>
              <a:t>k</a:t>
            </a:r>
            <a:r>
              <a:rPr lang="en-US" altLang="en-US" sz="1800" baseline="-25000" dirty="0" err="1"/>
              <a:t>Alice</a:t>
            </a:r>
            <a:r>
              <a:rPr lang="en-US" altLang="en-US" dirty="0"/>
              <a:t> mod </a:t>
            </a:r>
            <a:r>
              <a:rPr lang="en-US" altLang="en-US" i="1" dirty="0"/>
              <a:t>p</a:t>
            </a:r>
            <a:r>
              <a:rPr lang="en-US" altLang="en-US" dirty="0"/>
              <a:t> = 2011(1041,1659) mod 2503 = (2075,2458)</a:t>
            </a:r>
          </a:p>
          <a:p>
            <a:pPr lvl="1"/>
            <a:r>
              <a:rPr lang="en-US" altLang="en-US" i="1" dirty="0" err="1"/>
              <a:t>K</a:t>
            </a:r>
            <a:r>
              <a:rPr lang="en-US" altLang="en-US" baseline="-25000" dirty="0" err="1"/>
              <a:t>Alice</a:t>
            </a:r>
            <a:r>
              <a:rPr lang="en-US" altLang="en-US" baseline="-25000" dirty="0"/>
              <a:t> </a:t>
            </a:r>
            <a:r>
              <a:rPr lang="en-US" altLang="en-US" i="1" dirty="0" err="1"/>
              <a:t>k</a:t>
            </a:r>
            <a:r>
              <a:rPr lang="en-US" altLang="en-US" sz="1800" baseline="-25000" dirty="0" err="1"/>
              <a:t>Bob</a:t>
            </a:r>
            <a:r>
              <a:rPr lang="en-US" altLang="en-US" dirty="0"/>
              <a:t> mod </a:t>
            </a:r>
            <a:r>
              <a:rPr lang="en-US" altLang="en-US" i="1" dirty="0"/>
              <a:t>p</a:t>
            </a:r>
            <a:r>
              <a:rPr lang="en-US" altLang="en-US" dirty="0"/>
              <a:t> = 1379(629,548) mod 2503 = (2075,2458)</a:t>
            </a:r>
          </a:p>
        </p:txBody>
      </p:sp>
    </p:spTree>
    <p:extLst>
      <p:ext uri="{BB962C8B-B14F-4D97-AF65-F5344CB8AC3E}">
        <p14:creationId xmlns:p14="http://schemas.microsoft.com/office/powerpoint/2010/main" val="162665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5CE678DE-E703-E641-87DC-97C90AE5A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Session, Interchange Keys</a:t>
            </a:r>
          </a:p>
        </p:txBody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2342D47E-000C-FF42-A496-2ECA200AE7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Alice wants to send a message </a:t>
            </a:r>
            <a:r>
              <a:rPr lang="en-US" altLang="en-US" i="1"/>
              <a:t>m</a:t>
            </a:r>
            <a:r>
              <a:rPr lang="en-US" altLang="en-US"/>
              <a:t> to Bob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Assume public key encryption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Alice generates a random cryptographic key </a:t>
            </a:r>
            <a:r>
              <a:rPr lang="en-US" altLang="en-US" i="1"/>
              <a:t>k</a:t>
            </a:r>
            <a:r>
              <a:rPr lang="en-US" altLang="en-US" i="1" baseline="-25000"/>
              <a:t>s</a:t>
            </a:r>
            <a:r>
              <a:rPr lang="en-US" altLang="en-US"/>
              <a:t> and uses it to encipher </a:t>
            </a:r>
            <a:r>
              <a:rPr lang="en-US" altLang="en-US" i="1"/>
              <a:t>m</a:t>
            </a: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To be used for this message </a:t>
            </a:r>
            <a:r>
              <a:rPr lang="en-US" altLang="en-US" i="1"/>
              <a:t>only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Called a </a:t>
            </a:r>
            <a:r>
              <a:rPr lang="en-US" altLang="en-US" i="1"/>
              <a:t>session key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She enciphers </a:t>
            </a:r>
            <a:r>
              <a:rPr lang="en-US" altLang="en-US" i="1"/>
              <a:t>k</a:t>
            </a:r>
            <a:r>
              <a:rPr lang="en-US" altLang="en-US" i="1" baseline="-25000"/>
              <a:t>s</a:t>
            </a:r>
            <a:r>
              <a:rPr lang="en-US" altLang="en-US"/>
              <a:t> with Bob;s public key </a:t>
            </a:r>
            <a:r>
              <a:rPr lang="en-US" altLang="en-US" i="1"/>
              <a:t>k</a:t>
            </a:r>
            <a:r>
              <a:rPr lang="en-US" altLang="en-US" i="1" baseline="-25000"/>
              <a:t>B</a:t>
            </a:r>
          </a:p>
          <a:p>
            <a:pPr lvl="2">
              <a:lnSpc>
                <a:spcPct val="90000"/>
              </a:lnSpc>
            </a:pPr>
            <a:r>
              <a:rPr lang="en-US" altLang="en-US" i="1"/>
              <a:t>k</a:t>
            </a:r>
            <a:r>
              <a:rPr lang="en-US" altLang="en-US" i="1" baseline="-25000"/>
              <a:t>B</a:t>
            </a:r>
            <a:r>
              <a:rPr lang="en-US" altLang="en-US"/>
              <a:t> enciphers all session keys Alice uses to communicate with Bob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Called an interchange</a:t>
            </a:r>
            <a:r>
              <a:rPr lang="en-US" altLang="en-US" i="1"/>
              <a:t> key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Alice sends { </a:t>
            </a:r>
            <a:r>
              <a:rPr lang="en-US" altLang="en-US" i="1"/>
              <a:t>m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s</a:t>
            </a:r>
            <a:r>
              <a:rPr lang="en-US" altLang="en-US" i="1"/>
              <a:t> </a:t>
            </a:r>
            <a:r>
              <a:rPr lang="en-US" altLang="en-US"/>
              <a:t>{ </a:t>
            </a:r>
            <a:r>
              <a:rPr lang="en-US" altLang="en-US" i="1"/>
              <a:t>k</a:t>
            </a:r>
            <a:r>
              <a:rPr lang="en-US" altLang="en-US" i="1" baseline="-25000"/>
              <a:t>s</a:t>
            </a:r>
            <a:r>
              <a:rPr lang="en-US" altLang="en-US" i="1"/>
              <a:t> </a:t>
            </a:r>
            <a:r>
              <a:rPr lang="en-US" altLang="en-US"/>
              <a:t>} </a:t>
            </a:r>
            <a:r>
              <a:rPr lang="en-US" altLang="en-US" i="1"/>
              <a:t>k</a:t>
            </a:r>
            <a:r>
              <a:rPr lang="en-US" altLang="en-US" i="1" baseline="-25000"/>
              <a:t>B</a:t>
            </a:r>
            <a:endParaRPr lang="en-US" altLang="en-US"/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CD72D9-F6D1-534A-ACBF-1F4818D4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B4F163-132D-A949-BC78-DDB432A7F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5914769-7027-2E48-A815-CE979CB91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733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1AF499AF-62FB-BE4A-9544-24AC42FD7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Generation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10464069-479E-CE4E-9A2B-D221F9FD1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Goal: generate keys that are difficult to guess</a:t>
            </a:r>
          </a:p>
          <a:p>
            <a:r>
              <a:rPr lang="en-US" altLang="en-US" dirty="0"/>
              <a:t>Problem statement: given a set of </a:t>
            </a:r>
            <a:r>
              <a:rPr lang="en-US" altLang="en-US" i="1" dirty="0"/>
              <a:t>k</a:t>
            </a:r>
            <a:r>
              <a:rPr lang="en-US" altLang="en-US" dirty="0"/>
              <a:t> potential keys, choose one randomly</a:t>
            </a:r>
          </a:p>
          <a:p>
            <a:pPr lvl="1"/>
            <a:r>
              <a:rPr lang="en-US" altLang="en-US" dirty="0"/>
              <a:t>Equivalent to selecting a random number between 0 and </a:t>
            </a:r>
            <a:r>
              <a:rPr lang="en-US" altLang="en-US" i="1" dirty="0"/>
              <a:t>k</a:t>
            </a:r>
            <a:r>
              <a:rPr lang="en-US" altLang="en-US" dirty="0"/>
              <a:t>–1 inclusive</a:t>
            </a:r>
          </a:p>
          <a:p>
            <a:r>
              <a:rPr lang="en-US" altLang="en-US" dirty="0"/>
              <a:t>Why is this hard: generating random numbers</a:t>
            </a:r>
          </a:p>
          <a:p>
            <a:pPr lvl="1"/>
            <a:r>
              <a:rPr lang="en-US" altLang="en-US" dirty="0"/>
              <a:t>Actually, numbers are usually </a:t>
            </a:r>
            <a:r>
              <a:rPr lang="en-US" altLang="en-US" i="1" dirty="0"/>
              <a:t>pseudorandom</a:t>
            </a:r>
            <a:r>
              <a:rPr lang="en-US" altLang="en-US" dirty="0"/>
              <a:t>, that is, generated by an algorithm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6FE960C-A64C-944C-866A-7CF059CA7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354BF6-E294-D148-BA7A-31581302A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6E10387-F4F3-9147-B2CA-3C726D74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746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936C8A83-9BD9-BF46-A54D-06EA2AEA0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“Random”?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BD42469E-D0CC-F243-8B60-259BF4E5B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Sequence of cryptographically random numbers</a:t>
            </a:r>
            <a:r>
              <a:rPr lang="en-US" altLang="en-US" dirty="0"/>
              <a:t>: a sequence of numbers </a:t>
            </a:r>
            <a:r>
              <a:rPr lang="en-US" altLang="en-US" i="1" dirty="0"/>
              <a:t>n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n</a:t>
            </a:r>
            <a:r>
              <a:rPr lang="en-US" altLang="en-US" baseline="-25000" dirty="0"/>
              <a:t>2</a:t>
            </a:r>
            <a:r>
              <a:rPr lang="en-US" altLang="en-US" dirty="0"/>
              <a:t>, … such that for any integer </a:t>
            </a:r>
            <a:r>
              <a:rPr lang="en-US" altLang="en-US" i="1" dirty="0"/>
              <a:t>k</a:t>
            </a:r>
            <a:r>
              <a:rPr lang="en-US" altLang="en-US" dirty="0"/>
              <a:t> &gt; 0, an observer cannot predict </a:t>
            </a:r>
            <a:r>
              <a:rPr lang="en-US" altLang="en-US" i="1" dirty="0" err="1"/>
              <a:t>n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even if all of </a:t>
            </a:r>
            <a:r>
              <a:rPr lang="en-US" altLang="en-US" i="1" dirty="0"/>
              <a:t>n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 err="1"/>
              <a:t>n</a:t>
            </a:r>
            <a:r>
              <a:rPr lang="en-US" altLang="en-US" i="1" baseline="-25000" dirty="0" err="1"/>
              <a:t>k</a:t>
            </a:r>
            <a:r>
              <a:rPr lang="en-US" altLang="en-US" baseline="-25000" dirty="0"/>
              <a:t>–1</a:t>
            </a:r>
            <a:r>
              <a:rPr lang="en-US" altLang="en-US" dirty="0"/>
              <a:t> are known</a:t>
            </a:r>
          </a:p>
          <a:p>
            <a:r>
              <a:rPr lang="en-US" altLang="en-US" dirty="0"/>
              <a:t>Best: physical source of randomness</a:t>
            </a:r>
          </a:p>
          <a:p>
            <a:pPr lvl="1"/>
            <a:r>
              <a:rPr lang="en-US" altLang="en-US" dirty="0"/>
              <a:t>Random pulses</a:t>
            </a:r>
          </a:p>
          <a:p>
            <a:pPr lvl="1"/>
            <a:r>
              <a:rPr lang="en-US" altLang="en-US" dirty="0"/>
              <a:t>Electromagnetic phenomena</a:t>
            </a:r>
          </a:p>
          <a:p>
            <a:pPr lvl="1"/>
            <a:r>
              <a:rPr lang="en-US" altLang="en-US" dirty="0"/>
              <a:t>Characteristics of computing environment such as disk latency</a:t>
            </a:r>
          </a:p>
          <a:p>
            <a:pPr lvl="1"/>
            <a:r>
              <a:rPr lang="en-US" altLang="en-US" dirty="0"/>
              <a:t>Ambient background noise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59A43F0-6BE1-3E45-AC7F-6227B35CB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619E845-A082-7941-AF24-1D30B9E69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0A9C460-1F7D-1146-A237-3A3F98AE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13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390FB1A4-63A1-604B-99CC-7CA3DA3F21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“Pseudorandom”?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ACEEF791-D900-7445-9521-A3E0C2B50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Sequence of cryptographically pseudorandom numbers</a:t>
            </a:r>
            <a:r>
              <a:rPr lang="en-US" altLang="en-US" dirty="0"/>
              <a:t>: sequence of numbers intended to simulate a sequence of cryptographically random numbers but generated by an algorithm</a:t>
            </a:r>
          </a:p>
          <a:p>
            <a:r>
              <a:rPr lang="en-US" altLang="en-US" dirty="0"/>
              <a:t>Very difficult to do this well</a:t>
            </a:r>
          </a:p>
          <a:p>
            <a:pPr lvl="1"/>
            <a:r>
              <a:rPr lang="en-US" altLang="en-US" dirty="0"/>
              <a:t>Linear congruential generators [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= (</a:t>
            </a:r>
            <a:r>
              <a:rPr lang="en-US" altLang="en-US" i="1" dirty="0" err="1"/>
              <a:t>ax</a:t>
            </a:r>
            <a:r>
              <a:rPr lang="en-US" altLang="en-US" i="1" baseline="-25000" dirty="0" err="1"/>
              <a:t>k</a:t>
            </a:r>
            <a:r>
              <a:rPr lang="en-US" altLang="en-US" baseline="-25000" dirty="0"/>
              <a:t>–1</a:t>
            </a:r>
            <a:r>
              <a:rPr lang="en-US" altLang="en-US" dirty="0"/>
              <a:t> + </a:t>
            </a:r>
            <a:r>
              <a:rPr lang="en-US" altLang="en-US" i="1" dirty="0"/>
              <a:t>b</a:t>
            </a:r>
            <a:r>
              <a:rPr lang="en-US" altLang="en-US" dirty="0"/>
              <a:t>) mod </a:t>
            </a:r>
            <a:r>
              <a:rPr lang="en-US" altLang="en-US" i="1" dirty="0"/>
              <a:t>n</a:t>
            </a:r>
            <a:r>
              <a:rPr lang="en-US" altLang="en-US" dirty="0"/>
              <a:t>] broken</a:t>
            </a:r>
          </a:p>
          <a:p>
            <a:pPr lvl="1"/>
            <a:r>
              <a:rPr lang="en-US" altLang="en-US" dirty="0"/>
              <a:t>Polynomial congruential generators [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= (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j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k</a:t>
            </a:r>
            <a:r>
              <a:rPr lang="en-US" altLang="en-US" baseline="-25000" dirty="0"/>
              <a:t>–1</a:t>
            </a:r>
            <a:r>
              <a:rPr lang="en-US" altLang="en-US" i="1" baseline="30000" dirty="0"/>
              <a:t>j</a:t>
            </a:r>
            <a:r>
              <a:rPr lang="en-US" altLang="en-US" dirty="0"/>
              <a:t> + </a:t>
            </a:r>
            <a:r>
              <a:rPr lang="en-US" altLang="en-US" i="1" dirty="0"/>
              <a:t>… + a</a:t>
            </a:r>
            <a:r>
              <a:rPr lang="en-US" altLang="en-US" baseline="-25000" dirty="0"/>
              <a:t>1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k</a:t>
            </a:r>
            <a:r>
              <a:rPr lang="en-US" altLang="en-US" baseline="-25000" dirty="0"/>
              <a:t>–1</a:t>
            </a:r>
            <a:r>
              <a:rPr lang="en-US" altLang="en-US" i="1" dirty="0"/>
              <a:t> a</a:t>
            </a:r>
            <a:r>
              <a:rPr lang="en-US" altLang="en-US" baseline="-25000" dirty="0"/>
              <a:t>0</a:t>
            </a:r>
            <a:r>
              <a:rPr lang="en-US" altLang="en-US" dirty="0"/>
              <a:t>) mod </a:t>
            </a:r>
            <a:r>
              <a:rPr lang="en-US" altLang="en-US" i="1" dirty="0"/>
              <a:t>n</a:t>
            </a:r>
            <a:r>
              <a:rPr lang="en-US" altLang="en-US" dirty="0"/>
              <a:t>] broken too</a:t>
            </a:r>
          </a:p>
          <a:p>
            <a:pPr lvl="1"/>
            <a:r>
              <a:rPr lang="en-US" altLang="en-US" dirty="0"/>
              <a:t>Here, “broken” means next number in sequence can be determined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B8E70FC-C885-2245-A55B-F7F14BDF1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98F34F0-49CE-D54A-A62A-7AE59D33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4413C25-09D6-004E-AF3E-DCDAD044A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969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B5166C04-54B0-B549-9815-72E03D57E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Best Pseudorandom Numbers</a:t>
            </a: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8BABEF6F-08A7-EB44-9F0A-58E536005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Strong mixing function</a:t>
            </a:r>
            <a:r>
              <a:rPr lang="en-US" altLang="en-US" dirty="0"/>
              <a:t>: function of 2 or more inputs with each bit of output depending on some nonlinear function of all input bits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Examples: AES, SHA-512, SHA-3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Use on UNIX-based systems: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" pitchFamily="2" charset="0"/>
              </a:rPr>
              <a:t>(date; </a:t>
            </a:r>
            <a:r>
              <a:rPr lang="en-US" altLang="en-US" dirty="0" err="1">
                <a:latin typeface="Courier" pitchFamily="2" charset="0"/>
              </a:rPr>
              <a:t>ps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dirty="0" err="1">
                <a:latin typeface="Courier" pitchFamily="2" charset="0"/>
              </a:rPr>
              <a:t>gaux</a:t>
            </a:r>
            <a:r>
              <a:rPr lang="en-US" altLang="en-US" dirty="0">
                <a:latin typeface="Courier" pitchFamily="2" charset="0"/>
              </a:rPr>
              <a:t>) | sha512</a:t>
            </a:r>
          </a:p>
          <a:p>
            <a:pPr lvl="1">
              <a:buNone/>
            </a:pPr>
            <a:r>
              <a:rPr lang="en-US" altLang="en-US" dirty="0"/>
              <a:t>	where “</a:t>
            </a:r>
            <a:r>
              <a:rPr lang="en-US" altLang="en-US" dirty="0" err="1">
                <a:latin typeface="Courier" pitchFamily="2" charset="0"/>
              </a:rPr>
              <a:t>ps</a:t>
            </a:r>
            <a:r>
              <a:rPr lang="en-US" altLang="en-US" dirty="0">
                <a:latin typeface="Courier" pitchFamily="2" charset="0"/>
              </a:rPr>
              <a:t> </a:t>
            </a:r>
            <a:r>
              <a:rPr lang="en-US" altLang="en-US" dirty="0" err="1">
                <a:latin typeface="Courier" pitchFamily="2" charset="0"/>
              </a:rPr>
              <a:t>gaux</a:t>
            </a:r>
            <a:r>
              <a:rPr lang="en-US" altLang="en-US" dirty="0"/>
              <a:t>” lists all information about all processes on system</a:t>
            </a:r>
            <a:endParaRPr lang="en-US" altLang="en-US" i="1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EA79A3D-25C2-C543-801B-D23974EE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FDF4BA9-A838-BE48-84A7-80F8079F2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890B907-7801-1141-A8A9-C6E87A6F0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938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A0B26-800F-3F4D-BF48-F3937C4B5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2378E-31C1-3C45-8264-4DB841D1C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Physical variations cause slight differences in successive biometric readings and so is good source of randomness</a:t>
            </a:r>
          </a:p>
          <a:p>
            <a:pPr lvl="1"/>
            <a:r>
              <a:rPr lang="en-US" dirty="0"/>
              <a:t>This causes randomness in the least significant bits of the data</a:t>
            </a:r>
          </a:p>
          <a:p>
            <a:r>
              <a:rPr lang="en-US" dirty="0"/>
              <a:t>Biometrics for generating keys tied to individuals</a:t>
            </a:r>
          </a:p>
          <a:p>
            <a:pPr lvl="1"/>
            <a:r>
              <a:rPr lang="en-US" dirty="0"/>
              <a:t>Requires: adversary unlikely to determine them, but must be regenerated consistently</a:t>
            </a:r>
          </a:p>
          <a:p>
            <a:r>
              <a:rPr lang="en-US" dirty="0"/>
              <a:t>Represent data as bit string (</a:t>
            </a:r>
            <a:r>
              <a:rPr lang="en-US" i="1" dirty="0"/>
              <a:t>feature descriptor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Transform it in some way</a:t>
            </a:r>
          </a:p>
          <a:p>
            <a:pPr lvl="1"/>
            <a:r>
              <a:rPr lang="en-US" dirty="0"/>
              <a:t>Generate cryptographic key from this</a:t>
            </a:r>
          </a:p>
          <a:p>
            <a:pPr lvl="1"/>
            <a:r>
              <a:rPr lang="en-US" dirty="0"/>
              <a:t>Add some randomness so if key compromised, a new and different one can be created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602B8-517C-4546-AB0C-05BD79EA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CF4C1-962E-B646-9446-B39EFF19E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5BA60-117D-254B-8FC0-AE53BC9D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727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FEB24041-A599-944B-AFD8-834534386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Cryptographic Key Infrastructure</a:t>
            </a:r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4ACD90CB-0BA5-A946-8A90-B21D4F02F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Goal: bind identity to key</a:t>
            </a:r>
          </a:p>
          <a:p>
            <a:r>
              <a:rPr lang="en-US" altLang="en-US" dirty="0"/>
              <a:t>Symmetric: not possible as all keys are shared</a:t>
            </a:r>
          </a:p>
          <a:p>
            <a:pPr lvl="1"/>
            <a:r>
              <a:rPr lang="en-US" altLang="en-US" dirty="0"/>
              <a:t>Use protocols to agree on a shared key (see earlier)</a:t>
            </a:r>
          </a:p>
          <a:p>
            <a:r>
              <a:rPr lang="en-US" altLang="en-US" dirty="0"/>
              <a:t>Public key: bind identity to public key</a:t>
            </a:r>
          </a:p>
          <a:p>
            <a:pPr lvl="1"/>
            <a:r>
              <a:rPr lang="en-US" altLang="en-US" dirty="0"/>
              <a:t>Crucial as people will use key to communicate with principal whose identity is bound to key</a:t>
            </a:r>
          </a:p>
          <a:p>
            <a:pPr lvl="1"/>
            <a:r>
              <a:rPr lang="en-US" altLang="en-US" dirty="0"/>
              <a:t>Erroneous binding means no secrecy between principals</a:t>
            </a:r>
          </a:p>
          <a:p>
            <a:pPr lvl="1"/>
            <a:r>
              <a:rPr lang="en-US" altLang="en-US" dirty="0"/>
              <a:t>Assume principal identified by an acceptable name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85B0B17-983B-0C43-8F33-402BC7116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16E2C1B-A597-2342-A4E6-DB857A12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4D81B71-8035-344F-9C07-D2D29A490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264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>
            <a:extLst>
              <a:ext uri="{FF2B5EF4-FFF2-40B4-BE49-F238E27FC236}">
                <a16:creationId xmlns:a16="http://schemas.microsoft.com/office/drawing/2014/main" id="{05F5A5BE-5024-F04C-8A6A-9E1FDE563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Certificates</a:t>
            </a:r>
          </a:p>
        </p:txBody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5AD6334A-68F0-424D-86D0-E758F0C32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Create token (message) containing</a:t>
            </a:r>
          </a:p>
          <a:p>
            <a:pPr lvl="1"/>
            <a:r>
              <a:rPr lang="en-US" altLang="en-US" dirty="0"/>
              <a:t>Identity of principal (here, Alice)</a:t>
            </a:r>
          </a:p>
          <a:p>
            <a:pPr lvl="1"/>
            <a:r>
              <a:rPr lang="en-US" altLang="en-US" dirty="0"/>
              <a:t>Corresponding public key </a:t>
            </a:r>
            <a:r>
              <a:rPr lang="en-US" altLang="en-US" i="1" dirty="0" err="1"/>
              <a:t>e</a:t>
            </a:r>
            <a:r>
              <a:rPr lang="en-US" altLang="en-US" baseline="-25000" dirty="0" err="1"/>
              <a:t>Alice</a:t>
            </a:r>
            <a:endParaRPr lang="en-US" altLang="en-US" dirty="0"/>
          </a:p>
          <a:p>
            <a:pPr lvl="1"/>
            <a:r>
              <a:rPr lang="en-US" altLang="en-US" dirty="0"/>
              <a:t>Timestamp (when issued)</a:t>
            </a:r>
          </a:p>
          <a:p>
            <a:pPr lvl="1"/>
            <a:r>
              <a:rPr lang="en-US" altLang="en-US" dirty="0"/>
              <a:t>Other information (perhaps identity of signer)</a:t>
            </a:r>
          </a:p>
          <a:p>
            <a:pPr>
              <a:buFontTx/>
              <a:buNone/>
            </a:pPr>
            <a:r>
              <a:rPr lang="en-US" altLang="en-US" dirty="0"/>
              <a:t>	signed by trusted authority (here, Cathy)</a:t>
            </a:r>
          </a:p>
          <a:p>
            <a:pPr algn="ctr">
              <a:buFontTx/>
              <a:buNone/>
            </a:pPr>
            <a:r>
              <a:rPr lang="en-US" altLang="en-US" i="1" dirty="0" err="1"/>
              <a:t>C</a:t>
            </a:r>
            <a:r>
              <a:rPr lang="en-US" altLang="en-US" baseline="-25000" dirty="0" err="1"/>
              <a:t>Alice</a:t>
            </a:r>
            <a:r>
              <a:rPr lang="en-US" altLang="en-US" dirty="0"/>
              <a:t> = {</a:t>
            </a:r>
            <a:r>
              <a:rPr lang="en-US" altLang="en-US" i="1" dirty="0" err="1"/>
              <a:t>e</a:t>
            </a:r>
            <a:r>
              <a:rPr lang="en-US" altLang="en-US" baseline="-25000" dirty="0" err="1"/>
              <a:t>Alice</a:t>
            </a:r>
            <a:r>
              <a:rPr lang="en-US" altLang="en-US" dirty="0"/>
              <a:t> || Alice || </a:t>
            </a:r>
            <a:r>
              <a:rPr lang="en-US" altLang="en-US" i="1" dirty="0"/>
              <a:t>T</a:t>
            </a:r>
            <a:r>
              <a:rPr lang="en-US" altLang="en-US" dirty="0"/>
              <a:t> } </a:t>
            </a:r>
            <a:r>
              <a:rPr lang="en-US" altLang="en-US" i="1" dirty="0" err="1"/>
              <a:t>d</a:t>
            </a:r>
            <a:r>
              <a:rPr lang="en-US" altLang="en-US" baseline="-25000" dirty="0" err="1"/>
              <a:t>Cathy</a:t>
            </a: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F0B433B-75DE-E14B-AE4A-B6CEEBC2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85651CD-1160-1C43-9221-CDB4ACB30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4DD68AA-07C7-9F48-8678-7F8E0738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144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EFD987B6-683F-384D-9F34-7E89D2EC8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726263B1-76AD-D74B-A863-4E23ABDB6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Bob gets Alice’s certificate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he knows Cathy’s public key, he can decipher the certificate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When was certificate issued?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Is the principal Alice?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Now Bob has Alice’s public key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Problem: Bob needs Cathy’s public key to validate certificate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Problem pushed “up” a level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Two approaches: Merkle’s tree, signature chains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C835847-D441-6D49-ADFC-876C4DEA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A51187A-FCEA-5840-8652-2C2363E9D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48B9F61-CDCB-104D-82E1-8C7D76EE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227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8" name="Rectangle 6">
            <a:extLst>
              <a:ext uri="{FF2B5EF4-FFF2-40B4-BE49-F238E27FC236}">
                <a16:creationId xmlns:a16="http://schemas.microsoft.com/office/drawing/2014/main" id="{9FDAA08D-7A2A-BA4A-8CAD-D34B86F7E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Merkle’s Tree Scheme</a:t>
            </a:r>
          </a:p>
        </p:txBody>
      </p:sp>
      <p:sp>
        <p:nvSpPr>
          <p:cNvPr id="289799" name="Rectangle 7">
            <a:extLst>
              <a:ext uri="{FF2B5EF4-FFF2-40B4-BE49-F238E27FC236}">
                <a16:creationId xmlns:a16="http://schemas.microsoft.com/office/drawing/2014/main" id="{8582DDC3-2C76-3048-94CE-089D69CAAF5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Keep certificates in a file</a:t>
            </a:r>
          </a:p>
          <a:p>
            <a:pPr lvl="1"/>
            <a:r>
              <a:rPr lang="en-US" altLang="en-US" sz="2000"/>
              <a:t>Changing any certificate changes the file</a:t>
            </a:r>
          </a:p>
          <a:p>
            <a:pPr lvl="1"/>
            <a:r>
              <a:rPr lang="en-US" altLang="en-US" sz="2000"/>
              <a:t>Use crypto hash functions to detect this</a:t>
            </a:r>
          </a:p>
          <a:p>
            <a:r>
              <a:rPr lang="en-US" altLang="en-US" sz="2400"/>
              <a:t>Define hashes recursively</a:t>
            </a:r>
          </a:p>
          <a:p>
            <a:pPr lvl="1"/>
            <a:r>
              <a:rPr lang="en-US" altLang="en-US" sz="2000" i="1">
                <a:sym typeface="Symbol" pitchFamily="2" charset="2"/>
              </a:rPr>
              <a:t>h</a:t>
            </a:r>
            <a:r>
              <a:rPr lang="en-US" altLang="en-US" sz="2000">
                <a:sym typeface="Symbol" pitchFamily="2" charset="2"/>
              </a:rPr>
              <a:t> is hash function</a:t>
            </a:r>
          </a:p>
          <a:p>
            <a:pPr lvl="1"/>
            <a:r>
              <a:rPr lang="en-US" altLang="en-US" sz="2000" i="1">
                <a:sym typeface="Symbol" pitchFamily="2" charset="2"/>
              </a:rPr>
              <a:t>C</a:t>
            </a:r>
            <a:r>
              <a:rPr lang="en-US" altLang="en-US" sz="2000" i="1" baseline="-25000">
                <a:sym typeface="Symbol" pitchFamily="2" charset="2"/>
              </a:rPr>
              <a:t>i</a:t>
            </a:r>
            <a:r>
              <a:rPr lang="en-US" altLang="en-US" sz="2000">
                <a:sym typeface="Symbol" pitchFamily="2" charset="2"/>
              </a:rPr>
              <a:t> is certificate </a:t>
            </a:r>
            <a:r>
              <a:rPr lang="en-US" altLang="en-US" sz="2000" i="1">
                <a:sym typeface="Symbol" pitchFamily="2" charset="2"/>
              </a:rPr>
              <a:t>i</a:t>
            </a:r>
          </a:p>
          <a:p>
            <a:r>
              <a:rPr lang="en-US" altLang="en-US" sz="2400">
                <a:sym typeface="Symbol" pitchFamily="2" charset="2"/>
              </a:rPr>
              <a:t>Hash of file (</a:t>
            </a:r>
            <a:r>
              <a:rPr lang="en-US" altLang="en-US" sz="2400" i="1">
                <a:sym typeface="Symbol" pitchFamily="2" charset="2"/>
              </a:rPr>
              <a:t>h</a:t>
            </a:r>
            <a:r>
              <a:rPr lang="en-US" altLang="en-US" sz="2400">
                <a:sym typeface="Symbol" pitchFamily="2" charset="2"/>
              </a:rPr>
              <a:t>(1,4) in example) known to all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1E7C8-66BD-C04C-9FC3-31B42DAFA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A76FB-58F0-1444-A39D-998B614A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4803E-8DE1-D041-9788-23CBF83A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11-</a:t>
            </a:r>
            <a:fld id="{835DDE13-4BC8-FC42-B923-549BE2B2E8B4}" type="slidenum">
              <a:rPr lang="en-US" altLang="en-US" smtClean="0"/>
              <a:pPr/>
              <a:t>48</a:t>
            </a:fld>
            <a:endParaRPr lang="en-US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38D67EB-5A8D-CC44-B476-A81612A612DF}"/>
              </a:ext>
            </a:extLst>
          </p:cNvPr>
          <p:cNvGrpSpPr/>
          <p:nvPr/>
        </p:nvGrpSpPr>
        <p:grpSpPr>
          <a:xfrm>
            <a:off x="6545390" y="2278063"/>
            <a:ext cx="3448758" cy="3096658"/>
            <a:chOff x="6545390" y="2278063"/>
            <a:chExt cx="3448758" cy="3096658"/>
          </a:xfrm>
        </p:grpSpPr>
        <p:sp>
          <p:nvSpPr>
            <p:cNvPr id="289801" name="Text Box 9">
              <a:extLst>
                <a:ext uri="{FF2B5EF4-FFF2-40B4-BE49-F238E27FC236}">
                  <a16:creationId xmlns:a16="http://schemas.microsoft.com/office/drawing/2014/main" id="{189F0030-CF50-8946-A1C4-07DA1CEE76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5514" y="2278063"/>
              <a:ext cx="171608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i="1"/>
                <a:t>h</a:t>
              </a:r>
              <a:r>
                <a:rPr lang="en-US" altLang="en-US"/>
                <a:t>(1,4)</a:t>
              </a:r>
            </a:p>
          </p:txBody>
        </p:sp>
        <p:sp>
          <p:nvSpPr>
            <p:cNvPr id="289805" name="Line 13">
              <a:extLst>
                <a:ext uri="{FF2B5EF4-FFF2-40B4-BE49-F238E27FC236}">
                  <a16:creationId xmlns:a16="http://schemas.microsoft.com/office/drawing/2014/main" id="{413690D2-21A1-754E-A798-CD94726644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89814" y="2682875"/>
              <a:ext cx="498475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6" name="Line 14">
              <a:extLst>
                <a:ext uri="{FF2B5EF4-FFF2-40B4-BE49-F238E27FC236}">
                  <a16:creationId xmlns:a16="http://schemas.microsoft.com/office/drawing/2014/main" id="{1AEEAF48-4DC1-DB47-8713-6F2136E43E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26264" y="3451225"/>
              <a:ext cx="288925" cy="628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7" name="Line 15">
              <a:extLst>
                <a:ext uri="{FF2B5EF4-FFF2-40B4-BE49-F238E27FC236}">
                  <a16:creationId xmlns:a16="http://schemas.microsoft.com/office/drawing/2014/main" id="{65F5DDF0-5AA5-8641-92C0-603DFA732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97688" y="4506914"/>
              <a:ext cx="0" cy="498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8" name="Line 16">
              <a:extLst>
                <a:ext uri="{FF2B5EF4-FFF2-40B4-BE49-F238E27FC236}">
                  <a16:creationId xmlns:a16="http://schemas.microsoft.com/office/drawing/2014/main" id="{E8F8754A-51F9-1643-BEFD-0A9C75A288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96213" y="4514851"/>
              <a:ext cx="0" cy="498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9" name="Line 17">
              <a:extLst>
                <a:ext uri="{FF2B5EF4-FFF2-40B4-BE49-F238E27FC236}">
                  <a16:creationId xmlns:a16="http://schemas.microsoft.com/office/drawing/2014/main" id="{22CB6DB4-B173-1849-86CF-B28216ADED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55050" y="4445001"/>
              <a:ext cx="0" cy="498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10" name="Line 18">
              <a:extLst>
                <a:ext uri="{FF2B5EF4-FFF2-40B4-BE49-F238E27FC236}">
                  <a16:creationId xmlns:a16="http://schemas.microsoft.com/office/drawing/2014/main" id="{EEB7527D-544B-FC40-B72F-EA751756BA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553575" y="4492626"/>
              <a:ext cx="0" cy="498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11" name="Line 19">
              <a:extLst>
                <a:ext uri="{FF2B5EF4-FFF2-40B4-BE49-F238E27FC236}">
                  <a16:creationId xmlns:a16="http://schemas.microsoft.com/office/drawing/2014/main" id="{3FCDA119-A6B5-C640-AD36-BBD4BABE32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62989" y="3460750"/>
              <a:ext cx="288925" cy="628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12" name="Line 20">
              <a:extLst>
                <a:ext uri="{FF2B5EF4-FFF2-40B4-BE49-F238E27FC236}">
                  <a16:creationId xmlns:a16="http://schemas.microsoft.com/office/drawing/2014/main" id="{061CDA3C-E6F3-254D-BD0C-9B37972422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69401" y="3470275"/>
              <a:ext cx="377825" cy="668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13" name="Line 21">
              <a:extLst>
                <a:ext uri="{FF2B5EF4-FFF2-40B4-BE49-F238E27FC236}">
                  <a16:creationId xmlns:a16="http://schemas.microsoft.com/office/drawing/2014/main" id="{6BF73F5A-6C91-0144-8B05-8B8B7FB967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18514" y="2719388"/>
              <a:ext cx="352425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14" name="Line 22">
              <a:extLst>
                <a:ext uri="{FF2B5EF4-FFF2-40B4-BE49-F238E27FC236}">
                  <a16:creationId xmlns:a16="http://schemas.microsoft.com/office/drawing/2014/main" id="{8CA4AA8F-0FFA-9242-8442-501BA7B9EE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9838" y="3473450"/>
              <a:ext cx="182562" cy="641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8B4284A-97E3-0245-A0DE-AB50C6E963DC}"/>
                </a:ext>
              </a:extLst>
            </p:cNvPr>
            <p:cNvSpPr txBox="1"/>
            <p:nvPr/>
          </p:nvSpPr>
          <p:spPr>
            <a:xfrm>
              <a:off x="7038492" y="3076337"/>
              <a:ext cx="953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h</a:t>
              </a:r>
              <a:r>
                <a:rPr lang="en-US" dirty="0"/>
                <a:t>(1,2)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E44574D-5559-2F44-BE7C-243ECC4DBD0E}"/>
                </a:ext>
              </a:extLst>
            </p:cNvPr>
            <p:cNvSpPr txBox="1"/>
            <p:nvPr/>
          </p:nvSpPr>
          <p:spPr>
            <a:xfrm>
              <a:off x="8559544" y="3076337"/>
              <a:ext cx="953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h</a:t>
              </a:r>
              <a:r>
                <a:rPr lang="en-US" dirty="0"/>
                <a:t>(3,4)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D320456-54D9-7C4D-844F-D77CD46C89DC}"/>
                </a:ext>
              </a:extLst>
            </p:cNvPr>
            <p:cNvSpPr txBox="1"/>
            <p:nvPr/>
          </p:nvSpPr>
          <p:spPr>
            <a:xfrm>
              <a:off x="6545390" y="4095989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h</a:t>
              </a:r>
              <a:r>
                <a:rPr lang="en-US" dirty="0"/>
                <a:t>(1,1)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35A87EE-AE3C-654C-AE7F-65C9AB5D7F9E}"/>
                </a:ext>
              </a:extLst>
            </p:cNvPr>
            <p:cNvSpPr txBox="1"/>
            <p:nvPr/>
          </p:nvSpPr>
          <p:spPr>
            <a:xfrm>
              <a:off x="7442200" y="4075669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h</a:t>
              </a:r>
              <a:r>
                <a:rPr lang="en-US" dirty="0"/>
                <a:t>(2,2)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4517844-FDB3-844C-B736-74A6B8D0B99D}"/>
                </a:ext>
              </a:extLst>
            </p:cNvPr>
            <p:cNvSpPr txBox="1"/>
            <p:nvPr/>
          </p:nvSpPr>
          <p:spPr>
            <a:xfrm>
              <a:off x="8369550" y="4104481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h</a:t>
              </a:r>
              <a:r>
                <a:rPr lang="en-US" dirty="0"/>
                <a:t>(3,3)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569E998-E3B8-414A-B568-F26ABB16546D}"/>
                </a:ext>
              </a:extLst>
            </p:cNvPr>
            <p:cNvSpPr txBox="1"/>
            <p:nvPr/>
          </p:nvSpPr>
          <p:spPr>
            <a:xfrm>
              <a:off x="9258049" y="4123294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h</a:t>
              </a:r>
              <a:r>
                <a:rPr lang="en-US" dirty="0"/>
                <a:t>(4,4)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20CFB6D-C4FA-5B4F-98B2-9578850F1F13}"/>
                </a:ext>
              </a:extLst>
            </p:cNvPr>
            <p:cNvSpPr txBox="1"/>
            <p:nvPr/>
          </p:nvSpPr>
          <p:spPr>
            <a:xfrm>
              <a:off x="6707628" y="4991101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4E4CBFA-41D6-064B-875F-51B9AD086BBF}"/>
                </a:ext>
              </a:extLst>
            </p:cNvPr>
            <p:cNvSpPr txBox="1"/>
            <p:nvPr/>
          </p:nvSpPr>
          <p:spPr>
            <a:xfrm>
              <a:off x="7620313" y="5005389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</a:t>
              </a:r>
              <a:r>
                <a:rPr lang="en-US" i="1" baseline="-25000" dirty="0"/>
                <a:t>2</a:t>
              </a:r>
              <a:endParaRPr lang="en-US" baseline="-250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32A0EEB-3825-E544-905C-41C56F127E2F}"/>
                </a:ext>
              </a:extLst>
            </p:cNvPr>
            <p:cNvSpPr txBox="1"/>
            <p:nvPr/>
          </p:nvSpPr>
          <p:spPr>
            <a:xfrm>
              <a:off x="8471270" y="4947959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EA4D335-3025-F641-B352-4299BB444DCC}"/>
                </a:ext>
              </a:extLst>
            </p:cNvPr>
            <p:cNvSpPr txBox="1"/>
            <p:nvPr/>
          </p:nvSpPr>
          <p:spPr>
            <a:xfrm>
              <a:off x="9406308" y="4978678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</a:t>
              </a:r>
              <a:r>
                <a:rPr lang="en-US" baseline="-25000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29707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>
            <a:extLst>
              <a:ext uri="{FF2B5EF4-FFF2-40B4-BE49-F238E27FC236}">
                <a16:creationId xmlns:a16="http://schemas.microsoft.com/office/drawing/2014/main" id="{BA97FF5D-D02A-9A4B-8606-8B2B18135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Validation</a:t>
            </a:r>
          </a:p>
        </p:txBody>
      </p:sp>
      <p:sp>
        <p:nvSpPr>
          <p:cNvPr id="292868" name="Rectangle 4">
            <a:extLst>
              <a:ext uri="{FF2B5EF4-FFF2-40B4-BE49-F238E27FC236}">
                <a16:creationId xmlns:a16="http://schemas.microsoft.com/office/drawing/2014/main" id="{A676A304-FCBA-D546-ACAA-FCABE26B44F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753801" y="1981200"/>
            <a:ext cx="5716536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To validate </a:t>
            </a:r>
            <a:r>
              <a:rPr lang="en-US" altLang="en-US" sz="2400" i="1" dirty="0"/>
              <a:t>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</a:t>
            </a:r>
          </a:p>
          <a:p>
            <a:pPr lvl="1"/>
            <a:r>
              <a:rPr lang="en-US" altLang="en-US" sz="2000" dirty="0"/>
              <a:t>Compute </a:t>
            </a:r>
            <a:r>
              <a:rPr lang="en-US" altLang="en-US" sz="2000" i="1" dirty="0"/>
              <a:t>h</a:t>
            </a:r>
            <a:r>
              <a:rPr lang="en-US" altLang="en-US" sz="2000" dirty="0"/>
              <a:t>(1, 1)</a:t>
            </a:r>
          </a:p>
          <a:p>
            <a:pPr lvl="1"/>
            <a:r>
              <a:rPr lang="en-US" altLang="en-US" sz="2000" dirty="0"/>
              <a:t>Obtain </a:t>
            </a:r>
            <a:r>
              <a:rPr lang="en-US" altLang="en-US" sz="2000" i="1" dirty="0"/>
              <a:t>h</a:t>
            </a:r>
            <a:r>
              <a:rPr lang="en-US" altLang="en-US" sz="2000" dirty="0"/>
              <a:t>(2, 2)</a:t>
            </a:r>
          </a:p>
          <a:p>
            <a:pPr lvl="1"/>
            <a:r>
              <a:rPr lang="en-US" altLang="en-US" sz="2000" dirty="0"/>
              <a:t>Compute </a:t>
            </a:r>
            <a:r>
              <a:rPr lang="en-US" altLang="en-US" sz="2000" i="1" dirty="0"/>
              <a:t>h</a:t>
            </a:r>
            <a:r>
              <a:rPr lang="en-US" altLang="en-US" sz="2000" dirty="0"/>
              <a:t>(1, 2)</a:t>
            </a:r>
          </a:p>
          <a:p>
            <a:pPr lvl="1"/>
            <a:r>
              <a:rPr lang="en-US" altLang="en-US" sz="2000" dirty="0"/>
              <a:t>Obtain </a:t>
            </a:r>
            <a:r>
              <a:rPr lang="en-US" altLang="en-US" sz="2000" i="1" dirty="0"/>
              <a:t>h</a:t>
            </a:r>
            <a:r>
              <a:rPr lang="en-US" altLang="en-US" sz="2000" dirty="0"/>
              <a:t>(3, 4)</a:t>
            </a:r>
          </a:p>
          <a:p>
            <a:pPr lvl="1"/>
            <a:r>
              <a:rPr lang="en-US" altLang="en-US" sz="2000" dirty="0"/>
              <a:t>Compute </a:t>
            </a:r>
            <a:r>
              <a:rPr lang="en-US" altLang="en-US" sz="2000" i="1" dirty="0"/>
              <a:t>h</a:t>
            </a:r>
            <a:r>
              <a:rPr lang="en-US" altLang="en-US" sz="2000" dirty="0"/>
              <a:t>(1,4)</a:t>
            </a:r>
          </a:p>
          <a:p>
            <a:pPr lvl="1"/>
            <a:r>
              <a:rPr lang="en-US" altLang="en-US" sz="2000" dirty="0"/>
              <a:t>Compare to known </a:t>
            </a:r>
            <a:r>
              <a:rPr lang="en-US" altLang="en-US" sz="2000" i="1" dirty="0"/>
              <a:t>h</a:t>
            </a:r>
            <a:r>
              <a:rPr lang="en-US" altLang="en-US" sz="2000" dirty="0"/>
              <a:t>(1, 4)</a:t>
            </a:r>
          </a:p>
          <a:p>
            <a:r>
              <a:rPr lang="en-US" altLang="en-US" sz="2400" dirty="0"/>
              <a:t>Need to know hashes of children of nodes on path that are not computed</a:t>
            </a:r>
          </a:p>
          <a:p>
            <a:r>
              <a:rPr lang="en-US" altLang="en-US" sz="2400" dirty="0"/>
              <a:t>In drawing at left:</a:t>
            </a:r>
          </a:p>
          <a:p>
            <a:pPr lvl="1"/>
            <a:r>
              <a:rPr lang="en-US" altLang="en-US" sz="2000" dirty="0"/>
              <a:t>Circle contains what is to be validated</a:t>
            </a:r>
          </a:p>
          <a:p>
            <a:pPr lvl="1"/>
            <a:r>
              <a:rPr lang="en-US" altLang="en-US" sz="2000" dirty="0"/>
              <a:t>Ovals are what are to be obtained</a:t>
            </a:r>
          </a:p>
          <a:p>
            <a:pPr lvl="1"/>
            <a:r>
              <a:rPr lang="en-US" altLang="en-US" sz="2000" dirty="0"/>
              <a:t>Curved rectangles are what are to be computed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41F74-A7A3-314D-BCF4-529AB6A5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99512-CBF3-E343-8BB8-FB5BA6577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B0E30-46A2-A848-9A95-7415AE0C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11-</a:t>
            </a:r>
            <a:fld id="{5BED71EF-886E-944E-AFCD-CB093A3B779F}" type="slidenum">
              <a:rPr lang="en-US" altLang="en-US" smtClean="0"/>
              <a:pPr/>
              <a:t>49</a:t>
            </a:fld>
            <a:endParaRPr lang="en-US" alt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DE9CF1-252C-1542-9B58-75C7283AADF0}"/>
              </a:ext>
            </a:extLst>
          </p:cNvPr>
          <p:cNvGrpSpPr/>
          <p:nvPr/>
        </p:nvGrpSpPr>
        <p:grpSpPr>
          <a:xfrm>
            <a:off x="1385253" y="2008743"/>
            <a:ext cx="3499685" cy="3125470"/>
            <a:chOff x="1385253" y="2008743"/>
            <a:chExt cx="3499685" cy="312547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D59E96B-3717-914B-AB93-D704C44188A7}"/>
                </a:ext>
              </a:extLst>
            </p:cNvPr>
            <p:cNvGrpSpPr/>
            <p:nvPr/>
          </p:nvGrpSpPr>
          <p:grpSpPr>
            <a:xfrm>
              <a:off x="1436180" y="2008743"/>
              <a:ext cx="3448758" cy="3096658"/>
              <a:chOff x="6545390" y="2278063"/>
              <a:chExt cx="3448758" cy="3096658"/>
            </a:xfrm>
          </p:grpSpPr>
          <p:sp>
            <p:nvSpPr>
              <p:cNvPr id="28" name="Text Box 9">
                <a:extLst>
                  <a:ext uri="{FF2B5EF4-FFF2-40B4-BE49-F238E27FC236}">
                    <a16:creationId xmlns:a16="http://schemas.microsoft.com/office/drawing/2014/main" id="{D8068983-DE91-C643-B6DB-F69A90AE20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75514" y="2278063"/>
                <a:ext cx="171608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i="1"/>
                  <a:t>h</a:t>
                </a:r>
                <a:r>
                  <a:rPr lang="en-US" altLang="en-US"/>
                  <a:t>(1,4)</a:t>
                </a:r>
              </a:p>
            </p:txBody>
          </p:sp>
          <p:sp>
            <p:nvSpPr>
              <p:cNvPr id="29" name="Line 13">
                <a:extLst>
                  <a:ext uri="{FF2B5EF4-FFF2-40B4-BE49-F238E27FC236}">
                    <a16:creationId xmlns:a16="http://schemas.microsoft.com/office/drawing/2014/main" id="{382EDC7C-FDAD-EE4D-95C5-614C9A28E6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389814" y="2682875"/>
                <a:ext cx="498475" cy="393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14">
                <a:extLst>
                  <a:ext uri="{FF2B5EF4-FFF2-40B4-BE49-F238E27FC236}">
                    <a16:creationId xmlns:a16="http://schemas.microsoft.com/office/drawing/2014/main" id="{EDC2D428-8C2E-A141-B8F9-A4C2D2085F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926264" y="3451225"/>
                <a:ext cx="288925" cy="6286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15">
                <a:extLst>
                  <a:ext uri="{FF2B5EF4-FFF2-40B4-BE49-F238E27FC236}">
                    <a16:creationId xmlns:a16="http://schemas.microsoft.com/office/drawing/2014/main" id="{6E09574C-5C68-D54A-B1A5-495086AA56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897688" y="4506914"/>
                <a:ext cx="0" cy="4984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16">
                <a:extLst>
                  <a:ext uri="{FF2B5EF4-FFF2-40B4-BE49-F238E27FC236}">
                    <a16:creationId xmlns:a16="http://schemas.microsoft.com/office/drawing/2014/main" id="{3F293FA4-E4FB-0445-A973-FA461A67B1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796213" y="4514851"/>
                <a:ext cx="0" cy="4984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17">
                <a:extLst>
                  <a:ext uri="{FF2B5EF4-FFF2-40B4-BE49-F238E27FC236}">
                    <a16:creationId xmlns:a16="http://schemas.microsoft.com/office/drawing/2014/main" id="{3FE0EDEE-64C9-214F-B51A-054C0AB49D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655050" y="4445001"/>
                <a:ext cx="0" cy="4984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18">
                <a:extLst>
                  <a:ext uri="{FF2B5EF4-FFF2-40B4-BE49-F238E27FC236}">
                    <a16:creationId xmlns:a16="http://schemas.microsoft.com/office/drawing/2014/main" id="{55285F8B-A902-3940-B6DC-8121B048D3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553575" y="4492626"/>
                <a:ext cx="0" cy="4984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9">
                <a:extLst>
                  <a:ext uri="{FF2B5EF4-FFF2-40B4-BE49-F238E27FC236}">
                    <a16:creationId xmlns:a16="http://schemas.microsoft.com/office/drawing/2014/main" id="{2618A15F-3606-784C-87D2-467ADFB3B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662989" y="3460750"/>
                <a:ext cx="288925" cy="6286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0">
                <a:extLst>
                  <a:ext uri="{FF2B5EF4-FFF2-40B4-BE49-F238E27FC236}">
                    <a16:creationId xmlns:a16="http://schemas.microsoft.com/office/drawing/2014/main" id="{3BD3A1B1-75F6-5844-A378-9150C61D95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69401" y="3470275"/>
                <a:ext cx="377825" cy="6683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21">
                <a:extLst>
                  <a:ext uri="{FF2B5EF4-FFF2-40B4-BE49-F238E27FC236}">
                    <a16:creationId xmlns:a16="http://schemas.microsoft.com/office/drawing/2014/main" id="{D9C2054B-272D-E848-B404-25C7F6CF85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18514" y="2719388"/>
                <a:ext cx="352425" cy="341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22">
                <a:extLst>
                  <a:ext uri="{FF2B5EF4-FFF2-40B4-BE49-F238E27FC236}">
                    <a16:creationId xmlns:a16="http://schemas.microsoft.com/office/drawing/2014/main" id="{0A498B6B-E3F4-8D43-A0A3-AB61FDAA0D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89838" y="3473450"/>
                <a:ext cx="182562" cy="641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44A1AA6-944C-8A44-98D9-F4062A128D50}"/>
                  </a:ext>
                </a:extLst>
              </p:cNvPr>
              <p:cNvSpPr txBox="1"/>
              <p:nvPr/>
            </p:nvSpPr>
            <p:spPr>
              <a:xfrm>
                <a:off x="7038492" y="3076337"/>
                <a:ext cx="953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h</a:t>
                </a:r>
                <a:r>
                  <a:rPr lang="en-US" dirty="0"/>
                  <a:t>(1,2)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4DA6D40-6D0B-A04B-8346-23680F3B88D9}"/>
                  </a:ext>
                </a:extLst>
              </p:cNvPr>
              <p:cNvSpPr txBox="1"/>
              <p:nvPr/>
            </p:nvSpPr>
            <p:spPr>
              <a:xfrm>
                <a:off x="8559544" y="3076337"/>
                <a:ext cx="953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h</a:t>
                </a:r>
                <a:r>
                  <a:rPr lang="en-US" dirty="0"/>
                  <a:t>(3,4)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B834196-0D52-9B46-BFE1-6E32F3BA0B65}"/>
                  </a:ext>
                </a:extLst>
              </p:cNvPr>
              <p:cNvSpPr txBox="1"/>
              <p:nvPr/>
            </p:nvSpPr>
            <p:spPr>
              <a:xfrm>
                <a:off x="6545390" y="4095989"/>
                <a:ext cx="7617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h</a:t>
                </a:r>
                <a:r>
                  <a:rPr lang="en-US" dirty="0"/>
                  <a:t>(1,1)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46C8231-09F0-AB46-9649-FA40C56D1C9D}"/>
                  </a:ext>
                </a:extLst>
              </p:cNvPr>
              <p:cNvSpPr txBox="1"/>
              <p:nvPr/>
            </p:nvSpPr>
            <p:spPr>
              <a:xfrm>
                <a:off x="7426699" y="4129565"/>
                <a:ext cx="7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h</a:t>
                </a:r>
                <a:r>
                  <a:rPr lang="en-US" dirty="0"/>
                  <a:t>(2,2)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7753139-5C1A-914A-B7BE-DD792DDADE9B}"/>
                  </a:ext>
                </a:extLst>
              </p:cNvPr>
              <p:cNvSpPr txBox="1"/>
              <p:nvPr/>
            </p:nvSpPr>
            <p:spPr>
              <a:xfrm>
                <a:off x="8369550" y="4104481"/>
                <a:ext cx="7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h</a:t>
                </a:r>
                <a:r>
                  <a:rPr lang="en-US" dirty="0"/>
                  <a:t>(3,3)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7675139-8184-A446-BB0C-866F5C774459}"/>
                  </a:ext>
                </a:extLst>
              </p:cNvPr>
              <p:cNvSpPr txBox="1"/>
              <p:nvPr/>
            </p:nvSpPr>
            <p:spPr>
              <a:xfrm>
                <a:off x="9258049" y="4123294"/>
                <a:ext cx="7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h</a:t>
                </a:r>
                <a:r>
                  <a:rPr lang="en-US" dirty="0"/>
                  <a:t>(4,4)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428942D-EB61-F147-8CBC-B80FB774F517}"/>
                  </a:ext>
                </a:extLst>
              </p:cNvPr>
              <p:cNvSpPr txBox="1"/>
              <p:nvPr/>
            </p:nvSpPr>
            <p:spPr>
              <a:xfrm>
                <a:off x="6707628" y="4991101"/>
                <a:ext cx="3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C</a:t>
                </a:r>
                <a:r>
                  <a:rPr lang="en-US" baseline="-25000" dirty="0"/>
                  <a:t>1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95685FF-E419-0E41-BA99-DA3D94793F5D}"/>
                  </a:ext>
                </a:extLst>
              </p:cNvPr>
              <p:cNvSpPr txBox="1"/>
              <p:nvPr/>
            </p:nvSpPr>
            <p:spPr>
              <a:xfrm>
                <a:off x="7620313" y="5005389"/>
                <a:ext cx="3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C</a:t>
                </a:r>
                <a:r>
                  <a:rPr lang="en-US" i="1" baseline="-25000" dirty="0"/>
                  <a:t>2</a:t>
                </a:r>
                <a:endParaRPr lang="en-US" baseline="-25000" dirty="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D056B66-A924-E14A-BBBA-716DC7728DED}"/>
                  </a:ext>
                </a:extLst>
              </p:cNvPr>
              <p:cNvSpPr txBox="1"/>
              <p:nvPr/>
            </p:nvSpPr>
            <p:spPr>
              <a:xfrm>
                <a:off x="8471270" y="4947959"/>
                <a:ext cx="3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C</a:t>
                </a:r>
                <a:r>
                  <a:rPr lang="en-US" baseline="-25000" dirty="0"/>
                  <a:t>3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1325D95-84F0-914F-A34F-F21556724D8A}"/>
                  </a:ext>
                </a:extLst>
              </p:cNvPr>
              <p:cNvSpPr txBox="1"/>
              <p:nvPr/>
            </p:nvSpPr>
            <p:spPr>
              <a:xfrm>
                <a:off x="9406308" y="4978678"/>
                <a:ext cx="3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C</a:t>
                </a:r>
                <a:r>
                  <a:rPr lang="en-US" baseline="-25000" dirty="0"/>
                  <a:t>4</a:t>
                </a:r>
              </a:p>
            </p:txBody>
          </p:sp>
        </p:grpSp>
        <p:sp>
          <p:nvSpPr>
            <p:cNvPr id="2" name="Rounded Rectangle 1">
              <a:extLst>
                <a:ext uri="{FF2B5EF4-FFF2-40B4-BE49-F238E27FC236}">
                  <a16:creationId xmlns:a16="http://schemas.microsoft.com/office/drawing/2014/main" id="{2355CB8C-D575-464D-9510-0A91F6897E75}"/>
                </a:ext>
              </a:extLst>
            </p:cNvPr>
            <p:cNvSpPr/>
            <p:nvPr/>
          </p:nvSpPr>
          <p:spPr>
            <a:xfrm>
              <a:off x="1385253" y="3806349"/>
              <a:ext cx="793876" cy="39814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8C0F1196-D0EF-1E49-9826-5C5FE25246B6}"/>
                </a:ext>
              </a:extLst>
            </p:cNvPr>
            <p:cNvSpPr/>
            <p:nvPr/>
          </p:nvSpPr>
          <p:spPr>
            <a:xfrm>
              <a:off x="1915518" y="2816953"/>
              <a:ext cx="793876" cy="39814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A51145E9-8D64-FA4A-B257-8F1545D5CFC9}"/>
                </a:ext>
              </a:extLst>
            </p:cNvPr>
            <p:cNvSpPr/>
            <p:nvPr/>
          </p:nvSpPr>
          <p:spPr>
            <a:xfrm>
              <a:off x="2654480" y="2008980"/>
              <a:ext cx="793876" cy="39814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4526473-20C0-DB47-AC25-5BABCEFB1BCE}"/>
                </a:ext>
              </a:extLst>
            </p:cNvPr>
            <p:cNvSpPr/>
            <p:nvPr/>
          </p:nvSpPr>
          <p:spPr>
            <a:xfrm>
              <a:off x="2322129" y="3832622"/>
              <a:ext cx="736099" cy="3981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560752C-03A9-8B44-BE2B-E499375614F1}"/>
                </a:ext>
              </a:extLst>
            </p:cNvPr>
            <p:cNvSpPr/>
            <p:nvPr/>
          </p:nvSpPr>
          <p:spPr>
            <a:xfrm>
              <a:off x="3468885" y="2813964"/>
              <a:ext cx="736099" cy="3981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CB1D0F2-3CB7-8141-B8A3-FCE17FD8EBBC}"/>
                </a:ext>
              </a:extLst>
            </p:cNvPr>
            <p:cNvSpPr/>
            <p:nvPr/>
          </p:nvSpPr>
          <p:spPr>
            <a:xfrm>
              <a:off x="1598419" y="4736069"/>
              <a:ext cx="383438" cy="3981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867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id="{346B843C-F286-5444-9F45-E9137339C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Benefits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941AE394-F7C4-C54A-B9CF-7D8F68042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Limits amount of traffic enciphered with single key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Standard practice, to decrease the amount of traffic an attacker can obtain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Prevents some attacks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Example: Alice will send Bob message that is either “BUY” or “SELL”. Eve computes possible ciphertexts { “BUY” } </a:t>
            </a:r>
            <a:r>
              <a:rPr lang="en-US" altLang="en-US" i="1"/>
              <a:t>k</a:t>
            </a:r>
            <a:r>
              <a:rPr lang="en-US" altLang="en-US" i="1" baseline="-25000"/>
              <a:t>B</a:t>
            </a:r>
            <a:r>
              <a:rPr lang="en-US" altLang="en-US"/>
              <a:t> and  { “SELL” } </a:t>
            </a:r>
            <a:r>
              <a:rPr lang="en-US" altLang="en-US" i="1"/>
              <a:t>k</a:t>
            </a:r>
            <a:r>
              <a:rPr lang="en-US" altLang="en-US" i="1" baseline="-25000"/>
              <a:t>B</a:t>
            </a:r>
            <a:r>
              <a:rPr lang="en-US" altLang="en-US"/>
              <a:t>. Eve intercepts enciphered message, compares, and gets plaintext at once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445AA5F-5ADA-EA4C-AC5E-81C1888D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4058A9F-D2DB-784C-BE6C-DF4D49E0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00DCA97-7827-6E43-924C-5B916ADE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877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>
            <a:extLst>
              <a:ext uri="{FF2B5EF4-FFF2-40B4-BE49-F238E27FC236}">
                <a16:creationId xmlns:a16="http://schemas.microsoft.com/office/drawing/2014/main" id="{4480F842-1A3D-ED49-9B3A-C272A30F4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Details</a:t>
            </a:r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23BB07C2-7E6A-7443-B410-B82CE77E2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f</a:t>
            </a:r>
            <a:r>
              <a:rPr lang="en-US" altLang="en-US" dirty="0"/>
              <a:t>:</a:t>
            </a:r>
            <a:r>
              <a:rPr lang="en-US" altLang="en-US" i="1" dirty="0"/>
              <a:t> D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i="1" dirty="0"/>
              <a:t>D</a:t>
            </a:r>
            <a:r>
              <a:rPr lang="en-US" altLang="en-US" i="1" dirty="0">
                <a:sym typeface="Symbol" pitchFamily="2" charset="2"/>
              </a:rPr>
              <a:t></a:t>
            </a:r>
            <a:r>
              <a:rPr lang="en-US" altLang="en-US" i="1" dirty="0"/>
              <a:t>D</a:t>
            </a:r>
            <a:r>
              <a:rPr lang="en-US" altLang="en-US" dirty="0"/>
              <a:t> maps bit strings to bit strings</a:t>
            </a:r>
          </a:p>
          <a:p>
            <a:r>
              <a:rPr lang="en-US" altLang="en-US" i="1" dirty="0"/>
              <a:t>h</a:t>
            </a:r>
            <a:r>
              <a:rPr lang="en-US" altLang="en-US" dirty="0"/>
              <a:t>: </a:t>
            </a:r>
            <a:r>
              <a:rPr lang="en-US" altLang="en-US" i="1" dirty="0"/>
              <a:t>N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i="1" dirty="0"/>
              <a:t>N</a:t>
            </a:r>
            <a:r>
              <a:rPr lang="en-US" altLang="en-US" i="1" dirty="0">
                <a:sym typeface="Symbol" pitchFamily="2" charset="2"/>
              </a:rPr>
              <a:t></a:t>
            </a:r>
            <a:r>
              <a:rPr lang="en-US" altLang="en-US" i="1" dirty="0"/>
              <a:t>D</a:t>
            </a:r>
            <a:r>
              <a:rPr lang="en-US" altLang="en-US" dirty="0"/>
              <a:t> maps integers to bit strings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i="1" dirty="0" err="1"/>
              <a:t>i</a:t>
            </a:r>
            <a:r>
              <a:rPr lang="en-US" altLang="en-US" dirty="0"/>
              <a:t> ≥ </a:t>
            </a:r>
            <a:r>
              <a:rPr lang="en-US" altLang="en-US" i="1" dirty="0"/>
              <a:t>j</a:t>
            </a:r>
            <a:r>
              <a:rPr lang="en-US" altLang="en-US" dirty="0"/>
              <a:t>,	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j</a:t>
            </a:r>
            <a:r>
              <a:rPr lang="en-US" altLang="en-US" dirty="0"/>
              <a:t>) =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if </a:t>
            </a:r>
            <a:r>
              <a:rPr lang="en-US" altLang="en-US" i="1" dirty="0" err="1"/>
              <a:t>i</a:t>
            </a:r>
            <a:r>
              <a:rPr lang="en-US" altLang="en-US" dirty="0"/>
              <a:t> &lt; </a:t>
            </a:r>
            <a:r>
              <a:rPr lang="en-US" altLang="en-US" i="1" dirty="0"/>
              <a:t>j</a:t>
            </a:r>
            <a:r>
              <a:rPr lang="en-US" altLang="en-US" dirty="0"/>
              <a:t>,	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j</a:t>
            </a:r>
            <a:r>
              <a:rPr lang="en-US" altLang="en-US" dirty="0"/>
              <a:t>) =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(</a:t>
            </a:r>
            <a:r>
              <a:rPr lang="en-US" altLang="en-US" i="1" dirty="0" err="1">
                <a:sym typeface="Symbol" pitchFamily="2" charset="2"/>
              </a:rPr>
              <a:t>i</a:t>
            </a:r>
            <a:r>
              <a:rPr lang="en-US" altLang="en-US" dirty="0" err="1">
                <a:sym typeface="Symbol" pitchFamily="2" charset="2"/>
              </a:rPr>
              <a:t>+</a:t>
            </a:r>
            <a:r>
              <a:rPr lang="en-US" altLang="en-US" i="1" dirty="0" err="1">
                <a:sym typeface="Symbol" pitchFamily="2" charset="2"/>
              </a:rPr>
              <a:t>j</a:t>
            </a:r>
            <a:r>
              <a:rPr lang="en-US" altLang="en-US" dirty="0">
                <a:sym typeface="Symbol" pitchFamily="2" charset="2"/>
              </a:rPr>
              <a:t>)/2</a:t>
            </a:r>
            <a:r>
              <a:rPr lang="en-US" altLang="en-US" dirty="0"/>
              <a:t>)</a:t>
            </a:r>
            <a:r>
              <a:rPr lang="en-US" altLang="en-US" i="1" dirty="0"/>
              <a:t>,</a:t>
            </a:r>
            <a:r>
              <a:rPr lang="en-US" altLang="en-US" dirty="0"/>
              <a:t> </a:t>
            </a:r>
            <a:r>
              <a:rPr lang="en-US" altLang="en-US" i="1" dirty="0"/>
              <a:t>h</a:t>
            </a: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(</a:t>
            </a:r>
            <a:r>
              <a:rPr lang="en-US" altLang="en-US" i="1" dirty="0" err="1">
                <a:sym typeface="Symbol" pitchFamily="2" charset="2"/>
              </a:rPr>
              <a:t>i</a:t>
            </a:r>
            <a:r>
              <a:rPr lang="en-US" altLang="en-US" dirty="0" err="1">
                <a:sym typeface="Symbol" pitchFamily="2" charset="2"/>
              </a:rPr>
              <a:t>+</a:t>
            </a:r>
            <a:r>
              <a:rPr lang="en-US" altLang="en-US" i="1" dirty="0" err="1">
                <a:sym typeface="Symbol" pitchFamily="2" charset="2"/>
              </a:rPr>
              <a:t>j</a:t>
            </a:r>
            <a:r>
              <a:rPr lang="en-US" altLang="en-US" dirty="0">
                <a:sym typeface="Symbol" pitchFamily="2" charset="2"/>
              </a:rPr>
              <a:t>)/2</a:t>
            </a:r>
            <a:r>
              <a:rPr lang="en-US" altLang="en-US" dirty="0"/>
              <a:t>+1, </a:t>
            </a:r>
            <a:r>
              <a:rPr lang="en-US" altLang="en-US" i="1" dirty="0"/>
              <a:t>j</a:t>
            </a:r>
            <a:r>
              <a:rPr lang="en-US" altLang="en-US" dirty="0"/>
              <a:t>))</a:t>
            </a:r>
          </a:p>
          <a:p>
            <a:pPr lvl="1"/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8C68983-E854-3947-9D78-A4903077F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5B012FA-FA9F-B54C-8943-49ACCA30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4BB63CE-330C-314F-84BB-9085B438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389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>
            <a:extLst>
              <a:ext uri="{FF2B5EF4-FFF2-40B4-BE49-F238E27FC236}">
                <a16:creationId xmlns:a16="http://schemas.microsoft.com/office/drawing/2014/main" id="{4292FDE6-E3E4-8548-A2E9-7971D8E73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</a:t>
            </a:r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CFAD38D7-45BE-B748-9CBC-8B5A04D3B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File must be available for validation</a:t>
            </a:r>
          </a:p>
          <a:p>
            <a:pPr lvl="1"/>
            <a:r>
              <a:rPr lang="en-US" altLang="en-US" dirty="0"/>
              <a:t>Otherwise, can’t recompute hash at root of tree</a:t>
            </a:r>
          </a:p>
          <a:p>
            <a:pPr lvl="1"/>
            <a:r>
              <a:rPr lang="en-US" altLang="en-US" dirty="0"/>
              <a:t>Intermediate hashes would do</a:t>
            </a:r>
          </a:p>
          <a:p>
            <a:r>
              <a:rPr lang="en-US" altLang="en-US" dirty="0"/>
              <a:t>Not practical in most circumstances</a:t>
            </a:r>
          </a:p>
          <a:p>
            <a:pPr lvl="1"/>
            <a:r>
              <a:rPr lang="en-US" altLang="en-US" dirty="0"/>
              <a:t>If any public key changed, validation fails unless tree is updated</a:t>
            </a:r>
          </a:p>
          <a:p>
            <a:pPr lvl="1"/>
            <a:r>
              <a:rPr lang="en-US" altLang="en-US" dirty="0"/>
              <a:t>This includes compromised certificates as well as legitimate public key changes</a:t>
            </a:r>
          </a:p>
          <a:p>
            <a:pPr lvl="1"/>
            <a:r>
              <a:rPr lang="en-US" altLang="en-US" dirty="0"/>
              <a:t>If copies of tree are widely distributed, a change to one must be reflected by all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6D965C8-72BA-F64A-AEFF-BC665CB41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14DA36B-1C20-F54C-B9A6-5F7032763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1CA8671-2735-BD4C-BD90-75FD079B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107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803C550B-F313-5C4B-B097-2702FDE595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Certificate Signature Chains</a:t>
            </a:r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06275DAB-4BB9-4B42-A131-BC9AF4522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Create certificate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Generate hash of certificate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Encipher hash with issuer’s private key</a:t>
            </a:r>
          </a:p>
          <a:p>
            <a:pPr>
              <a:lnSpc>
                <a:spcPct val="90000"/>
              </a:lnSpc>
            </a:pPr>
            <a:r>
              <a:rPr lang="en-US" altLang="en-US"/>
              <a:t>Validate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Obtain issuer’s public key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Decipher enciphered hash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Recompute hash from certificate and compare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Problem: getting issuer’s public key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9E840A8-DEB7-7F42-995C-565321133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941FEC-B34B-6644-82CC-799C5E38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E57EDCC-3963-9C47-8477-08FDF173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354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>
            <a:extLst>
              <a:ext uri="{FF2B5EF4-FFF2-40B4-BE49-F238E27FC236}">
                <a16:creationId xmlns:a16="http://schemas.microsoft.com/office/drawing/2014/main" id="{608F9C1D-436D-444C-9789-E54A31CF4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X.509 Chains</a:t>
            </a:r>
          </a:p>
        </p:txBody>
      </p:sp>
      <p:sp>
        <p:nvSpPr>
          <p:cNvPr id="296963" name="Rectangle 3">
            <a:extLst>
              <a:ext uri="{FF2B5EF4-FFF2-40B4-BE49-F238E27FC236}">
                <a16:creationId xmlns:a16="http://schemas.microsoft.com/office/drawing/2014/main" id="{79B1584E-25B7-8947-8141-C9CED17E1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certificate components in X.509v3:</a:t>
            </a:r>
          </a:p>
          <a:p>
            <a:pPr lvl="1"/>
            <a:r>
              <a:rPr lang="en-US" altLang="en-US"/>
              <a:t>Version</a:t>
            </a:r>
          </a:p>
          <a:p>
            <a:pPr lvl="1"/>
            <a:r>
              <a:rPr lang="en-US" altLang="en-US"/>
              <a:t>Serial number</a:t>
            </a:r>
          </a:p>
          <a:p>
            <a:pPr lvl="1"/>
            <a:r>
              <a:rPr lang="en-US" altLang="en-US"/>
              <a:t>Signature algorithm identifier: hash algorithm</a:t>
            </a:r>
          </a:p>
          <a:p>
            <a:pPr lvl="1"/>
            <a:r>
              <a:rPr lang="en-US" altLang="en-US"/>
              <a:t>Issuer’s name; uniquely identifies issuer</a:t>
            </a:r>
          </a:p>
          <a:p>
            <a:pPr lvl="1"/>
            <a:r>
              <a:rPr lang="en-US" altLang="en-US"/>
              <a:t>Interval of validity</a:t>
            </a:r>
          </a:p>
          <a:p>
            <a:pPr lvl="1"/>
            <a:r>
              <a:rPr lang="en-US" altLang="en-US"/>
              <a:t>Subject’s name; uniquely identifies subject</a:t>
            </a:r>
          </a:p>
          <a:p>
            <a:pPr lvl="1"/>
            <a:r>
              <a:rPr lang="en-US" altLang="en-US"/>
              <a:t>Subject’s public key</a:t>
            </a:r>
          </a:p>
          <a:p>
            <a:pPr lvl="1"/>
            <a:r>
              <a:rPr lang="en-US" altLang="en-US"/>
              <a:t>Signature: enciphered hash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007773C-309D-304A-A1A3-A48C4ECA5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D0AC28F-A1EE-644A-8FEB-677F9020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14EB26C-EAB0-ED43-8FE1-150AABCCB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786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>
            <a:extLst>
              <a:ext uri="{FF2B5EF4-FFF2-40B4-BE49-F238E27FC236}">
                <a16:creationId xmlns:a16="http://schemas.microsoft.com/office/drawing/2014/main" id="{D06C9B46-9BAC-B24C-B0E9-8B147B9C0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X.509 Certificate Validation</a:t>
            </a:r>
          </a:p>
        </p:txBody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2FD320F9-1B28-B14F-939D-DB78AFFC2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Obtain issuer’s public key</a:t>
            </a:r>
          </a:p>
          <a:p>
            <a:pPr lvl="1"/>
            <a:r>
              <a:rPr lang="en-US" altLang="en-US"/>
              <a:t>The one for the particular signature algorithm</a:t>
            </a:r>
          </a:p>
          <a:p>
            <a:r>
              <a:rPr lang="en-US" altLang="en-US"/>
              <a:t>Decipher signature</a:t>
            </a:r>
          </a:p>
          <a:p>
            <a:pPr lvl="1"/>
            <a:r>
              <a:rPr lang="en-US" altLang="en-US"/>
              <a:t>Gives hash of certificate</a:t>
            </a:r>
          </a:p>
          <a:p>
            <a:r>
              <a:rPr lang="en-US" altLang="en-US"/>
              <a:t>Recompute hash from certificate and compare</a:t>
            </a:r>
          </a:p>
          <a:p>
            <a:pPr lvl="1"/>
            <a:r>
              <a:rPr lang="en-US" altLang="en-US"/>
              <a:t>If they differ, there’s a problem</a:t>
            </a:r>
          </a:p>
          <a:p>
            <a:r>
              <a:rPr lang="en-US" altLang="en-US"/>
              <a:t>Check interval of validity</a:t>
            </a:r>
          </a:p>
          <a:p>
            <a:pPr lvl="1"/>
            <a:r>
              <a:rPr lang="en-US" altLang="en-US"/>
              <a:t>This confirms that certificate is current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51A329B-E2B4-5745-A109-34F59590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B75F00D-1CEE-9049-9DBB-54AFB216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B669A23-8BE0-9E44-988D-ABA76109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630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65FAEDC6-939E-5846-AAE3-46531785C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Issuers</a:t>
            </a: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F5A95D12-890F-0F4C-8C2B-FC16C0AAC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Certification Authority </a:t>
            </a:r>
            <a:r>
              <a:rPr lang="en-US" altLang="en-US" dirty="0"/>
              <a:t>(</a:t>
            </a:r>
            <a:r>
              <a:rPr lang="en-US" altLang="en-US" i="1" dirty="0"/>
              <a:t>CA</a:t>
            </a:r>
            <a:r>
              <a:rPr lang="en-US" altLang="en-US" dirty="0"/>
              <a:t>): entity that issues certificates</a:t>
            </a:r>
          </a:p>
          <a:p>
            <a:pPr lvl="1"/>
            <a:r>
              <a:rPr lang="en-US" altLang="en-US" dirty="0"/>
              <a:t>Multiple issuers pose validation problem</a:t>
            </a:r>
          </a:p>
          <a:p>
            <a:pPr lvl="1"/>
            <a:r>
              <a:rPr lang="en-US" altLang="en-US" dirty="0"/>
              <a:t>Alice’s CA is Cathy; Bob’s CA is Don; how can Alice validate Bob’s certificate?</a:t>
            </a:r>
          </a:p>
          <a:p>
            <a:pPr lvl="1"/>
            <a:r>
              <a:rPr lang="en-US" altLang="en-US" dirty="0"/>
              <a:t>Have Cathy and Don cross-certify by issuing certificates for each other</a:t>
            </a:r>
            <a:endParaRPr lang="en-US" altLang="en-US" i="1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561F34F-A19D-6A4C-A25A-C8C9E0F6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9555155-43A1-3D4E-90A2-C65CF8C7F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E8F5A54-94AE-E744-84E4-15F44E79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576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4CC812FC-3C71-7E46-AE8E-056343D9C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Validation and Cross-Certifying</a:t>
            </a:r>
          </a:p>
        </p:txBody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3965B011-6278-A448-8D14-08C15910B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Notation: </a:t>
            </a:r>
            <a:r>
              <a:rPr lang="en-US" altLang="en-US" i="1" dirty="0"/>
              <a:t>X</a:t>
            </a:r>
            <a:r>
              <a:rPr lang="en-US" altLang="en-US" dirty="0"/>
              <a:t>&lt;&lt;</a:t>
            </a:r>
            <a:r>
              <a:rPr lang="en-US" altLang="en-US" i="1" dirty="0"/>
              <a:t>Y</a:t>
            </a:r>
            <a:r>
              <a:rPr lang="en-US" altLang="en-US" dirty="0"/>
              <a:t>&gt;&gt; means </a:t>
            </a:r>
            <a:r>
              <a:rPr lang="en-US" altLang="en-US" i="1" dirty="0"/>
              <a:t>X</a:t>
            </a:r>
            <a:r>
              <a:rPr lang="en-US" altLang="en-US" dirty="0"/>
              <a:t> issues certificate for </a:t>
            </a:r>
            <a:r>
              <a:rPr lang="en-US" altLang="en-US" i="1" dirty="0"/>
              <a:t>Y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Certificates: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Cathy&lt;&lt;Alice&gt;&gt;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Dan&lt;&lt;Bob&gt;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Cathy&lt;&lt;Dan&gt;&gt;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Dan&lt;&lt;Cathy&gt;&gt;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Alice validates Bob’s certificate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Alice obtains Cathy&lt;&lt;Dan&gt;&gt;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Alice uses (known) public key of Cathy to validate Cathy&lt;&lt;Dan&gt;&gt;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Alice uses Cathy&lt;&lt;Dan&gt;&gt; to validate Dan&lt;&lt;Bob&gt;&gt;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602E719-056F-3B41-A918-8B6BF31D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60A91A0-7CF4-9340-A929-E53C9F89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2C0CCEC-FE4A-E646-861D-C28E404B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089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7976CD9D-942B-3249-9113-D8FCC06D1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PGP Chains</a:t>
            </a:r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637636B1-EB49-9E46-9371-4F9A29BB6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err="1"/>
              <a:t>OpenPGP</a:t>
            </a:r>
            <a:r>
              <a:rPr lang="en-US" altLang="en-US" dirty="0"/>
              <a:t> certificates structured into packets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One public key packet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Zero or more signature packets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Public key packet: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Version (3 or 4; 3 compatible with all versions of PGP, 4 not compatible with older versions of PGP)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Creation time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Validity period (present in version 3 only)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Public key algorithm, associated parameters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Public key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037ECE7-9F1F-0B4F-B9B0-FA2FFAB9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C41322B-D076-A345-A171-7B2087C42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08ED687-2BD1-AB48-AC5A-FAB3B93AC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651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>
            <a:extLst>
              <a:ext uri="{FF2B5EF4-FFF2-40B4-BE49-F238E27FC236}">
                <a16:creationId xmlns:a16="http://schemas.microsoft.com/office/drawing/2014/main" id="{A432FC35-D191-B546-84DB-EE8ABC4C1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OpenPGP Signature Packet</a:t>
            </a:r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C2E7B0FE-61F2-3F4E-981E-3847835F9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Version 3 signature packet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Version (3)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Signature type (level of trust)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Creation time (when next fields hashed)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Signer’s key identifier (identifies key to encipher hash)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Public key algorithm (used to encipher hash)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Hash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Part of signed hash (used for quick check)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Signature (enciphered hash)</a:t>
            </a:r>
          </a:p>
          <a:p>
            <a:pPr>
              <a:lnSpc>
                <a:spcPct val="90000"/>
              </a:lnSpc>
            </a:pPr>
            <a:r>
              <a:rPr lang="en-US" altLang="en-US"/>
              <a:t>Version 4 packet more complex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2329ACF-DBDF-354A-87D8-60E3CC12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08E7BE3-F8BF-F647-943B-4187BB2F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5F4A7DA-054F-2548-A5B2-CDF8259D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01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609B5643-667F-6640-9743-06C9A00787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Signing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AD5ED7FE-5A3B-474A-80DE-735467965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Single certificate may have multiple signatures</a:t>
            </a:r>
          </a:p>
          <a:p>
            <a:r>
              <a:rPr lang="en-US" altLang="en-US" dirty="0"/>
              <a:t>Notion of “trust” embedded in each signature</a:t>
            </a:r>
          </a:p>
          <a:p>
            <a:pPr lvl="1"/>
            <a:r>
              <a:rPr lang="en-US" altLang="en-US" dirty="0"/>
              <a:t>Range from “untrusted” to “ultimate trust”</a:t>
            </a:r>
          </a:p>
          <a:p>
            <a:pPr lvl="1"/>
            <a:r>
              <a:rPr lang="en-US" altLang="en-US" dirty="0"/>
              <a:t>Signer defines meaning of trust level (no standards!)</a:t>
            </a:r>
          </a:p>
          <a:p>
            <a:r>
              <a:rPr lang="en-US" altLang="en-US" dirty="0"/>
              <a:t>All version 4 keys signed by the subject of the certificate</a:t>
            </a:r>
          </a:p>
          <a:p>
            <a:pPr lvl="1"/>
            <a:r>
              <a:rPr lang="en-US" altLang="en-US" dirty="0"/>
              <a:t>Called “self-signing”</a:t>
            </a:r>
          </a:p>
          <a:p>
            <a:pPr lvl="1"/>
            <a:r>
              <a:rPr lang="en-US" altLang="en-US" dirty="0"/>
              <a:t>Version 3 certificates can be too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0F1A071-6269-E74B-B779-EE1745EFA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0332B3A-BDDC-FB45-A6C4-F89DF3175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6B26A5F-B9F5-CD4E-87D2-1E83829D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3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6FAB368C-AD27-114A-8FC2-804F8E0E6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Exchange Algorithms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9CEA8578-F330-2E4A-82D0-187D7A68D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Goal: Alice, Bob get shared key</a:t>
            </a:r>
          </a:p>
          <a:p>
            <a:pPr lvl="1"/>
            <a:r>
              <a:rPr lang="en-US" altLang="en-US"/>
              <a:t>Key cannot be sent in clear</a:t>
            </a:r>
          </a:p>
          <a:p>
            <a:pPr lvl="2"/>
            <a:r>
              <a:rPr lang="en-US" altLang="en-US"/>
              <a:t>Attacker can listen in</a:t>
            </a:r>
          </a:p>
          <a:p>
            <a:pPr lvl="2"/>
            <a:r>
              <a:rPr lang="en-US" altLang="en-US"/>
              <a:t>Key can be sent enciphered, or derived from exchanged data plus data not known to an eavesdropper</a:t>
            </a:r>
          </a:p>
          <a:p>
            <a:pPr lvl="1"/>
            <a:r>
              <a:rPr lang="en-US" altLang="en-US"/>
              <a:t>Alice, Bob may trust third party</a:t>
            </a:r>
          </a:p>
          <a:p>
            <a:pPr lvl="1"/>
            <a:r>
              <a:rPr lang="en-US" altLang="en-US"/>
              <a:t>All cryptosystems, protocols publicly known</a:t>
            </a:r>
          </a:p>
          <a:p>
            <a:pPr lvl="2"/>
            <a:r>
              <a:rPr lang="en-US" altLang="en-US"/>
              <a:t>Only secret data is the keys, ancillary information known only to Alice and Bob needed to derive keys</a:t>
            </a:r>
          </a:p>
          <a:p>
            <a:pPr lvl="2"/>
            <a:r>
              <a:rPr lang="en-US" altLang="en-US"/>
              <a:t>Anything transmitted is assumed known to attacker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FDCBB77-7F57-B24B-AD61-CF6181ED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D7601FC-0408-5547-94A3-D8DDEF942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A59EF02-41F9-A648-ACC2-1CD8AAFA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808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>
            <a:extLst>
              <a:ext uri="{FF2B5EF4-FFF2-40B4-BE49-F238E27FC236}">
                <a16:creationId xmlns:a16="http://schemas.microsoft.com/office/drawing/2014/main" id="{E0F04319-B9E9-7E47-A459-DB6C14F04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Validating Certificates</a:t>
            </a:r>
          </a:p>
        </p:txBody>
      </p:sp>
      <p:sp>
        <p:nvSpPr>
          <p:cNvPr id="304132" name="Rectangle 4">
            <a:extLst>
              <a:ext uri="{FF2B5EF4-FFF2-40B4-BE49-F238E27FC236}">
                <a16:creationId xmlns:a16="http://schemas.microsoft.com/office/drawing/2014/main" id="{4CA7A642-17E5-F549-A7EB-AAF12E23DA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Alice needs to validate Bob’s OpenPGP cert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Does not know Fred, Giselle, or Ellen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Alice gets Giselle’s cert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Knows Henry slightly, but his signature is at “casual” level of trust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Alice gets Ellen’s cert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Knows Jack, so uses his cert to validate Ellen’s, then hers to validate Bob’s</a:t>
            </a:r>
          </a:p>
        </p:txBody>
      </p:sp>
      <p:sp>
        <p:nvSpPr>
          <p:cNvPr id="304134" name="AutoShape 6">
            <a:extLst>
              <a:ext uri="{FF2B5EF4-FFF2-40B4-BE49-F238E27FC236}">
                <a16:creationId xmlns:a16="http://schemas.microsoft.com/office/drawing/2014/main" id="{6E8B3457-5FCF-9940-91FA-C13F2C786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776" y="5472114"/>
            <a:ext cx="930275" cy="5365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5" name="Text Box 7">
            <a:extLst>
              <a:ext uri="{FF2B5EF4-FFF2-40B4-BE49-F238E27FC236}">
                <a16:creationId xmlns:a16="http://schemas.microsoft.com/office/drawing/2014/main" id="{BEFFEA5F-1F4D-9342-8D05-BB937AA7A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1" y="5505450"/>
            <a:ext cx="5533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Bob</a:t>
            </a:r>
          </a:p>
        </p:txBody>
      </p:sp>
      <p:sp>
        <p:nvSpPr>
          <p:cNvPr id="304138" name="AutoShape 10">
            <a:extLst>
              <a:ext uri="{FF2B5EF4-FFF2-40B4-BE49-F238E27FC236}">
                <a16:creationId xmlns:a16="http://schemas.microsoft.com/office/drawing/2014/main" id="{0A756AF2-5689-DF4B-8F35-064A08B1D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964" y="4913314"/>
            <a:ext cx="930275" cy="5365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9" name="Text Box 11">
            <a:extLst>
              <a:ext uri="{FF2B5EF4-FFF2-40B4-BE49-F238E27FC236}">
                <a16:creationId xmlns:a16="http://schemas.microsoft.com/office/drawing/2014/main" id="{43531C8F-687B-2A4D-8B81-D09965160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3438" y="4946650"/>
            <a:ext cx="6048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Fred</a:t>
            </a:r>
          </a:p>
        </p:txBody>
      </p:sp>
      <p:sp>
        <p:nvSpPr>
          <p:cNvPr id="304140" name="AutoShape 12">
            <a:extLst>
              <a:ext uri="{FF2B5EF4-FFF2-40B4-BE49-F238E27FC236}">
                <a16:creationId xmlns:a16="http://schemas.microsoft.com/office/drawing/2014/main" id="{CECE9CE7-00FA-6C45-AFA1-8EFE379C8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1" y="4306889"/>
            <a:ext cx="930275" cy="5365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1" name="Text Box 13">
            <a:extLst>
              <a:ext uri="{FF2B5EF4-FFF2-40B4-BE49-F238E27FC236}">
                <a16:creationId xmlns:a16="http://schemas.microsoft.com/office/drawing/2014/main" id="{50508C14-21E9-9048-BA01-67C9BE3ED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1826" y="4352925"/>
            <a:ext cx="8098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Giselle</a:t>
            </a:r>
          </a:p>
        </p:txBody>
      </p:sp>
      <p:sp>
        <p:nvSpPr>
          <p:cNvPr id="304142" name="AutoShape 14">
            <a:extLst>
              <a:ext uri="{FF2B5EF4-FFF2-40B4-BE49-F238E27FC236}">
                <a16:creationId xmlns:a16="http://schemas.microsoft.com/office/drawing/2014/main" id="{459C26C4-2670-5947-B91E-4FDEBF1E9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3739" y="3700464"/>
            <a:ext cx="930275" cy="5365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3" name="Text Box 15">
            <a:extLst>
              <a:ext uri="{FF2B5EF4-FFF2-40B4-BE49-F238E27FC236}">
                <a16:creationId xmlns:a16="http://schemas.microsoft.com/office/drawing/2014/main" id="{29451F5B-8B51-C04B-85F6-BCDC152C1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26" y="3733800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Ellen</a:t>
            </a:r>
          </a:p>
        </p:txBody>
      </p:sp>
      <p:sp>
        <p:nvSpPr>
          <p:cNvPr id="304144" name="Line 16">
            <a:extLst>
              <a:ext uri="{FF2B5EF4-FFF2-40B4-BE49-F238E27FC236}">
                <a16:creationId xmlns:a16="http://schemas.microsoft.com/office/drawing/2014/main" id="{878DC793-CE66-6D44-94BB-433174008F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07250" y="3994150"/>
            <a:ext cx="1112838" cy="142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5" name="Line 17">
            <a:extLst>
              <a:ext uri="{FF2B5EF4-FFF2-40B4-BE49-F238E27FC236}">
                <a16:creationId xmlns:a16="http://schemas.microsoft.com/office/drawing/2014/main" id="{4A67F35B-06F2-744B-AC76-DCA43DC7A8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89825" y="4551364"/>
            <a:ext cx="825500" cy="917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46" name="Line 18">
            <a:extLst>
              <a:ext uri="{FF2B5EF4-FFF2-40B4-BE49-F238E27FC236}">
                <a16:creationId xmlns:a16="http://schemas.microsoft.com/office/drawing/2014/main" id="{16A11984-1704-8B4F-9BCE-C725F9F79A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56513" y="5186363"/>
            <a:ext cx="6540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50" name="AutoShape 22">
            <a:extLst>
              <a:ext uri="{FF2B5EF4-FFF2-40B4-BE49-F238E27FC236}">
                <a16:creationId xmlns:a16="http://schemas.microsoft.com/office/drawing/2014/main" id="{B37E887D-7708-8344-8862-673F3F49F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2551" y="4095751"/>
            <a:ext cx="930275" cy="5365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51" name="Text Box 23">
            <a:extLst>
              <a:ext uri="{FF2B5EF4-FFF2-40B4-BE49-F238E27FC236}">
                <a16:creationId xmlns:a16="http://schemas.microsoft.com/office/drawing/2014/main" id="{3FA50B3B-EFDB-6543-9C19-087A36A95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025" y="4129088"/>
            <a:ext cx="6721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Irene</a:t>
            </a:r>
          </a:p>
        </p:txBody>
      </p:sp>
      <p:sp>
        <p:nvSpPr>
          <p:cNvPr id="304152" name="AutoShape 24">
            <a:extLst>
              <a:ext uri="{FF2B5EF4-FFF2-40B4-BE49-F238E27FC236}">
                <a16:creationId xmlns:a16="http://schemas.microsoft.com/office/drawing/2014/main" id="{BA8C4AAC-FBA3-984B-8F22-6A404F1FA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5089" y="3489326"/>
            <a:ext cx="930275" cy="5365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53" name="Text Box 25">
            <a:extLst>
              <a:ext uri="{FF2B5EF4-FFF2-40B4-BE49-F238E27FC236}">
                <a16:creationId xmlns:a16="http://schemas.microsoft.com/office/drawing/2014/main" id="{28E56D19-7C04-5145-8487-0E8F35935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389" y="3522663"/>
            <a:ext cx="751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Henry</a:t>
            </a:r>
          </a:p>
        </p:txBody>
      </p:sp>
      <p:sp>
        <p:nvSpPr>
          <p:cNvPr id="304155" name="Line 27">
            <a:extLst>
              <a:ext uri="{FF2B5EF4-FFF2-40B4-BE49-F238E27FC236}">
                <a16:creationId xmlns:a16="http://schemas.microsoft.com/office/drawing/2014/main" id="{EB3C0617-31F9-D44A-8475-8B6D0C0964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1875" y="4352925"/>
            <a:ext cx="91440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56" name="Line 28">
            <a:extLst>
              <a:ext uri="{FF2B5EF4-FFF2-40B4-BE49-F238E27FC236}">
                <a16:creationId xmlns:a16="http://schemas.microsoft.com/office/drawing/2014/main" id="{E4E815B0-CC08-B64B-952C-DD75A7160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9013" y="3836989"/>
            <a:ext cx="1008062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57" name="Line 29">
            <a:extLst>
              <a:ext uri="{FF2B5EF4-FFF2-40B4-BE49-F238E27FC236}">
                <a16:creationId xmlns:a16="http://schemas.microsoft.com/office/drawing/2014/main" id="{63DEA3B6-305A-974C-9672-1F74662C6A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37426" y="3638550"/>
            <a:ext cx="982663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58" name="AutoShape 30">
            <a:extLst>
              <a:ext uri="{FF2B5EF4-FFF2-40B4-BE49-F238E27FC236}">
                <a16:creationId xmlns:a16="http://schemas.microsoft.com/office/drawing/2014/main" id="{C0701AD8-BB1D-634F-83F8-932F6D61E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5276" y="2790826"/>
            <a:ext cx="930275" cy="5365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59" name="Text Box 31">
            <a:extLst>
              <a:ext uri="{FF2B5EF4-FFF2-40B4-BE49-F238E27FC236}">
                <a16:creationId xmlns:a16="http://schemas.microsoft.com/office/drawing/2014/main" id="{11A96D66-E2B8-5B47-8BB4-AC1611CB2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650" y="2824163"/>
            <a:ext cx="5709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Jack</a:t>
            </a:r>
          </a:p>
        </p:txBody>
      </p:sp>
      <p:sp>
        <p:nvSpPr>
          <p:cNvPr id="304160" name="Line 32">
            <a:extLst>
              <a:ext uri="{FF2B5EF4-FFF2-40B4-BE49-F238E27FC236}">
                <a16:creationId xmlns:a16="http://schemas.microsoft.com/office/drawing/2014/main" id="{F8AD0F00-8A63-AC4A-854C-6CFFFE0A9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13763" y="3346451"/>
            <a:ext cx="26035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61" name="Text Box 33">
            <a:extLst>
              <a:ext uri="{FF2B5EF4-FFF2-40B4-BE49-F238E27FC236}">
                <a16:creationId xmlns:a16="http://schemas.microsoft.com/office/drawing/2014/main" id="{92375BD1-1E13-3142-9239-C3B6DFA1E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778" y="1917701"/>
            <a:ext cx="25911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Arrows show signatures</a:t>
            </a:r>
          </a:p>
          <a:p>
            <a:pPr algn="ctr"/>
            <a:r>
              <a:rPr lang="en-US" altLang="en-US"/>
              <a:t>Self signatures not shown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2AD53-0A2E-4F40-B840-19A14EFC6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2C450-9BAD-AE4F-A857-B363A5FD3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66BD9-5024-2A44-9EDB-074F562CE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11-</a:t>
            </a:r>
            <a:fld id="{835DDE13-4BC8-FC42-B923-549BE2B2E8B4}" type="slidenum">
              <a:rPr lang="en-US" altLang="en-US" smtClean="0"/>
              <a:pPr/>
              <a:t>60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52922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A9BD3BE-52A5-7749-ACA5-1AD3BF54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Infrastructures (PKIs)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2AD4D95-90B8-5E48-9962-978A8B3B7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infrastructure that manages public keys and certificate authorities</a:t>
            </a:r>
          </a:p>
          <a:p>
            <a:pPr lvl="1"/>
            <a:r>
              <a:rPr lang="en-US" dirty="0"/>
              <a:t>This includes registration authorities and other entities involved in creating and issuing certificates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43B47-0277-4140-8317-1E3F51D8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29EA8-77D4-A24D-9E5B-BB2E07DE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F960D-13CC-B44F-86C9-8A0A8612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11-</a:t>
            </a:r>
            <a:fld id="{835DDE13-4BC8-FC42-B923-549BE2B2E8B4}" type="slidenum">
              <a:rPr lang="en-US" altLang="en-US" smtClean="0"/>
              <a:pPr/>
              <a:t>61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22275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C567F-AF1D-8347-B291-E1D7D4D3D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X.509 PKI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8E2E-49A8-8C44-BEB1-05E208435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End entity certificate</a:t>
            </a:r>
            <a:r>
              <a:rPr lang="en-US" dirty="0"/>
              <a:t>: a certificate issued to entities not authorized to issue certificates</a:t>
            </a:r>
          </a:p>
          <a:p>
            <a:r>
              <a:rPr lang="en-US" i="1" dirty="0"/>
              <a:t>Certificate authority certificate</a:t>
            </a:r>
            <a:r>
              <a:rPr lang="en-US" dirty="0"/>
              <a:t>: a certificate issued to a CA</a:t>
            </a:r>
          </a:p>
          <a:p>
            <a:pPr lvl="1"/>
            <a:r>
              <a:rPr lang="en-US" i="1" dirty="0"/>
              <a:t>Self-issued</a:t>
            </a:r>
            <a:r>
              <a:rPr lang="en-US" dirty="0"/>
              <a:t>: issuer, subject are the same entity</a:t>
            </a:r>
          </a:p>
          <a:p>
            <a:pPr lvl="1"/>
            <a:r>
              <a:rPr lang="en-US" i="1" dirty="0"/>
              <a:t>Self-signed</a:t>
            </a:r>
            <a:r>
              <a:rPr lang="en-US" dirty="0"/>
              <a:t>: self-issued certificate in which public key in certificate can be used to validate that certificate’s digital signature</a:t>
            </a:r>
          </a:p>
          <a:p>
            <a:r>
              <a:rPr lang="en-US" i="1" dirty="0"/>
              <a:t>Trust anchor</a:t>
            </a:r>
            <a:r>
              <a:rPr lang="en-US" dirty="0"/>
              <a:t>: CA that begins a certificate signature chain</a:t>
            </a:r>
          </a:p>
          <a:p>
            <a:r>
              <a:rPr lang="en-US" i="1" dirty="0"/>
              <a:t>Cross-certificate</a:t>
            </a:r>
            <a:r>
              <a:rPr lang="en-US" dirty="0"/>
              <a:t>: certificate for one CA issued by another CA</a:t>
            </a:r>
          </a:p>
          <a:p>
            <a:r>
              <a:rPr lang="en-US" i="1" dirty="0"/>
              <a:t>Registration authority</a:t>
            </a:r>
            <a:r>
              <a:rPr lang="en-US" dirty="0"/>
              <a:t>: entity delegated the registration task by a CA</a:t>
            </a:r>
          </a:p>
          <a:p>
            <a:pPr lvl="1"/>
            <a:r>
              <a:rPr lang="en-US" dirty="0"/>
              <a:t>CA trusts RA to properly identify, authenticate, validate entity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27DE8-C3DD-9240-9DCC-0E11DFC4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C2F9F-CC4F-C043-B48C-5E270CCE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12CAF-F335-E148-AEFD-EFD708B4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025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BA9B0-20C2-954B-9D49-7DCCBA3E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7243E-F3AE-1C46-9548-CAA1860C2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Critical: mandatory accept or reject, depending on content</a:t>
            </a:r>
          </a:p>
          <a:p>
            <a:pPr lvl="1"/>
            <a:r>
              <a:rPr lang="en-US" dirty="0"/>
              <a:t>If application can’t recognize or process it, certificate rejected</a:t>
            </a:r>
          </a:p>
          <a:p>
            <a:r>
              <a:rPr lang="en-US" dirty="0"/>
              <a:t>Non-critical: can be ignored if unrecognized</a:t>
            </a:r>
          </a:p>
          <a:p>
            <a:r>
              <a:rPr lang="en-US" dirty="0"/>
              <a:t>All conforming CAs must support the following:</a:t>
            </a:r>
          </a:p>
          <a:p>
            <a:pPr lvl="1"/>
            <a:r>
              <a:rPr lang="en-US" dirty="0"/>
              <a:t>Authority key identifier: identifies public key used to validate certificate’s digital signature</a:t>
            </a:r>
          </a:p>
          <a:p>
            <a:pPr lvl="2"/>
            <a:r>
              <a:rPr lang="en-US" dirty="0"/>
              <a:t>Must not be marked critical</a:t>
            </a:r>
          </a:p>
          <a:p>
            <a:pPr lvl="1"/>
            <a:r>
              <a:rPr lang="en-US" dirty="0"/>
              <a:t>Subject key identifier: same value of authority key field, but if subject is CA, this must be present</a:t>
            </a:r>
          </a:p>
          <a:p>
            <a:pPr lvl="2"/>
            <a:r>
              <a:rPr lang="en-US" dirty="0"/>
              <a:t>Must not be marked critical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BF599-496B-B24D-A6C2-177E6961E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294E7-B462-F044-BD0B-73D10B87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FEB61-161E-124D-B915-DCC0228E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3891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BA9B0-20C2-954B-9D49-7DCCBA3E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 Certificate Extension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7243E-F3AE-1C46-9548-CAA1860C2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conforming CAs must support the following:</a:t>
            </a:r>
          </a:p>
          <a:p>
            <a:pPr lvl="1"/>
            <a:r>
              <a:rPr lang="en-US" dirty="0"/>
              <a:t>Key usage: describes purposes for which public key can be used</a:t>
            </a:r>
          </a:p>
          <a:p>
            <a:pPr lvl="2"/>
            <a:r>
              <a:rPr lang="en-US" dirty="0"/>
              <a:t>If certificate used to validate digital signatures on certificates, must be present</a:t>
            </a:r>
          </a:p>
          <a:p>
            <a:pPr lvl="2"/>
            <a:r>
              <a:rPr lang="en-US" dirty="0"/>
              <a:t>Should be marked critical</a:t>
            </a:r>
          </a:p>
          <a:p>
            <a:pPr lvl="1"/>
            <a:r>
              <a:rPr lang="en-US" dirty="0"/>
              <a:t>Basic constraints: identifies whether subject is CA if the certificate can be used to validate another certificate’s digital signature, number of intermediate certificates that may follow this one in a chain and that are not self-signed</a:t>
            </a:r>
          </a:p>
          <a:p>
            <a:pPr lvl="2"/>
            <a:r>
              <a:rPr lang="en-US" dirty="0"/>
              <a:t>Must be critical if certificate used to validate digital signatures of certificates</a:t>
            </a:r>
          </a:p>
          <a:p>
            <a:pPr lvl="2"/>
            <a:r>
              <a:rPr lang="en-US" dirty="0"/>
              <a:t>May be critical or non-critical otherwise</a:t>
            </a:r>
          </a:p>
          <a:p>
            <a:pPr lvl="1"/>
            <a:r>
              <a:rPr lang="en-US" dirty="0"/>
              <a:t>Certificate policies: describes policy under which certificate is issued and what it can be used for</a:t>
            </a:r>
          </a:p>
          <a:p>
            <a:pPr lvl="2"/>
            <a:r>
              <a:rPr lang="en-US" dirty="0"/>
              <a:t>Should be marked critical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BF599-496B-B24D-A6C2-177E6961E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294E7-B462-F044-BD0B-73D10B87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FEB61-161E-124D-B915-DCC0228E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182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3E771-D3B7-884B-BE6C-B806B499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 Certificate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634B3-50FD-BE4E-BAC6-2ABA5D2E6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Authority key identifier eliminates need to try different keys of issuing CA to determine whether certificate valid</a:t>
            </a:r>
          </a:p>
          <a:p>
            <a:pPr lvl="1"/>
            <a:r>
              <a:rPr lang="en-US" dirty="0"/>
              <a:t>In earlier versions of Internet PKI, this also indicated applicable policy</a:t>
            </a:r>
          </a:p>
          <a:p>
            <a:pPr lvl="1"/>
            <a:r>
              <a:rPr lang="en-US" dirty="0"/>
              <a:t>Key usage, certificate policy extensions now do this explicitly</a:t>
            </a:r>
          </a:p>
          <a:p>
            <a:r>
              <a:rPr lang="en-US" dirty="0"/>
              <a:t>Key usage makes clear what public key is to be used for</a:t>
            </a:r>
          </a:p>
          <a:p>
            <a:pPr lvl="1"/>
            <a:r>
              <a:rPr lang="en-US" dirty="0"/>
              <a:t>Before, assumed valid for any purpose, or embedded in issuer’s policy</a:t>
            </a:r>
          </a:p>
          <a:p>
            <a:r>
              <a:rPr lang="en-US" dirty="0"/>
              <a:t>Basic constraints limits length of certificate chain beginning here</a:t>
            </a:r>
          </a:p>
          <a:p>
            <a:pPr lvl="1"/>
            <a:r>
              <a:rPr lang="en-US" dirty="0"/>
              <a:t>Doesn’t include self-signed certificates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51A53-EF7F-6E45-A3CF-803D701A9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40C5A-B4CF-464F-BF2C-99FEB369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21ADC-A540-6A44-8A62-FE7B2AE3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992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0E1F3-F8E7-A247-94A5-3409F7DA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Conforming Applications Certificate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5E6F3-E391-7248-86DF-ADDE205A5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Conforming applications that process certificates must recognize:</a:t>
            </a:r>
          </a:p>
          <a:p>
            <a:pPr lvl="1"/>
            <a:r>
              <a:rPr lang="en-US" i="1" dirty="0"/>
              <a:t>Key usage</a:t>
            </a:r>
            <a:r>
              <a:rPr lang="en-US" dirty="0"/>
              <a:t>, </a:t>
            </a:r>
            <a:r>
              <a:rPr lang="en-US" i="1" dirty="0"/>
              <a:t>certificate policies</a:t>
            </a:r>
            <a:r>
              <a:rPr lang="en-US" dirty="0"/>
              <a:t>, </a:t>
            </a:r>
            <a:r>
              <a:rPr lang="en-US" i="1" dirty="0"/>
              <a:t>basic constraints </a:t>
            </a:r>
            <a:r>
              <a:rPr lang="en-US" dirty="0"/>
              <a:t>extensions</a:t>
            </a:r>
          </a:p>
          <a:p>
            <a:pPr lvl="1"/>
            <a:r>
              <a:rPr lang="en-US" i="1" dirty="0"/>
              <a:t>Subject alternative name</a:t>
            </a:r>
            <a:r>
              <a:rPr lang="en-US" dirty="0"/>
              <a:t>: another name for subject; must be verified by CA or RA</a:t>
            </a:r>
          </a:p>
          <a:p>
            <a:pPr lvl="2"/>
            <a:r>
              <a:rPr lang="en-US" dirty="0"/>
              <a:t>Must be critical</a:t>
            </a:r>
          </a:p>
          <a:p>
            <a:pPr lvl="1"/>
            <a:r>
              <a:rPr lang="en-US" i="1" dirty="0"/>
              <a:t>Name constraints</a:t>
            </a:r>
            <a:r>
              <a:rPr lang="en-US" dirty="0"/>
              <a:t>: constrains names in subject, subject alternative name of non-self-signed certificates following it in certificate chain</a:t>
            </a:r>
          </a:p>
          <a:p>
            <a:pPr lvl="1"/>
            <a:r>
              <a:rPr lang="en-US" i="1" dirty="0"/>
              <a:t>Policy constraints</a:t>
            </a:r>
            <a:r>
              <a:rPr lang="en-US" dirty="0"/>
              <a:t>: controls when policy for chain containing this certificate must be explicit or when policy of issuer need not be same as that of subject</a:t>
            </a:r>
          </a:p>
          <a:p>
            <a:pPr lvl="2"/>
            <a:r>
              <a:rPr lang="en-US" dirty="0"/>
              <a:t>Must be critical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8C9D6-1FAA-334D-B360-23880802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0852F-5720-A942-A02A-22B7DE97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92BB3-BE44-5B4E-9349-AC8F7736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750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0E1F3-F8E7-A247-94A5-3409F7DA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Conforming Applications Certificate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5E6F3-E391-7248-86DF-ADDE205A5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Conforming applications that process certificates must recognize:</a:t>
            </a:r>
          </a:p>
          <a:p>
            <a:pPr lvl="1"/>
            <a:r>
              <a:rPr lang="en-US" dirty="0"/>
              <a:t>Extended key usage: issuer uses this to specify uses of public key beyond those in the key usage extension</a:t>
            </a:r>
          </a:p>
          <a:p>
            <a:pPr lvl="1"/>
            <a:r>
              <a:rPr lang="en-US" dirty="0"/>
              <a:t>Inhibit </a:t>
            </a:r>
            <a:r>
              <a:rPr lang="en-US" dirty="0" err="1"/>
              <a:t>anyPolicy</a:t>
            </a:r>
            <a:r>
              <a:rPr lang="en-US" dirty="0"/>
              <a:t>: wildcard (</a:t>
            </a:r>
            <a:r>
              <a:rPr lang="en-US" dirty="0" err="1"/>
              <a:t>anyPolicy</a:t>
            </a:r>
            <a:r>
              <a:rPr lang="en-US" dirty="0"/>
              <a:t>) matches policies only if it occurs in intermediate self-signed certificate in certificate chain</a:t>
            </a:r>
          </a:p>
          <a:p>
            <a:pPr lvl="2"/>
            <a:r>
              <a:rPr lang="en-US" dirty="0"/>
              <a:t>Must be critical</a:t>
            </a:r>
          </a:p>
          <a:p>
            <a:r>
              <a:rPr lang="en-US" dirty="0"/>
              <a:t>Subject alternative name allows multiple subject names in certificate</a:t>
            </a:r>
          </a:p>
          <a:p>
            <a:pPr lvl="1"/>
            <a:r>
              <a:rPr lang="en-US" dirty="0"/>
              <a:t>Previous versions allowed only one subject name per certificate</a:t>
            </a:r>
          </a:p>
          <a:p>
            <a:r>
              <a:rPr lang="en-US" dirty="0"/>
              <a:t>Extended key usage allows public key to be used in ways not identified in key usage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8C9D6-1FAA-334D-B360-23880802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0852F-5720-A942-A02A-22B7DE97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92BB3-BE44-5B4E-9349-AC8F7736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865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C01EB-DDE6-7A46-8F77-D0D319ACB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PKI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E4D6D-FC12-6346-B3D8-ACC7881F2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Basis for any PKI is trust</a:t>
            </a:r>
          </a:p>
          <a:p>
            <a:r>
              <a:rPr lang="en-US" dirty="0"/>
              <a:t>Trust that the binding of identity to public key is correct</a:t>
            </a:r>
          </a:p>
          <a:p>
            <a:pPr lvl="1"/>
            <a:r>
              <a:rPr lang="en-US" dirty="0"/>
              <a:t>Degree of confidence depends on CA or RA</a:t>
            </a:r>
          </a:p>
          <a:p>
            <a:r>
              <a:rPr lang="en-US" dirty="0"/>
              <a:t>Trust that appropriate CA issued the certificate</a:t>
            </a:r>
          </a:p>
          <a:p>
            <a:pPr lvl="1"/>
            <a:r>
              <a:rPr lang="en-US" dirty="0"/>
              <a:t>Also that issuance policies are understood</a:t>
            </a:r>
          </a:p>
          <a:p>
            <a:pPr lvl="1"/>
            <a:r>
              <a:rPr lang="en-US" dirty="0"/>
              <a:t>Also that implementation of signing, and PKI mechanisms, </a:t>
            </a:r>
          </a:p>
          <a:p>
            <a:r>
              <a:rPr lang="en-US" dirty="0"/>
              <a:t>Certificate does not embody authorization</a:t>
            </a:r>
          </a:p>
          <a:p>
            <a:pPr lvl="1"/>
            <a:r>
              <a:rPr lang="en-US" dirty="0"/>
              <a:t>Identity may, but that is external to PKI</a:t>
            </a:r>
          </a:p>
          <a:p>
            <a:r>
              <a:rPr lang="en-US" dirty="0"/>
              <a:t>Trust that no 2 certificates will have same public (and hence private) key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FF7E6-7D2C-324D-BFEB-571772BB4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C4EA9-EAA9-6642-9CC2-D837D082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54275-545D-A540-B6AD-7F749F82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429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DB509B1D-2731-6A46-8D0A-03DEBA5CA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Storing Keys</a:t>
            </a:r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708B1F59-A42D-1741-96B1-C8582F2A70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Multi-user or networked systems: attackers may defeat access control mechanisms</a:t>
            </a:r>
          </a:p>
          <a:p>
            <a:pPr lvl="1"/>
            <a:r>
              <a:rPr lang="en-US" altLang="en-US"/>
              <a:t>Encipher file containing key</a:t>
            </a:r>
          </a:p>
          <a:p>
            <a:pPr lvl="2"/>
            <a:r>
              <a:rPr lang="en-US" altLang="en-US"/>
              <a:t>Attacker can monitor keystrokes to decipher files</a:t>
            </a:r>
          </a:p>
          <a:p>
            <a:pPr lvl="2"/>
            <a:r>
              <a:rPr lang="en-US" altLang="en-US"/>
              <a:t>Key will be resident in memory that attacker may be able to read</a:t>
            </a:r>
          </a:p>
          <a:p>
            <a:pPr lvl="1"/>
            <a:r>
              <a:rPr lang="en-US" altLang="en-US"/>
              <a:t>Use physical devices like “smart card”</a:t>
            </a:r>
          </a:p>
          <a:p>
            <a:pPr lvl="2"/>
            <a:r>
              <a:rPr lang="en-US" altLang="en-US"/>
              <a:t>Key never enters system</a:t>
            </a:r>
          </a:p>
          <a:p>
            <a:pPr lvl="2"/>
            <a:r>
              <a:rPr lang="en-US" altLang="en-US"/>
              <a:t>Card can be stolen, so have 2 devices combine bits to make single key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CDF4C0F-F675-2C49-BDF9-327EEAFB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77ECA33-03BE-8346-8D4A-5C288C147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1E5E056-08C1-5249-906F-DFCF9037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8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>
            <a:extLst>
              <a:ext uri="{FF2B5EF4-FFF2-40B4-BE49-F238E27FC236}">
                <a16:creationId xmlns:a16="http://schemas.microsoft.com/office/drawing/2014/main" id="{B976560E-54AF-CC40-BA6C-F5A616AA5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Symmetric Key Exchange</a:t>
            </a:r>
          </a:p>
        </p:txBody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C7BF4D06-46BE-3B41-ADBB-C48111AA0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Bootstrap problem: how do Alice, Bob begin?</a:t>
            </a:r>
          </a:p>
          <a:p>
            <a:pPr lvl="1"/>
            <a:r>
              <a:rPr lang="en-US" altLang="en-US" dirty="0"/>
              <a:t>Alice can’t send it to Bob in the clear!</a:t>
            </a:r>
          </a:p>
          <a:p>
            <a:r>
              <a:rPr lang="en-US" altLang="en-US" dirty="0"/>
              <a:t>Assume trusted third party, Cathy</a:t>
            </a:r>
          </a:p>
          <a:p>
            <a:pPr lvl="1"/>
            <a:r>
              <a:rPr lang="en-US" altLang="en-US" dirty="0"/>
              <a:t>Alice and Cathy share secret key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A</a:t>
            </a:r>
            <a:endParaRPr lang="en-US" altLang="en-US" dirty="0"/>
          </a:p>
          <a:p>
            <a:pPr lvl="1"/>
            <a:r>
              <a:rPr lang="en-US" altLang="en-US" dirty="0"/>
              <a:t>Bob and Cathy share secret key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B</a:t>
            </a:r>
            <a:endParaRPr lang="en-US" altLang="en-US" dirty="0"/>
          </a:p>
          <a:p>
            <a:r>
              <a:rPr lang="en-US" altLang="en-US" dirty="0"/>
              <a:t>Use this to exchange shared key 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s</a:t>
            </a: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E820CA7-E028-5F43-8ECA-26E7EA83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F13FB12-62B8-C74B-9A91-81760E92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ED9C5A7-D8CB-5645-848A-008201893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808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:a16="http://schemas.microsoft.com/office/drawing/2014/main" id="{B6164EF4-120F-564B-8A9A-1045C3691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Escrow</a:t>
            </a:r>
          </a:p>
        </p:txBody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C8EF5995-E7E7-8D43-8C57-BD0571DEC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Key escrow system</a:t>
            </a:r>
            <a:r>
              <a:rPr lang="en-US" altLang="en-US"/>
              <a:t> allows authorized third party to recover key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Useful when keys belong to roles, such as system operator, rather than individuals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Business: recovery of backup keys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Law enforcement: recovery of keys that authorized parties require access to</a:t>
            </a:r>
          </a:p>
          <a:p>
            <a:pPr>
              <a:lnSpc>
                <a:spcPct val="90000"/>
              </a:lnSpc>
            </a:pPr>
            <a:r>
              <a:rPr lang="en-US" altLang="en-US"/>
              <a:t>Goal: provide this without weakening cryptosystem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Very controversial</a:t>
            </a:r>
            <a:endParaRPr lang="en-US" altLang="en-US" i="1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31E1E7F-42C9-9342-B178-35D926B6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EAD6657-487D-BF49-AC96-E0860741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2E996CB-6A4F-0F4B-8CC1-DBC34DAB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815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6007B3B6-FBD4-5B46-AFCC-DB3485D41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Desirable Properties</a:t>
            </a:r>
          </a:p>
        </p:txBody>
      </p:sp>
      <p:sp>
        <p:nvSpPr>
          <p:cNvPr id="309251" name="Rectangle 3">
            <a:extLst>
              <a:ext uri="{FF2B5EF4-FFF2-40B4-BE49-F238E27FC236}">
                <a16:creationId xmlns:a16="http://schemas.microsoft.com/office/drawing/2014/main" id="{784FB9D7-86D6-C54C-8550-E00E3966B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Escrow system should not depend on encipherment algorithm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Privacy protection mechanisms must work from end to end and be part of user interface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Requirements must map to key exchange protocol</a:t>
            </a:r>
          </a:p>
          <a:p>
            <a:pPr>
              <a:lnSpc>
                <a:spcPct val="90000"/>
              </a:lnSpc>
            </a:pPr>
            <a:r>
              <a:rPr lang="en-US" altLang="en-US"/>
              <a:t>System supporting key escrow must require all parties to authenticate themselves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message to be observable for limited time, key escrow system must ensure keys valid for that period of time only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DC82E38-3998-EC4D-9C95-2C31F68D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9410BBE-7EF0-8543-88A0-E5520204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DC424CC-2F15-A240-B745-95936CDB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144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>
            <a:extLst>
              <a:ext uri="{FF2B5EF4-FFF2-40B4-BE49-F238E27FC236}">
                <a16:creationId xmlns:a16="http://schemas.microsoft.com/office/drawing/2014/main" id="{6A150841-EB89-D245-B985-282EE7894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Components</a:t>
            </a:r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585BB5D2-6338-DD40-90C1-C45E35B204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User security component</a:t>
            </a:r>
          </a:p>
          <a:p>
            <a:pPr lvl="1"/>
            <a:r>
              <a:rPr lang="en-US" altLang="en-US"/>
              <a:t>Does the encipherment, decipherment</a:t>
            </a:r>
          </a:p>
          <a:p>
            <a:pPr lvl="1"/>
            <a:r>
              <a:rPr lang="en-US" altLang="en-US"/>
              <a:t>Supports the key escrow component</a:t>
            </a:r>
          </a:p>
          <a:p>
            <a:r>
              <a:rPr lang="en-US" altLang="en-US"/>
              <a:t>Key escrow component</a:t>
            </a:r>
          </a:p>
          <a:p>
            <a:pPr lvl="1"/>
            <a:r>
              <a:rPr lang="en-US" altLang="en-US"/>
              <a:t>Manages storage, use of data recovery keys</a:t>
            </a:r>
          </a:p>
          <a:p>
            <a:r>
              <a:rPr lang="en-US" altLang="en-US"/>
              <a:t>Data recovery component</a:t>
            </a:r>
          </a:p>
          <a:p>
            <a:pPr lvl="1"/>
            <a:r>
              <a:rPr lang="en-US" altLang="en-US"/>
              <a:t>Does key recovery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8766DDE-CA02-524A-92EA-5CD581FA0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EB93EE0-CF3B-0D48-B437-6F6E7B1C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F46753-DB55-4143-AC36-A1B1FC25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6099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6CCEB8E1-C6F9-E34D-B228-EE330A7DC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ESS, Clipper Chip</a:t>
            </a:r>
          </a:p>
        </p:txBody>
      </p:sp>
      <p:sp>
        <p:nvSpPr>
          <p:cNvPr id="311299" name="Rectangle 3">
            <a:extLst>
              <a:ext uri="{FF2B5EF4-FFF2-40B4-BE49-F238E27FC236}">
                <a16:creationId xmlns:a16="http://schemas.microsoft.com/office/drawing/2014/main" id="{9307211D-96B2-7F4D-809F-1085A3FEE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Escrow Encryption Standard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Set of interlocking components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Designed to balance need for law enforcement access to enciphered traffic with citizens’ right to privacy</a:t>
            </a:r>
          </a:p>
          <a:p>
            <a:pPr>
              <a:lnSpc>
                <a:spcPct val="90000"/>
              </a:lnSpc>
            </a:pPr>
            <a:r>
              <a:rPr lang="en-US" altLang="en-US"/>
              <a:t>Clipper chip prepares per-message escrow information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Each chip numbered uniquely by UID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Special facility programs chip</a:t>
            </a:r>
          </a:p>
          <a:p>
            <a:pPr>
              <a:lnSpc>
                <a:spcPct val="90000"/>
              </a:lnSpc>
            </a:pPr>
            <a:r>
              <a:rPr lang="en-US" altLang="en-US"/>
              <a:t>Key Escrow Decrypt Processor (KEDP)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Available to agencies authorized to read messages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AE6E251-6403-8B4A-9F24-0C991F2B8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801ECCB-A70B-A747-AEC9-1B307BFA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C40AB0E-F454-1A4E-AC6E-4B785209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067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>
            <a:extLst>
              <a:ext uri="{FF2B5EF4-FFF2-40B4-BE49-F238E27FC236}">
                <a16:creationId xmlns:a16="http://schemas.microsoft.com/office/drawing/2014/main" id="{0A130C56-AFB5-E349-B603-07CE69853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User Security Component</a:t>
            </a:r>
          </a:p>
        </p:txBody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353304CD-762E-EE46-8D50-6375CCBE03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Unique device key </a:t>
            </a:r>
            <a:r>
              <a:rPr lang="en-US" altLang="en-US" i="1"/>
              <a:t>k</a:t>
            </a:r>
            <a:r>
              <a:rPr lang="en-US" altLang="en-US" i="1" baseline="-25000"/>
              <a:t>unique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Non-unique family key </a:t>
            </a:r>
            <a:r>
              <a:rPr lang="en-US" altLang="en-US" i="1"/>
              <a:t>k</a:t>
            </a:r>
            <a:r>
              <a:rPr lang="en-US" altLang="en-US" i="1" baseline="-25000"/>
              <a:t>family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Cipher is Skipjack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Classical cipher: 80 bit key, 64 bit input, output blocks</a:t>
            </a:r>
          </a:p>
          <a:p>
            <a:pPr>
              <a:lnSpc>
                <a:spcPct val="90000"/>
              </a:lnSpc>
            </a:pPr>
            <a:r>
              <a:rPr lang="en-US" altLang="en-US"/>
              <a:t>Generates Law Enforcement Access Field (LEAF) of 128 bits: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{ UID || { </a:t>
            </a:r>
            <a:r>
              <a:rPr lang="en-US" altLang="en-US" i="1"/>
              <a:t>k</a:t>
            </a:r>
            <a:r>
              <a:rPr lang="en-US" altLang="en-US" i="1" baseline="-25000"/>
              <a:t>session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unique</a:t>
            </a:r>
            <a:r>
              <a:rPr lang="en-US" altLang="en-US"/>
              <a:t> || </a:t>
            </a:r>
            <a:r>
              <a:rPr lang="en-US" altLang="en-US" i="1"/>
              <a:t>hash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family</a:t>
            </a:r>
            <a:endParaRPr lang="en-US" altLang="en-US" i="1"/>
          </a:p>
          <a:p>
            <a:pPr lvl="1">
              <a:lnSpc>
                <a:spcPct val="90000"/>
              </a:lnSpc>
            </a:pPr>
            <a:r>
              <a:rPr lang="en-US" altLang="en-US" i="1"/>
              <a:t>hash</a:t>
            </a:r>
            <a:r>
              <a:rPr lang="en-US" altLang="en-US"/>
              <a:t>: 16 bit authenticator from session key and initialization vector</a:t>
            </a:r>
            <a:endParaRPr lang="en-US" altLang="en-US" i="1" baseline="-2500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EAE515F-B259-364D-BDA8-22687028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3D7441C-2DF8-1F48-8548-547E6CD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0C54A6A-6723-1A43-961C-174EBC7D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7346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689DAFEF-F44A-A746-8103-FE9B82BE7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Programming User Components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965D6C38-44A8-8D48-9C39-4EBA5C857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Done in a secure facility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Two escrow agencies needed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Agents from each present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Each supplies a random seed and key number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Family key components combined to get </a:t>
            </a:r>
            <a:r>
              <a:rPr lang="en-US" altLang="en-US" i="1"/>
              <a:t>k</a:t>
            </a:r>
            <a:r>
              <a:rPr lang="en-US" altLang="en-US" i="1" baseline="-25000"/>
              <a:t>family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Key numbers combined to make key component enciphering key </a:t>
            </a:r>
            <a:r>
              <a:rPr lang="en-US" altLang="en-US" i="1"/>
              <a:t>k</a:t>
            </a:r>
            <a:r>
              <a:rPr lang="en-US" altLang="en-US" i="1" baseline="-25000"/>
              <a:t>comp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Random seeds mixed with other data to produce sequence of unique keys </a:t>
            </a:r>
            <a:r>
              <a:rPr lang="en-US" altLang="en-US" i="1"/>
              <a:t>k</a:t>
            </a:r>
            <a:r>
              <a:rPr lang="en-US" altLang="en-US" i="1" baseline="-25000"/>
              <a:t>unique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Each chip imprinted with UID, </a:t>
            </a:r>
            <a:r>
              <a:rPr lang="en-US" altLang="en-US" i="1"/>
              <a:t>k</a:t>
            </a:r>
            <a:r>
              <a:rPr lang="en-US" altLang="en-US" i="1" baseline="-25000"/>
              <a:t>unique</a:t>
            </a:r>
            <a:r>
              <a:rPr lang="en-US" altLang="en-US"/>
              <a:t>, </a:t>
            </a:r>
            <a:r>
              <a:rPr lang="en-US" altLang="en-US" i="1"/>
              <a:t>k</a:t>
            </a:r>
            <a:r>
              <a:rPr lang="en-US" altLang="en-US" i="1" baseline="-25000"/>
              <a:t>family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C2B378F-7074-6A42-B2C2-51D38973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C4354DB-015D-3047-920B-B642BDA56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1CB75F-80D0-DB40-B2DC-8718EE42D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0866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>
            <a:extLst>
              <a:ext uri="{FF2B5EF4-FFF2-40B4-BE49-F238E27FC236}">
                <a16:creationId xmlns:a16="http://schemas.microsoft.com/office/drawing/2014/main" id="{C7B5A1ED-C3DB-5A49-A829-8233E3E1E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Escrow Components</a:t>
            </a:r>
          </a:p>
        </p:txBody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BB12D3ED-DEB1-F642-9853-92CC6BE57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During initialization of user security component, process creates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u</a:t>
            </a:r>
            <a:r>
              <a:rPr lang="en-US" altLang="en-US" baseline="-25000" dirty="0"/>
              <a:t>1</a:t>
            </a:r>
            <a:r>
              <a:rPr lang="en-US" altLang="en-US" dirty="0"/>
              <a:t> and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u</a:t>
            </a:r>
            <a:r>
              <a:rPr lang="en-US" altLang="en-US" baseline="-25000" dirty="0"/>
              <a:t>2</a:t>
            </a:r>
            <a:r>
              <a:rPr lang="en-US" altLang="en-US" dirty="0"/>
              <a:t> where 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unique</a:t>
            </a:r>
            <a:r>
              <a:rPr lang="en-US" altLang="en-US" dirty="0"/>
              <a:t> =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u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</a:t>
            </a:r>
            <a:r>
              <a:rPr lang="en-US" altLang="en-US" dirty="0"/>
              <a:t>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u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First escrow agency gets {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u</a:t>
            </a:r>
            <a:r>
              <a:rPr lang="en-US" altLang="en-US" baseline="-25000" dirty="0"/>
              <a:t>1</a:t>
            </a:r>
            <a:r>
              <a:rPr lang="en-US" altLang="en-US" dirty="0"/>
              <a:t> } 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comp</a:t>
            </a:r>
            <a:endParaRPr lang="en-US" altLang="en-US" dirty="0"/>
          </a:p>
          <a:p>
            <a:pPr lvl="1"/>
            <a:r>
              <a:rPr lang="en-US" altLang="en-US" dirty="0"/>
              <a:t>Second escrow agency gets {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u</a:t>
            </a:r>
            <a:r>
              <a:rPr lang="en-US" altLang="en-US" baseline="-25000" dirty="0"/>
              <a:t>2</a:t>
            </a:r>
            <a:r>
              <a:rPr lang="en-US" altLang="en-US" dirty="0"/>
              <a:t> } 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comp</a:t>
            </a: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24DAD3-CDDB-1A4F-A24D-3697D2380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80CDC3B-1CF1-9748-9883-4039CDB9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1971BC9-B335-E542-BCA4-B6695323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091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1903C11B-1BE9-9646-96C4-FBC959225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Obtaining Access</a:t>
            </a:r>
          </a:p>
        </p:txBody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28B17E56-1E6E-224E-A1C1-4FD4FFE8D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Alice obtains legal authorization to read message</a:t>
            </a:r>
          </a:p>
          <a:p>
            <a:r>
              <a:rPr lang="en-US" altLang="en-US"/>
              <a:t>She runs message LEAF through KEDP</a:t>
            </a:r>
          </a:p>
          <a:p>
            <a:pPr lvl="1"/>
            <a:r>
              <a:rPr lang="en-US" altLang="en-US"/>
              <a:t>LEAF is { UID || { </a:t>
            </a:r>
            <a:r>
              <a:rPr lang="en-US" altLang="en-US" i="1"/>
              <a:t>k</a:t>
            </a:r>
            <a:r>
              <a:rPr lang="en-US" altLang="en-US" i="1" baseline="-25000"/>
              <a:t>session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unique</a:t>
            </a:r>
            <a:r>
              <a:rPr lang="en-US" altLang="en-US"/>
              <a:t> || </a:t>
            </a:r>
            <a:r>
              <a:rPr lang="en-US" altLang="en-US" i="1"/>
              <a:t>hash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family</a:t>
            </a:r>
            <a:endParaRPr lang="en-US" altLang="en-US"/>
          </a:p>
          <a:p>
            <a:r>
              <a:rPr lang="en-US" altLang="en-US"/>
              <a:t>KEDP uses (known) </a:t>
            </a:r>
            <a:r>
              <a:rPr lang="en-US" altLang="en-US" i="1"/>
              <a:t>k</a:t>
            </a:r>
            <a:r>
              <a:rPr lang="en-US" altLang="en-US" i="1" baseline="-25000"/>
              <a:t>family</a:t>
            </a:r>
            <a:r>
              <a:rPr lang="en-US" altLang="en-US"/>
              <a:t> to validate LEAF, obtain sending device’s UID</a:t>
            </a:r>
          </a:p>
          <a:p>
            <a:r>
              <a:rPr lang="en-US" altLang="en-US"/>
              <a:t>Authorization, LEAF taken to escrow agencies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C02F7D0-0146-0545-BC1A-0B8D7532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47694D7-114D-D64F-936A-EAF8AC35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22C8A33-FB0D-5844-994D-CC727CD1F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532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29439F2A-362F-CF41-A3FD-0E78E1E06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Agencies’ Role</a:t>
            </a:r>
          </a:p>
        </p:txBody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3313EE2B-A0AD-924A-A97E-0CD0979F2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Each validates authorization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Each supplies { </a:t>
            </a:r>
            <a:r>
              <a:rPr lang="en-US" altLang="en-US" i="1"/>
              <a:t>k</a:t>
            </a:r>
            <a:r>
              <a:rPr lang="en-US" altLang="en-US" i="1" baseline="-25000"/>
              <a:t>ui</a:t>
            </a:r>
            <a:r>
              <a:rPr lang="en-US" altLang="en-US"/>
              <a:t> } </a:t>
            </a:r>
            <a:r>
              <a:rPr lang="en-US" altLang="en-US" i="1"/>
              <a:t>k</a:t>
            </a:r>
            <a:r>
              <a:rPr lang="en-US" altLang="en-US" i="1" baseline="-25000"/>
              <a:t>comp</a:t>
            </a:r>
            <a:r>
              <a:rPr lang="en-US" altLang="en-US"/>
              <a:t>, corresponding key number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KEDP takes these and LEAF: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Key numbers produce </a:t>
            </a:r>
            <a:r>
              <a:rPr lang="en-US" altLang="en-US" i="1"/>
              <a:t>k</a:t>
            </a:r>
            <a:r>
              <a:rPr lang="en-US" altLang="en-US" i="1" baseline="-25000"/>
              <a:t>comp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i="1"/>
              <a:t>k</a:t>
            </a:r>
            <a:r>
              <a:rPr lang="en-US" altLang="en-US" i="1" baseline="-25000"/>
              <a:t>comp</a:t>
            </a:r>
            <a:r>
              <a:rPr lang="en-US" altLang="en-US"/>
              <a:t> produces </a:t>
            </a:r>
            <a:r>
              <a:rPr lang="en-US" altLang="en-US" i="1"/>
              <a:t>k</a:t>
            </a:r>
            <a:r>
              <a:rPr lang="en-US" altLang="en-US" i="1" baseline="-25000"/>
              <a:t>u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  <a:r>
              <a:rPr lang="en-US" altLang="en-US" i="1"/>
              <a:t>k</a:t>
            </a:r>
            <a:r>
              <a:rPr lang="en-US" altLang="en-US" i="1" baseline="-25000"/>
              <a:t>u</a:t>
            </a:r>
            <a:r>
              <a:rPr lang="en-US" altLang="en-US" baseline="-25000"/>
              <a:t>2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i="1"/>
              <a:t>k</a:t>
            </a:r>
            <a:r>
              <a:rPr lang="en-US" altLang="en-US" i="1" baseline="-25000"/>
              <a:t>u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  <a:r>
              <a:rPr lang="en-US" altLang="en-US" i="1"/>
              <a:t>k</a:t>
            </a:r>
            <a:r>
              <a:rPr lang="en-US" altLang="en-US" i="1" baseline="-25000"/>
              <a:t>u</a:t>
            </a:r>
            <a:r>
              <a:rPr lang="en-US" altLang="en-US" baseline="-25000"/>
              <a:t>2</a:t>
            </a:r>
            <a:r>
              <a:rPr lang="en-US" altLang="en-US"/>
              <a:t> produce </a:t>
            </a:r>
            <a:r>
              <a:rPr lang="en-US" altLang="en-US" i="1"/>
              <a:t>k</a:t>
            </a:r>
            <a:r>
              <a:rPr lang="en-US" altLang="en-US" i="1" baseline="-25000"/>
              <a:t>unique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i="1"/>
              <a:t>k</a:t>
            </a:r>
            <a:r>
              <a:rPr lang="en-US" altLang="en-US" i="1" baseline="-25000"/>
              <a:t>unique</a:t>
            </a:r>
            <a:r>
              <a:rPr lang="en-US" altLang="en-US"/>
              <a:t> and LEAF produce </a:t>
            </a:r>
            <a:r>
              <a:rPr lang="en-US" altLang="en-US" i="1"/>
              <a:t>k</a:t>
            </a:r>
            <a:r>
              <a:rPr lang="en-US" altLang="en-US" i="1" baseline="-25000"/>
              <a:t>session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BC79129-A0BA-7744-9957-36902EC5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3DD893F-8F8F-B047-8BEA-FEDD3AE2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469482A-9C87-B148-B036-4E77D77BA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5390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>
            <a:extLst>
              <a:ext uri="{FF2B5EF4-FFF2-40B4-BE49-F238E27FC236}">
                <a16:creationId xmlns:a16="http://schemas.microsoft.com/office/drawing/2014/main" id="{A161BB1E-4011-9147-9F0F-308EBCBA4E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Problems</a:t>
            </a:r>
          </a:p>
        </p:txBody>
      </p:sp>
      <p:sp>
        <p:nvSpPr>
          <p:cNvPr id="317443" name="Rectangle 3">
            <a:extLst>
              <a:ext uri="{FF2B5EF4-FFF2-40B4-BE49-F238E27FC236}">
                <a16:creationId xmlns:a16="http://schemas.microsoft.com/office/drawing/2014/main" id="{F1921A53-3032-AE41-9C6B-3EE70EE2C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hash</a:t>
            </a:r>
            <a:r>
              <a:rPr lang="en-US" altLang="en-US" dirty="0"/>
              <a:t> too short; LEAF 128 bits, so given a hash:</a:t>
            </a:r>
          </a:p>
          <a:p>
            <a:pPr lvl="1"/>
            <a:r>
              <a:rPr lang="en-US" altLang="en-US" dirty="0"/>
              <a:t>2</a:t>
            </a:r>
            <a:r>
              <a:rPr lang="en-US" altLang="en-US" baseline="30000" dirty="0"/>
              <a:t>112</a:t>
            </a:r>
            <a:r>
              <a:rPr lang="en-US" altLang="en-US" dirty="0"/>
              <a:t> LEAFs show this as a valid hash</a:t>
            </a:r>
          </a:p>
          <a:p>
            <a:pPr lvl="1"/>
            <a:r>
              <a:rPr lang="en-US" altLang="en-US" dirty="0"/>
              <a:t>1 has actual session key, UID</a:t>
            </a:r>
          </a:p>
          <a:p>
            <a:pPr lvl="1"/>
            <a:r>
              <a:rPr lang="en-US" altLang="en-US" dirty="0"/>
              <a:t>Easy to generate a LEAF with a valid hash but meaningless session key and UID</a:t>
            </a:r>
          </a:p>
          <a:p>
            <a:pPr lvl="2"/>
            <a:r>
              <a:rPr lang="en-US" altLang="en-US" dirty="0"/>
              <a:t>Turns out deployed devices would prevent this attack</a:t>
            </a:r>
          </a:p>
          <a:p>
            <a:r>
              <a:rPr lang="en-US" altLang="en-US" dirty="0"/>
              <a:t>Scheme does not meet temporal requirement</a:t>
            </a:r>
          </a:p>
          <a:p>
            <a:pPr lvl="1"/>
            <a:r>
              <a:rPr lang="en-US" altLang="en-US" i="1" dirty="0"/>
              <a:t>As 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unique</a:t>
            </a:r>
            <a:r>
              <a:rPr lang="en-US" altLang="en-US" dirty="0"/>
              <a:t> fixed for each unit, once message is read, any future messages can be read</a:t>
            </a:r>
            <a:endParaRPr lang="en-US" altLang="en-US" i="1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C624B6D-7510-1E4C-B5A2-09F4E5E8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D24439-E65E-BB4B-B533-68D4D7A8A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EB0206A-1862-714E-B4BC-883FF9BD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24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2B7A0125-E174-8F41-B82E-C51DC48BA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Protocol</a:t>
            </a:r>
          </a:p>
        </p:txBody>
      </p:sp>
      <p:sp>
        <p:nvSpPr>
          <p:cNvPr id="245765" name="Text Box 5">
            <a:extLst>
              <a:ext uri="{FF2B5EF4-FFF2-40B4-BE49-F238E27FC236}">
                <a16:creationId xmlns:a16="http://schemas.microsoft.com/office/drawing/2014/main" id="{5D83B8AB-F721-2948-BCAB-99CBCCF5F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6" y="2270125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Alice</a:t>
            </a:r>
          </a:p>
        </p:txBody>
      </p:sp>
      <p:sp>
        <p:nvSpPr>
          <p:cNvPr id="245767" name="Line 7">
            <a:extLst>
              <a:ext uri="{FF2B5EF4-FFF2-40B4-BE49-F238E27FC236}">
                <a16:creationId xmlns:a16="http://schemas.microsoft.com/office/drawing/2014/main" id="{3C37BD01-6281-B243-A1C5-23CA1128B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5146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5770" name="Text Box 10">
            <a:extLst>
              <a:ext uri="{FF2B5EF4-FFF2-40B4-BE49-F238E27FC236}">
                <a16:creationId xmlns:a16="http://schemas.microsoft.com/office/drawing/2014/main" id="{D1F58E05-463E-9D43-85B5-8374A3CE4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286000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Cathy</a:t>
            </a:r>
          </a:p>
        </p:txBody>
      </p:sp>
      <p:sp>
        <p:nvSpPr>
          <p:cNvPr id="245771" name="Text Box 11">
            <a:extLst>
              <a:ext uri="{FF2B5EF4-FFF2-40B4-BE49-F238E27FC236}">
                <a16:creationId xmlns:a16="http://schemas.microsoft.com/office/drawing/2014/main" id="{6070E562-8999-3740-A834-7A3DA0CFC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057400"/>
            <a:ext cx="4580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request for session key to Bob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A</a:t>
            </a:r>
            <a:endParaRPr lang="en-US" altLang="en-US" sz="2400"/>
          </a:p>
        </p:txBody>
      </p:sp>
      <p:sp>
        <p:nvSpPr>
          <p:cNvPr id="245772" name="Text Box 12">
            <a:extLst>
              <a:ext uri="{FF2B5EF4-FFF2-40B4-BE49-F238E27FC236}">
                <a16:creationId xmlns:a16="http://schemas.microsoft.com/office/drawing/2014/main" id="{71DD0726-3BDC-0A41-B062-9436FDE67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6" y="3717925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45773" name="Line 13">
            <a:extLst>
              <a:ext uri="{FF2B5EF4-FFF2-40B4-BE49-F238E27FC236}">
                <a16:creationId xmlns:a16="http://schemas.microsoft.com/office/drawing/2014/main" id="{16FE5A66-7CB7-0040-A3F8-2BFEE9D6C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9624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5774" name="Text Box 14">
            <a:extLst>
              <a:ext uri="{FF2B5EF4-FFF2-40B4-BE49-F238E27FC236}">
                <a16:creationId xmlns:a16="http://schemas.microsoft.com/office/drawing/2014/main" id="{151AF720-4838-714E-93C8-1C9432DC8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3733800"/>
            <a:ext cx="891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Cathy</a:t>
            </a:r>
          </a:p>
        </p:txBody>
      </p:sp>
      <p:sp>
        <p:nvSpPr>
          <p:cNvPr id="245775" name="Text Box 15">
            <a:extLst>
              <a:ext uri="{FF2B5EF4-FFF2-40B4-BE49-F238E27FC236}">
                <a16:creationId xmlns:a16="http://schemas.microsoft.com/office/drawing/2014/main" id="{18263C50-21ED-0D48-AB61-16C66F98C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3505200"/>
            <a:ext cx="234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A</a:t>
            </a:r>
            <a:r>
              <a:rPr lang="en-US" altLang="en-US" sz="2400"/>
              <a:t> || {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B</a:t>
            </a:r>
            <a:endParaRPr lang="en-US" altLang="en-US" sz="2400"/>
          </a:p>
        </p:txBody>
      </p:sp>
      <p:sp>
        <p:nvSpPr>
          <p:cNvPr id="245776" name="Text Box 16">
            <a:extLst>
              <a:ext uri="{FF2B5EF4-FFF2-40B4-BE49-F238E27FC236}">
                <a16:creationId xmlns:a16="http://schemas.microsoft.com/office/drawing/2014/main" id="{F5619158-3757-DB4E-B142-9CE49DDA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6" y="5241925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Alice</a:t>
            </a:r>
          </a:p>
        </p:txBody>
      </p:sp>
      <p:sp>
        <p:nvSpPr>
          <p:cNvPr id="245777" name="Line 17">
            <a:extLst>
              <a:ext uri="{FF2B5EF4-FFF2-40B4-BE49-F238E27FC236}">
                <a16:creationId xmlns:a16="http://schemas.microsoft.com/office/drawing/2014/main" id="{1B44E30A-5A67-6A45-8C88-5F4932BDD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54864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5778" name="Text Box 18">
            <a:extLst>
              <a:ext uri="{FF2B5EF4-FFF2-40B4-BE49-F238E27FC236}">
                <a16:creationId xmlns:a16="http://schemas.microsoft.com/office/drawing/2014/main" id="{94281215-C1F5-CB4C-8291-0B20AF29E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1" y="5257800"/>
            <a:ext cx="67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Bob</a:t>
            </a:r>
          </a:p>
        </p:txBody>
      </p:sp>
      <p:sp>
        <p:nvSpPr>
          <p:cNvPr id="245779" name="Text Box 19">
            <a:extLst>
              <a:ext uri="{FF2B5EF4-FFF2-40B4-BE49-F238E27FC236}">
                <a16:creationId xmlns:a16="http://schemas.microsoft.com/office/drawing/2014/main" id="{10AD25DD-0032-B643-A2E9-E4FFC0E51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029200"/>
            <a:ext cx="10522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{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s</a:t>
            </a:r>
            <a:r>
              <a:rPr lang="en-US" altLang="en-US" sz="2400"/>
              <a:t> } </a:t>
            </a:r>
            <a:r>
              <a:rPr lang="en-US" altLang="en-US" sz="2400" i="1"/>
              <a:t>k</a:t>
            </a:r>
            <a:r>
              <a:rPr lang="en-US" altLang="en-US" sz="2400" i="1" baseline="-25000"/>
              <a:t>B</a:t>
            </a:r>
            <a:endParaRPr lang="en-US" altLang="en-US" sz="240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EE047-0378-524E-8410-00160A33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0B17E-E367-9040-BFEE-44A7E5E5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944CE-6919-4946-AE5F-2F0F77A6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447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50D20B0C-E73C-0347-8404-A86B6C2E0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Yaksha Security System</a:t>
            </a:r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B9583D1A-4912-B346-A30A-77B852D3A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Key escrow system meeting all 5 criteria</a:t>
            </a:r>
          </a:p>
          <a:p>
            <a:r>
              <a:rPr lang="en-US" altLang="en-US" dirty="0"/>
              <a:t>Based on RSA, central server</a:t>
            </a:r>
          </a:p>
          <a:p>
            <a:pPr lvl="1"/>
            <a:r>
              <a:rPr lang="en-US" altLang="en-US" dirty="0"/>
              <a:t>Central server (</a:t>
            </a:r>
            <a:r>
              <a:rPr lang="en-US" altLang="en-US" dirty="0" err="1"/>
              <a:t>Yaksha</a:t>
            </a:r>
            <a:r>
              <a:rPr lang="en-US" altLang="en-US" dirty="0"/>
              <a:t> server) generates session key</a:t>
            </a:r>
          </a:p>
          <a:p>
            <a:r>
              <a:rPr lang="en-US" altLang="en-US" dirty="0"/>
              <a:t>Each user has 2 private keys</a:t>
            </a:r>
          </a:p>
          <a:p>
            <a:pPr lvl="1"/>
            <a:r>
              <a:rPr lang="en-US" altLang="en-US" dirty="0"/>
              <a:t>Alice’s modulus </a:t>
            </a:r>
            <a:r>
              <a:rPr lang="en-US" altLang="en-US" i="1" dirty="0" err="1"/>
              <a:t>n</a:t>
            </a:r>
            <a:r>
              <a:rPr lang="en-US" altLang="en-US" i="1" baseline="-25000" dirty="0" err="1"/>
              <a:t>A</a:t>
            </a:r>
            <a:r>
              <a:rPr lang="en-US" altLang="en-US" dirty="0"/>
              <a:t>, public key </a:t>
            </a:r>
            <a:r>
              <a:rPr lang="en-US" altLang="en-US" i="1" dirty="0" err="1"/>
              <a:t>e</a:t>
            </a:r>
            <a:r>
              <a:rPr lang="en-US" altLang="en-US" i="1" baseline="-25000" dirty="0" err="1"/>
              <a:t>A</a:t>
            </a:r>
            <a:endParaRPr lang="en-US" altLang="en-US" dirty="0"/>
          </a:p>
          <a:p>
            <a:pPr lvl="1"/>
            <a:r>
              <a:rPr lang="en-US" altLang="en-US" dirty="0"/>
              <a:t>First private key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AA</a:t>
            </a:r>
            <a:r>
              <a:rPr lang="en-US" altLang="en-US" dirty="0"/>
              <a:t> known only to Alice</a:t>
            </a:r>
          </a:p>
          <a:p>
            <a:pPr lvl="1"/>
            <a:r>
              <a:rPr lang="en-US" altLang="en-US" dirty="0"/>
              <a:t>Second private key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AY</a:t>
            </a:r>
            <a:r>
              <a:rPr lang="en-US" altLang="en-US" dirty="0"/>
              <a:t> known only to </a:t>
            </a:r>
            <a:r>
              <a:rPr lang="en-US" altLang="en-US" dirty="0" err="1"/>
              <a:t>Yaksha</a:t>
            </a:r>
            <a:r>
              <a:rPr lang="en-US" altLang="en-US" dirty="0"/>
              <a:t> central server</a:t>
            </a:r>
          </a:p>
          <a:p>
            <a:pPr lvl="1"/>
            <a:r>
              <a:rPr lang="en-US" altLang="en-US" i="1" dirty="0" err="1"/>
              <a:t>d</a:t>
            </a:r>
            <a:r>
              <a:rPr lang="en-US" altLang="en-US" i="1" baseline="-25000" dirty="0" err="1"/>
              <a:t>AA</a:t>
            </a:r>
            <a:r>
              <a:rPr lang="en-US" altLang="en-US" dirty="0"/>
              <a:t>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AY</a:t>
            </a:r>
            <a:r>
              <a:rPr lang="en-US" altLang="en-US" dirty="0"/>
              <a:t> mod </a:t>
            </a:r>
            <a:r>
              <a:rPr lang="en-US" altLang="en-US" dirty="0">
                <a:sym typeface="Symbol" pitchFamily="2" charset="2"/>
              </a:rPr>
              <a:t></a:t>
            </a:r>
            <a:r>
              <a:rPr lang="en-US" altLang="en-US" dirty="0"/>
              <a:t>(</a:t>
            </a:r>
            <a:r>
              <a:rPr lang="en-US" altLang="en-US" i="1" dirty="0" err="1"/>
              <a:t>n</a:t>
            </a:r>
            <a:r>
              <a:rPr lang="en-US" altLang="en-US" i="1" baseline="-25000" dirty="0" err="1"/>
              <a:t>A</a:t>
            </a:r>
            <a:r>
              <a:rPr lang="en-US" altLang="en-US" dirty="0"/>
              <a:t>) =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A</a:t>
            </a:r>
            <a:r>
              <a:rPr lang="en-US" altLang="en-US" dirty="0"/>
              <a:t> </a:t>
            </a:r>
            <a:endParaRPr lang="en-US" altLang="en-US" i="1" baseline="-25000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A03F1F4-C7A8-5140-A547-D3683D15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B03395C-5C8D-0444-823D-0EB09CC3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7B1B6F1-5A12-5C46-9C28-9A99A5B1F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4104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27072156-8940-8B46-84C4-F1D445A69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Alice and Bob</a:t>
            </a:r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C511772C-8027-5544-BED2-80D998F7D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Alice wants to send message to Bob</a:t>
            </a:r>
          </a:p>
          <a:p>
            <a:pPr lvl="1"/>
            <a:r>
              <a:rPr lang="en-US" altLang="en-US" dirty="0"/>
              <a:t>Alice asks </a:t>
            </a:r>
            <a:r>
              <a:rPr lang="en-US" altLang="en-US" dirty="0" err="1"/>
              <a:t>Yaksha</a:t>
            </a:r>
            <a:r>
              <a:rPr lang="en-US" altLang="en-US" dirty="0"/>
              <a:t> server for session key</a:t>
            </a:r>
          </a:p>
          <a:p>
            <a:pPr lvl="1"/>
            <a:r>
              <a:rPr lang="en-US" altLang="en-US" dirty="0" err="1"/>
              <a:t>Yaksha</a:t>
            </a:r>
            <a:r>
              <a:rPr lang="en-US" altLang="en-US" dirty="0"/>
              <a:t> server generates 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session</a:t>
            </a:r>
            <a:endParaRPr lang="en-US" altLang="en-US" dirty="0"/>
          </a:p>
          <a:p>
            <a:pPr lvl="1"/>
            <a:r>
              <a:rPr lang="en-US" altLang="en-US" dirty="0" err="1"/>
              <a:t>Yaksha</a:t>
            </a:r>
            <a:r>
              <a:rPr lang="en-US" altLang="en-US" dirty="0"/>
              <a:t> server sends Alice the key as:</a:t>
            </a:r>
          </a:p>
          <a:p>
            <a:pPr lvl="2">
              <a:buFontTx/>
              <a:buNone/>
            </a:pPr>
            <a:r>
              <a:rPr lang="en-US" altLang="en-US" i="1" dirty="0"/>
              <a:t>C</a:t>
            </a:r>
            <a:r>
              <a:rPr lang="en-US" altLang="en-US" i="1" baseline="-25000" dirty="0"/>
              <a:t>A</a:t>
            </a:r>
            <a:r>
              <a:rPr lang="en-US" altLang="en-US" dirty="0"/>
              <a:t> = (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session</a:t>
            </a:r>
            <a:r>
              <a:rPr lang="en-US" altLang="en-US" dirty="0"/>
              <a:t>)</a:t>
            </a:r>
            <a:r>
              <a:rPr lang="en-US" altLang="en-US" i="1" baseline="30000" dirty="0" err="1"/>
              <a:t>d</a:t>
            </a:r>
            <a:r>
              <a:rPr lang="en-US" altLang="en-US" sz="1600" i="1" baseline="30000" dirty="0" err="1"/>
              <a:t>AY</a:t>
            </a:r>
            <a:r>
              <a:rPr lang="en-US" altLang="en-US" i="1" baseline="30000" dirty="0" err="1"/>
              <a:t>e</a:t>
            </a:r>
            <a:r>
              <a:rPr lang="en-US" altLang="en-US" sz="1600" i="1" baseline="30000" dirty="0" err="1"/>
              <a:t>A</a:t>
            </a:r>
            <a:r>
              <a:rPr lang="en-US" altLang="en-US" dirty="0"/>
              <a:t> mod </a:t>
            </a:r>
            <a:r>
              <a:rPr lang="en-US" altLang="en-US" i="1" dirty="0" err="1"/>
              <a:t>n</a:t>
            </a:r>
            <a:r>
              <a:rPr lang="en-US" altLang="en-US" i="1" baseline="-25000" dirty="0" err="1"/>
              <a:t>A</a:t>
            </a:r>
            <a:endParaRPr lang="en-US" altLang="en-US" dirty="0"/>
          </a:p>
          <a:p>
            <a:pPr lvl="1"/>
            <a:r>
              <a:rPr lang="en-US" altLang="en-US" dirty="0"/>
              <a:t>Alice computes</a:t>
            </a:r>
          </a:p>
          <a:p>
            <a:pPr lvl="2">
              <a:buFontTx/>
              <a:buNone/>
            </a:pPr>
            <a:r>
              <a:rPr lang="en-US" altLang="en-US" dirty="0"/>
              <a:t>(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A</a:t>
            </a:r>
            <a:r>
              <a:rPr lang="en-US" altLang="en-US" dirty="0"/>
              <a:t>)</a:t>
            </a:r>
            <a:r>
              <a:rPr lang="en-US" altLang="en-US" i="1" baseline="30000" dirty="0" err="1"/>
              <a:t>d</a:t>
            </a:r>
            <a:r>
              <a:rPr lang="en-US" altLang="en-US" sz="1800" i="1" baseline="30000" dirty="0" err="1"/>
              <a:t>AA</a:t>
            </a:r>
            <a:r>
              <a:rPr lang="en-US" altLang="en-US" dirty="0"/>
              <a:t> mod </a:t>
            </a:r>
            <a:r>
              <a:rPr lang="en-US" altLang="en-US" i="1" dirty="0" err="1"/>
              <a:t>n</a:t>
            </a:r>
            <a:r>
              <a:rPr lang="en-US" altLang="en-US" i="1" baseline="-25000" dirty="0" err="1"/>
              <a:t>A</a:t>
            </a:r>
            <a:r>
              <a:rPr lang="en-US" altLang="en-US" dirty="0"/>
              <a:t> = </a:t>
            </a:r>
            <a:r>
              <a:rPr lang="en-US" altLang="en-US" i="1" dirty="0" err="1"/>
              <a:t>k</a:t>
            </a:r>
            <a:r>
              <a:rPr lang="en-US" altLang="en-US" i="1" baseline="-25000" dirty="0" err="1"/>
              <a:t>session</a:t>
            </a: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08E68D8-E278-B143-BC2F-8DC20B66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7F7420D-DC7B-D942-B62B-1857BC58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871ED1B-C7B4-4648-9F80-CE668396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476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>
            <a:extLst>
              <a:ext uri="{FF2B5EF4-FFF2-40B4-BE49-F238E27FC236}">
                <a16:creationId xmlns:a16="http://schemas.microsoft.com/office/drawing/2014/main" id="{069F947B-D574-0A46-9482-1C0F8144C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FC16924E-B99F-A040-A989-63F756B08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Authority can read only one message per escrowed key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Meets requirement 5 (temporal one), because “time” interpreted as “session”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Independent of message enciphering key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Meets requirement 1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Interchange algorithm, keys fixed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Others met by supporting infrastructure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9A62CCB-51C3-784B-9250-0F9EAE92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8F7F9A9-D501-3C4E-8319-26A9F7FF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4DED10-1C1D-8B4D-BE29-14CD9A18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574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E13C8DB8-7600-9C4E-A24A-66FFEB046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Alternate Approaches</a:t>
            </a:r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2B848D95-6E03-FF4F-8D3B-F35D1A25A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Tie to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Session key not given as escrow key, but related key is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To derive session key, must solve instance of discrete log problem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Tie to probability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Oblivious transfer: message received with specified probability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Idea: </a:t>
            </a:r>
            <a:r>
              <a:rPr lang="en-US" altLang="en-US" i="1"/>
              <a:t>translucent cryptography</a:t>
            </a:r>
            <a:r>
              <a:rPr lang="en-US" altLang="en-US"/>
              <a:t> allows fraction </a:t>
            </a:r>
            <a:r>
              <a:rPr lang="en-US" altLang="en-US" i="1"/>
              <a:t>f</a:t>
            </a:r>
            <a:r>
              <a:rPr lang="en-US" altLang="en-US"/>
              <a:t> of messages to be read by third party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key escrow, but similar in spirit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0FDF1FA-2D7A-4C45-BE08-9EB80A33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D676B6A-204B-0940-8BFB-008E69F5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412770F-13BB-DD4D-8297-C512A985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6543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2F3E-93FA-DF4D-BE74-E0C3ADBB4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Identity-Based Encryption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183FC-3489-9947-ABD4-87E2DCA09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Party has a publicly known identifier as public key</a:t>
            </a:r>
          </a:p>
          <a:p>
            <a:r>
              <a:rPr lang="en-US" dirty="0"/>
              <a:t>Trusted third party uses (or provides) a secret to use with public key to derive private key</a:t>
            </a:r>
          </a:p>
          <a:p>
            <a:pPr lvl="1"/>
            <a:r>
              <a:rPr lang="en-US" dirty="0"/>
              <a:t>Trusted third party can derive private key as it knows secret, public key</a:t>
            </a:r>
          </a:p>
          <a:p>
            <a:pPr lvl="1"/>
            <a:r>
              <a:rPr lang="en-US" dirty="0"/>
              <a:t>Others cannot as they do not know secret</a:t>
            </a:r>
          </a:p>
          <a:p>
            <a:pPr lvl="1"/>
            <a:r>
              <a:rPr lang="en-US" dirty="0"/>
              <a:t>Can be used as escrow system, with third party as escrow agent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E2C06-6F8C-214E-8223-76F724BE3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1E235-BCAD-9B44-87CA-42C1702D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5F01B-B1F5-4144-AED3-9E532524B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0825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C88A-0897-EC4F-9787-7A2C9C381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Identity-Based Encryption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CD030-6A5F-6A4C-A728-8B78E9A43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Properties public key cryptosystems must meet (Shamir):</a:t>
            </a:r>
          </a:p>
          <a:p>
            <a:pPr lvl="1"/>
            <a:r>
              <a:rPr lang="en-US" dirty="0"/>
              <a:t>Private keys can be easily computed from public key and secret </a:t>
            </a:r>
            <a:r>
              <a:rPr lang="en-US" i="1" dirty="0"/>
              <a:t>s</a:t>
            </a:r>
            <a:endParaRPr lang="en-US" dirty="0"/>
          </a:p>
          <a:p>
            <a:pPr lvl="1"/>
            <a:r>
              <a:rPr lang="en-US" dirty="0"/>
              <a:t>Computationally infeasible to compute private key from public key without knowing </a:t>
            </a:r>
            <a:r>
              <a:rPr lang="en-US" i="1" dirty="0"/>
              <a:t>s</a:t>
            </a:r>
          </a:p>
          <a:p>
            <a:r>
              <a:rPr lang="en-US" dirty="0"/>
              <a:t>Shamir showed RSA cannot satisfy both conditions simultaneously</a:t>
            </a:r>
          </a:p>
          <a:p>
            <a:r>
              <a:rPr lang="en-US" dirty="0" err="1"/>
              <a:t>Boneh</a:t>
            </a:r>
            <a:r>
              <a:rPr lang="en-US" dirty="0"/>
              <a:t> and Franklin’s method meets these conditions</a:t>
            </a:r>
          </a:p>
          <a:p>
            <a:pPr lvl="1"/>
            <a:r>
              <a:rPr lang="en-US" dirty="0"/>
              <a:t>Can be augmented to provide “global escrow” keys to decrypt any ciphertext encrypted using public keys of their system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964E4-D1B6-F043-8EFF-39A78D8BF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1BCB4-6F47-E14C-A890-85194C57B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D96D7-C627-2B42-B679-FBB0DDA1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4407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>
            <a:extLst>
              <a:ext uri="{FF2B5EF4-FFF2-40B4-BE49-F238E27FC236}">
                <a16:creationId xmlns:a16="http://schemas.microsoft.com/office/drawing/2014/main" id="{BFB88AE5-84ED-1C46-AC0C-8397F75C8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Revocation</a:t>
            </a:r>
          </a:p>
        </p:txBody>
      </p:sp>
      <p:sp>
        <p:nvSpPr>
          <p:cNvPr id="322563" name="Rectangle 3">
            <a:extLst>
              <a:ext uri="{FF2B5EF4-FFF2-40B4-BE49-F238E27FC236}">
                <a16:creationId xmlns:a16="http://schemas.microsoft.com/office/drawing/2014/main" id="{79D3E45A-84A5-2940-8412-7585202D1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Certificates invalidated </a:t>
            </a:r>
            <a:r>
              <a:rPr lang="en-US" altLang="en-US" i="1"/>
              <a:t>before</a:t>
            </a:r>
            <a:r>
              <a:rPr lang="en-US" altLang="en-US"/>
              <a:t> expiration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Usually due to compromised key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May be due to change in circumstance (</a:t>
            </a:r>
            <a:r>
              <a:rPr lang="en-US" altLang="en-US" i="1"/>
              <a:t>e.g.,</a:t>
            </a:r>
            <a:r>
              <a:rPr lang="en-US" altLang="en-US"/>
              <a:t> someone leaving company)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Entity revoking certificate authorized to do so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Revocation information circulates to everyone fast enough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Network delays, infrastructure problems may delay information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319C3C-300F-764D-A1A6-F919E2DD0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8EC2955-AAB4-E34E-B7DE-B283623E8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B9D95B-DF35-4A4C-AE6E-D9AECC95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628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A7D304B8-76E5-6C40-B267-17657E758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CRLs</a:t>
            </a:r>
          </a:p>
        </p:txBody>
      </p:sp>
      <p:sp>
        <p:nvSpPr>
          <p:cNvPr id="323587" name="Rectangle 3">
            <a:extLst>
              <a:ext uri="{FF2B5EF4-FFF2-40B4-BE49-F238E27FC236}">
                <a16:creationId xmlns:a16="http://schemas.microsoft.com/office/drawing/2014/main" id="{E57E6482-69DA-C04C-AE52-8B014475B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Certificate revocation list</a:t>
            </a:r>
            <a:r>
              <a:rPr lang="en-US" altLang="en-US"/>
              <a:t> lists certificates that are revoked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X.509: only certificate issuer can revoke certificate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Added to CRL</a:t>
            </a:r>
          </a:p>
          <a:p>
            <a:pPr>
              <a:lnSpc>
                <a:spcPct val="90000"/>
              </a:lnSpc>
            </a:pPr>
            <a:r>
              <a:rPr lang="en-US" altLang="en-US"/>
              <a:t>PGP: signers can revoke signatures; owners can revoke certificates, or allow others to do so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Revocation message placed in PGP packet and signed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Flag marks it as revocation message</a:t>
            </a:r>
            <a:endParaRPr lang="en-US" altLang="en-US" i="1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90062A7-FEC1-A542-9A10-AE6DB929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B14CF45-AECD-2144-9859-5655A8ABF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F4A6956-50DA-834E-AAB8-E01003FA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6872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82C6E703-6199-344F-8A53-47C4FE771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6ED2C7EF-D2DB-7A4D-8F37-E6C29AA81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Key management critical to effective use of cryptosystems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Different levels of keys (session </a:t>
            </a:r>
            <a:r>
              <a:rPr lang="en-US" altLang="en-US" i="1" dirty="0"/>
              <a:t>vs</a:t>
            </a:r>
            <a:r>
              <a:rPr lang="en-US" altLang="en-US" dirty="0"/>
              <a:t>. interchange)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Keys need infrastructure to identify holders, allow revoking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Key escrowing </a:t>
            </a:r>
            <a:r>
              <a:rPr lang="en-US" altLang="en-US"/>
              <a:t>complicates infrastructure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052E032-DABF-E54D-988C-99C4C05EE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34060F-C334-D24A-8C70-77CEFC95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8192F98-9033-FC4A-A999-B162F0035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60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DDE0367F-9F95-2341-B7FA-0A09CA757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Problems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0DD6EB43-C38A-AA4D-944F-19B0B3778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does Bob know he is talking to Alice?</a:t>
            </a:r>
          </a:p>
          <a:p>
            <a:pPr lvl="1"/>
            <a:r>
              <a:rPr lang="en-US" altLang="en-US"/>
              <a:t>Replay attack: Eve records message from Alice to Bob, later replays it; Bob may think he’s talking to Alice, but he isn’t</a:t>
            </a:r>
          </a:p>
          <a:p>
            <a:pPr lvl="1"/>
            <a:r>
              <a:rPr lang="en-US" altLang="en-US"/>
              <a:t>Session key reuse: Eve replays message from Alice to Bob, so Bob re-uses session key</a:t>
            </a:r>
          </a:p>
          <a:p>
            <a:r>
              <a:rPr lang="en-US" altLang="en-US"/>
              <a:t>Protocols must provide authentication and defense against replay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D045228-0F26-C942-8C39-AEA8C3FF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92E6F3A-C870-3F49-9A2A-AABE5295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E2D0496-1C95-A647-BFE5-72BA0228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11-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23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6567</Words>
  <Application>Microsoft Macintosh PowerPoint</Application>
  <PresentationFormat>Widescreen</PresentationFormat>
  <Paragraphs>1032</Paragraphs>
  <Slides>88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3" baseType="lpstr">
      <vt:lpstr>Arial</vt:lpstr>
      <vt:lpstr>Calibri</vt:lpstr>
      <vt:lpstr>Calibri Light</vt:lpstr>
      <vt:lpstr>Courier</vt:lpstr>
      <vt:lpstr>Office Theme</vt:lpstr>
      <vt:lpstr>Key Management</vt:lpstr>
      <vt:lpstr>Overview</vt:lpstr>
      <vt:lpstr>Notation</vt:lpstr>
      <vt:lpstr>Session, Interchange Keys</vt:lpstr>
      <vt:lpstr>Benefits</vt:lpstr>
      <vt:lpstr>Key Exchange Algorithms</vt:lpstr>
      <vt:lpstr>Symmetric Key Exchange</vt:lpstr>
      <vt:lpstr>Simple Protocol</vt:lpstr>
      <vt:lpstr>Problems</vt:lpstr>
      <vt:lpstr>Needham-Schroeder</vt:lpstr>
      <vt:lpstr>Argument: Alice talking to Bob</vt:lpstr>
      <vt:lpstr>Argument: Bob talking to Alice</vt:lpstr>
      <vt:lpstr>Denning-Sacco Modification</vt:lpstr>
      <vt:lpstr>Problem and Solution</vt:lpstr>
      <vt:lpstr>Needham-Schroeder with Denning-Sacco Modification</vt:lpstr>
      <vt:lpstr>Otway-Rees Protocol</vt:lpstr>
      <vt:lpstr>The Protocol</vt:lpstr>
      <vt:lpstr>Argument: Alice talking to Bob</vt:lpstr>
      <vt:lpstr>Argument: Bob talking to Alice</vt:lpstr>
      <vt:lpstr>Replay Attack</vt:lpstr>
      <vt:lpstr>Bellare-Rogaway Protocol</vt:lpstr>
      <vt:lpstr>The Protocol</vt:lpstr>
      <vt:lpstr>Argument: Alice, Bob, and Cathy</vt:lpstr>
      <vt:lpstr>Argument: Eve is Stymied</vt:lpstr>
      <vt:lpstr>Kerberos</vt:lpstr>
      <vt:lpstr>Idea</vt:lpstr>
      <vt:lpstr>Ticket</vt:lpstr>
      <vt:lpstr>Authenticator</vt:lpstr>
      <vt:lpstr>Protocol</vt:lpstr>
      <vt:lpstr>Analysis</vt:lpstr>
      <vt:lpstr>Problems</vt:lpstr>
      <vt:lpstr>Public Key Key Exchange</vt:lpstr>
      <vt:lpstr>Problem and Solution</vt:lpstr>
      <vt:lpstr>Notes</vt:lpstr>
      <vt:lpstr>Man-in-the-Middle Attack</vt:lpstr>
      <vt:lpstr>Diffie-Hellman</vt:lpstr>
      <vt:lpstr>Algorithm</vt:lpstr>
      <vt:lpstr>Example</vt:lpstr>
      <vt:lpstr>Example (Elliptic Curve Version)</vt:lpstr>
      <vt:lpstr>Key Generation</vt:lpstr>
      <vt:lpstr>What is “Random”?</vt:lpstr>
      <vt:lpstr>What is “Pseudorandom”?</vt:lpstr>
      <vt:lpstr>Best Pseudorandom Numbers</vt:lpstr>
      <vt:lpstr>Biometrics</vt:lpstr>
      <vt:lpstr>Cryptographic Key Infrastructure</vt:lpstr>
      <vt:lpstr>Certificates</vt:lpstr>
      <vt:lpstr>Use</vt:lpstr>
      <vt:lpstr>Merkle’s Tree Scheme</vt:lpstr>
      <vt:lpstr>Validation</vt:lpstr>
      <vt:lpstr>Details</vt:lpstr>
      <vt:lpstr>Problem</vt:lpstr>
      <vt:lpstr>Certificate Signature Chains</vt:lpstr>
      <vt:lpstr>X.509 Chains</vt:lpstr>
      <vt:lpstr>X.509 Certificate Validation</vt:lpstr>
      <vt:lpstr>Issuers</vt:lpstr>
      <vt:lpstr>Validation and Cross-Certifying</vt:lpstr>
      <vt:lpstr>PGP Chains</vt:lpstr>
      <vt:lpstr>OpenPGP Signature Packet</vt:lpstr>
      <vt:lpstr>Signing</vt:lpstr>
      <vt:lpstr>Validating Certificates</vt:lpstr>
      <vt:lpstr>Public Key Infrastructures (PKIs)</vt:lpstr>
      <vt:lpstr>Internet X.509 PKI</vt:lpstr>
      <vt:lpstr>Certificate Extensions</vt:lpstr>
      <vt:lpstr>CA Certificate Extension Support</vt:lpstr>
      <vt:lpstr>CA Certificate Extensions</vt:lpstr>
      <vt:lpstr>Conforming Applications Certificate Extensions</vt:lpstr>
      <vt:lpstr>Conforming Applications Certificate Extensions</vt:lpstr>
      <vt:lpstr>PKI Problems</vt:lpstr>
      <vt:lpstr>Storing Keys</vt:lpstr>
      <vt:lpstr>Key Escrow</vt:lpstr>
      <vt:lpstr>Desirable Properties</vt:lpstr>
      <vt:lpstr>Components</vt:lpstr>
      <vt:lpstr>Example: ESS, Clipper Chip</vt:lpstr>
      <vt:lpstr>User Security Component</vt:lpstr>
      <vt:lpstr>Programming User Components</vt:lpstr>
      <vt:lpstr>The Escrow Components</vt:lpstr>
      <vt:lpstr>Obtaining Access</vt:lpstr>
      <vt:lpstr>Agencies’ Role</vt:lpstr>
      <vt:lpstr>Problems</vt:lpstr>
      <vt:lpstr>Yaksha Security System</vt:lpstr>
      <vt:lpstr>Alice and Bob</vt:lpstr>
      <vt:lpstr>Analysis</vt:lpstr>
      <vt:lpstr>Alternate Approaches</vt:lpstr>
      <vt:lpstr>Identity-Based Encryption</vt:lpstr>
      <vt:lpstr>Identity-Based Encryption</vt:lpstr>
      <vt:lpstr>Key Revocation</vt:lpstr>
      <vt:lpstr>CRLs</vt:lpstr>
      <vt:lpstr>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28</cp:revision>
  <dcterms:created xsi:type="dcterms:W3CDTF">2018-10-24T07:20:13Z</dcterms:created>
  <dcterms:modified xsi:type="dcterms:W3CDTF">2018-12-17T22:00:49Z</dcterms:modified>
</cp:coreProperties>
</file>