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2"/>
  </p:notesMasterIdLst>
  <p:sldIdLst>
    <p:sldId id="257" r:id="rId2"/>
    <p:sldId id="268" r:id="rId3"/>
    <p:sldId id="277" r:id="rId4"/>
    <p:sldId id="278" r:id="rId5"/>
    <p:sldId id="269" r:id="rId6"/>
    <p:sldId id="270" r:id="rId7"/>
    <p:sldId id="279" r:id="rId8"/>
    <p:sldId id="280" r:id="rId9"/>
    <p:sldId id="281" r:id="rId10"/>
    <p:sldId id="282" r:id="rId11"/>
    <p:sldId id="271" r:id="rId12"/>
    <p:sldId id="272" r:id="rId13"/>
    <p:sldId id="283" r:id="rId14"/>
    <p:sldId id="273" r:id="rId15"/>
    <p:sldId id="284" r:id="rId16"/>
    <p:sldId id="285" r:id="rId17"/>
    <p:sldId id="286" r:id="rId18"/>
    <p:sldId id="274" r:id="rId19"/>
    <p:sldId id="275" r:id="rId20"/>
    <p:sldId id="276" r:id="rId21"/>
    <p:sldId id="287" r:id="rId22"/>
    <p:sldId id="288" r:id="rId23"/>
    <p:sldId id="289" r:id="rId24"/>
    <p:sldId id="290" r:id="rId25"/>
    <p:sldId id="291" r:id="rId26"/>
    <p:sldId id="292" r:id="rId27"/>
    <p:sldId id="293" r:id="rId28"/>
    <p:sldId id="294" r:id="rId29"/>
    <p:sldId id="295" r:id="rId30"/>
    <p:sldId id="296" r:id="rId31"/>
    <p:sldId id="325" r:id="rId32"/>
    <p:sldId id="297" r:id="rId33"/>
    <p:sldId id="298" r:id="rId34"/>
    <p:sldId id="299" r:id="rId35"/>
    <p:sldId id="333" r:id="rId36"/>
    <p:sldId id="300" r:id="rId37"/>
    <p:sldId id="334" r:id="rId38"/>
    <p:sldId id="301" r:id="rId39"/>
    <p:sldId id="302" r:id="rId40"/>
    <p:sldId id="303" r:id="rId41"/>
    <p:sldId id="304" r:id="rId42"/>
    <p:sldId id="305" r:id="rId43"/>
    <p:sldId id="335" r:id="rId44"/>
    <p:sldId id="336"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26" r:id="rId58"/>
    <p:sldId id="327" r:id="rId59"/>
    <p:sldId id="328" r:id="rId60"/>
    <p:sldId id="329" r:id="rId61"/>
    <p:sldId id="330" r:id="rId62"/>
    <p:sldId id="331" r:id="rId63"/>
    <p:sldId id="332" r:id="rId64"/>
    <p:sldId id="318" r:id="rId65"/>
    <p:sldId id="319" r:id="rId66"/>
    <p:sldId id="337" r:id="rId67"/>
    <p:sldId id="338" r:id="rId68"/>
    <p:sldId id="339" r:id="rId69"/>
    <p:sldId id="340" r:id="rId70"/>
    <p:sldId id="341" r:id="rId71"/>
    <p:sldId id="342" r:id="rId72"/>
    <p:sldId id="343" r:id="rId73"/>
    <p:sldId id="320" r:id="rId74"/>
    <p:sldId id="321" r:id="rId75"/>
    <p:sldId id="322" r:id="rId76"/>
    <p:sldId id="323" r:id="rId77"/>
    <p:sldId id="324" r:id="rId78"/>
    <p:sldId id="344" r:id="rId79"/>
    <p:sldId id="345" r:id="rId80"/>
    <p:sldId id="346" r:id="rId81"/>
    <p:sldId id="347" r:id="rId82"/>
    <p:sldId id="348" r:id="rId83"/>
    <p:sldId id="349" r:id="rId84"/>
    <p:sldId id="350" r:id="rId85"/>
    <p:sldId id="351" r:id="rId86"/>
    <p:sldId id="352" r:id="rId87"/>
    <p:sldId id="353" r:id="rId88"/>
    <p:sldId id="354" r:id="rId89"/>
    <p:sldId id="355" r:id="rId90"/>
    <p:sldId id="356" r:id="rId91"/>
    <p:sldId id="357" r:id="rId92"/>
    <p:sldId id="358" r:id="rId93"/>
    <p:sldId id="359" r:id="rId94"/>
    <p:sldId id="360" r:id="rId95"/>
    <p:sldId id="361" r:id="rId96"/>
    <p:sldId id="362" r:id="rId97"/>
    <p:sldId id="363" r:id="rId98"/>
    <p:sldId id="364" r:id="rId99"/>
    <p:sldId id="365" r:id="rId100"/>
    <p:sldId id="267" r:id="rId10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7"/>
    <p:restoredTop sz="94687"/>
  </p:normalViewPr>
  <p:slideViewPr>
    <p:cSldViewPr snapToGrid="0" snapToObjects="1">
      <p:cViewPr varScale="1">
        <p:scale>
          <a:sx n="82" d="100"/>
          <a:sy n="82" d="100"/>
        </p:scale>
        <p:origin x="184" y="6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38915F-20C8-3949-9710-9B6FEBE9DB58}" type="datetimeFigureOut">
              <a:rPr lang="en-US" smtClean="0"/>
              <a:t>1/31/19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DA01FE-2DFF-CD4F-ADAE-175B9BFCD9FD}" type="slidenum">
              <a:rPr lang="en-US" smtClean="0"/>
              <a:t>‹#›</a:t>
            </a:fld>
            <a:endParaRPr lang="en-US"/>
          </a:p>
        </p:txBody>
      </p:sp>
    </p:spTree>
    <p:extLst>
      <p:ext uri="{BB962C8B-B14F-4D97-AF65-F5344CB8AC3E}">
        <p14:creationId xmlns:p14="http://schemas.microsoft.com/office/powerpoint/2010/main" val="775693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D8DFD7C-DE35-2248-8515-520697CFF167}"/>
              </a:ext>
            </a:extLst>
          </p:cNvPr>
          <p:cNvSpPr>
            <a:spLocks noGrp="1" noChangeArrowheads="1"/>
          </p:cNvSpPr>
          <p:nvPr>
            <p:ph type="sldNum" sz="quarter" idx="5"/>
          </p:nvPr>
        </p:nvSpPr>
        <p:spPr>
          <a:ln/>
        </p:spPr>
        <p:txBody>
          <a:bodyPr/>
          <a:lstStyle/>
          <a:p>
            <a:fld id="{22F53981-CB1A-EB4D-B853-A3B2A41585A7}" type="slidenum">
              <a:rPr lang="en-US" altLang="en-US"/>
              <a:pPr/>
              <a:t>2</a:t>
            </a:fld>
            <a:endParaRPr lang="en-US" altLang="en-US"/>
          </a:p>
        </p:txBody>
      </p:sp>
      <p:sp>
        <p:nvSpPr>
          <p:cNvPr id="38914" name="Rectangle 2">
            <a:extLst>
              <a:ext uri="{FF2B5EF4-FFF2-40B4-BE49-F238E27FC236}">
                <a16:creationId xmlns:a16="http://schemas.microsoft.com/office/drawing/2014/main" id="{C0897F8E-F25F-0C4B-8568-EF404F1E3C5A}"/>
              </a:ext>
            </a:extLst>
          </p:cNvPr>
          <p:cNvSpPr>
            <a:spLocks noGrp="1" noRot="1" noChangeAspect="1" noChangeArrowheads="1" noTextEdit="1"/>
          </p:cNvSpPr>
          <p:nvPr>
            <p:ph type="sldImg"/>
          </p:nvPr>
        </p:nvSpPr>
        <p:spPr>
          <a:ln/>
        </p:spPr>
      </p:sp>
      <p:sp>
        <p:nvSpPr>
          <p:cNvPr id="38915" name="Rectangle 3">
            <a:extLst>
              <a:ext uri="{FF2B5EF4-FFF2-40B4-BE49-F238E27FC236}">
                <a16:creationId xmlns:a16="http://schemas.microsoft.com/office/drawing/2014/main" id="{BBA6AAEC-843B-5743-B532-4801747CE252}"/>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27897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5ECA344-BF13-6342-84AE-870FE4B05348}"/>
              </a:ext>
            </a:extLst>
          </p:cNvPr>
          <p:cNvSpPr>
            <a:spLocks noGrp="1" noChangeArrowheads="1"/>
          </p:cNvSpPr>
          <p:nvPr>
            <p:ph type="sldNum" sz="quarter" idx="5"/>
          </p:nvPr>
        </p:nvSpPr>
        <p:spPr>
          <a:ln/>
        </p:spPr>
        <p:txBody>
          <a:bodyPr/>
          <a:lstStyle/>
          <a:p>
            <a:fld id="{CDE344BB-41E0-DC4B-84B5-DB7399A13873}" type="slidenum">
              <a:rPr lang="en-US" altLang="en-US"/>
              <a:pPr/>
              <a:t>100</a:t>
            </a:fld>
            <a:endParaRPr lang="en-US" altLang="en-US"/>
          </a:p>
        </p:txBody>
      </p:sp>
      <p:sp>
        <p:nvSpPr>
          <p:cNvPr id="36866" name="Rectangle 2">
            <a:extLst>
              <a:ext uri="{FF2B5EF4-FFF2-40B4-BE49-F238E27FC236}">
                <a16:creationId xmlns:a16="http://schemas.microsoft.com/office/drawing/2014/main" id="{18E57C5A-F18F-4D4B-9A5F-2126C5BA5D59}"/>
              </a:ext>
            </a:extLst>
          </p:cNvPr>
          <p:cNvSpPr>
            <a:spLocks noGrp="1" noRot="1" noChangeAspect="1" noChangeArrowheads="1" noTextEdit="1"/>
          </p:cNvSpPr>
          <p:nvPr>
            <p:ph type="sldImg"/>
          </p:nvPr>
        </p:nvSpPr>
        <p:spPr>
          <a:ln/>
        </p:spPr>
      </p:sp>
      <p:sp>
        <p:nvSpPr>
          <p:cNvPr id="36867" name="Rectangle 3">
            <a:extLst>
              <a:ext uri="{FF2B5EF4-FFF2-40B4-BE49-F238E27FC236}">
                <a16:creationId xmlns:a16="http://schemas.microsoft.com/office/drawing/2014/main" id="{DB7FA47D-2840-0B4F-A408-1942F596EB1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64941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A746DDB-772B-D142-A0CE-FE9CD34A461E}"/>
              </a:ext>
            </a:extLst>
          </p:cNvPr>
          <p:cNvSpPr>
            <a:spLocks noGrp="1" noChangeArrowheads="1"/>
          </p:cNvSpPr>
          <p:nvPr>
            <p:ph type="sldNum" sz="quarter" idx="5"/>
          </p:nvPr>
        </p:nvSpPr>
        <p:spPr>
          <a:ln/>
        </p:spPr>
        <p:txBody>
          <a:bodyPr/>
          <a:lstStyle/>
          <a:p>
            <a:fld id="{B6E3C726-E30F-CC44-927A-7BE79143DFE4}" type="slidenum">
              <a:rPr lang="en-US" altLang="en-US"/>
              <a:pPr/>
              <a:t>5</a:t>
            </a:fld>
            <a:endParaRPr lang="en-US" altLang="en-US"/>
          </a:p>
        </p:txBody>
      </p:sp>
      <p:sp>
        <p:nvSpPr>
          <p:cNvPr id="41986" name="Rectangle 2">
            <a:extLst>
              <a:ext uri="{FF2B5EF4-FFF2-40B4-BE49-F238E27FC236}">
                <a16:creationId xmlns:a16="http://schemas.microsoft.com/office/drawing/2014/main" id="{A8F69369-7BF0-DF4E-9698-5E4718CCF75D}"/>
              </a:ext>
            </a:extLst>
          </p:cNvPr>
          <p:cNvSpPr>
            <a:spLocks noGrp="1" noRot="1" noChangeAspect="1" noChangeArrowheads="1" noTextEdit="1"/>
          </p:cNvSpPr>
          <p:nvPr>
            <p:ph type="sldImg"/>
          </p:nvPr>
        </p:nvSpPr>
        <p:spPr>
          <a:ln/>
        </p:spPr>
      </p:sp>
      <p:sp>
        <p:nvSpPr>
          <p:cNvPr id="41987" name="Rectangle 3">
            <a:extLst>
              <a:ext uri="{FF2B5EF4-FFF2-40B4-BE49-F238E27FC236}">
                <a16:creationId xmlns:a16="http://schemas.microsoft.com/office/drawing/2014/main" id="{F6FC396E-F6E6-4345-B3BB-8C9133D2065A}"/>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6785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7627A02-F3B2-1F48-87F2-BB04C137B457}"/>
              </a:ext>
            </a:extLst>
          </p:cNvPr>
          <p:cNvSpPr>
            <a:spLocks noGrp="1" noChangeArrowheads="1"/>
          </p:cNvSpPr>
          <p:nvPr>
            <p:ph type="sldNum" sz="quarter" idx="5"/>
          </p:nvPr>
        </p:nvSpPr>
        <p:spPr>
          <a:ln/>
        </p:spPr>
        <p:txBody>
          <a:bodyPr/>
          <a:lstStyle/>
          <a:p>
            <a:fld id="{7D368B3E-5126-9649-BDA0-2863A6E02EC7}" type="slidenum">
              <a:rPr lang="en-US" altLang="en-US"/>
              <a:pPr/>
              <a:t>6</a:t>
            </a:fld>
            <a:endParaRPr lang="en-US" altLang="en-US"/>
          </a:p>
        </p:txBody>
      </p:sp>
      <p:sp>
        <p:nvSpPr>
          <p:cNvPr id="45058" name="Rectangle 2">
            <a:extLst>
              <a:ext uri="{FF2B5EF4-FFF2-40B4-BE49-F238E27FC236}">
                <a16:creationId xmlns:a16="http://schemas.microsoft.com/office/drawing/2014/main" id="{8A3BFB41-D54D-D147-95BD-2E8FC6AC265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07188AC5-9C10-AD44-B036-BE1A7E59AB66}"/>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57514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FFFE21E-7079-7248-A540-58D3E0AA21FC}"/>
              </a:ext>
            </a:extLst>
          </p:cNvPr>
          <p:cNvSpPr>
            <a:spLocks noGrp="1" noChangeArrowheads="1"/>
          </p:cNvSpPr>
          <p:nvPr>
            <p:ph type="sldNum" sz="quarter" idx="5"/>
          </p:nvPr>
        </p:nvSpPr>
        <p:spPr>
          <a:ln/>
        </p:spPr>
        <p:txBody>
          <a:bodyPr/>
          <a:lstStyle/>
          <a:p>
            <a:fld id="{B9CDD60A-5E07-244F-A898-1C759BC90FCB}" type="slidenum">
              <a:rPr lang="en-US" altLang="en-US"/>
              <a:pPr/>
              <a:t>11</a:t>
            </a:fld>
            <a:endParaRPr lang="en-US" altLang="en-US"/>
          </a:p>
        </p:txBody>
      </p:sp>
      <p:sp>
        <p:nvSpPr>
          <p:cNvPr id="47106" name="Rectangle 2">
            <a:extLst>
              <a:ext uri="{FF2B5EF4-FFF2-40B4-BE49-F238E27FC236}">
                <a16:creationId xmlns:a16="http://schemas.microsoft.com/office/drawing/2014/main" id="{AF297388-3ED5-E347-AC2F-B80822AC1A3C}"/>
              </a:ext>
            </a:extLst>
          </p:cNvPr>
          <p:cNvSpPr>
            <a:spLocks noGrp="1" noRot="1" noChangeAspect="1" noChangeArrowheads="1" noTextEdit="1"/>
          </p:cNvSpPr>
          <p:nvPr>
            <p:ph type="sldImg"/>
          </p:nvPr>
        </p:nvSpPr>
        <p:spPr>
          <a:ln/>
        </p:spPr>
      </p:sp>
      <p:sp>
        <p:nvSpPr>
          <p:cNvPr id="47107" name="Rectangle 3">
            <a:extLst>
              <a:ext uri="{FF2B5EF4-FFF2-40B4-BE49-F238E27FC236}">
                <a16:creationId xmlns:a16="http://schemas.microsoft.com/office/drawing/2014/main" id="{7B15ACD2-4D14-EC4B-9AC7-7D440968751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11877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E271AF3-C133-254B-86EE-F93E0A03341D}"/>
              </a:ext>
            </a:extLst>
          </p:cNvPr>
          <p:cNvSpPr>
            <a:spLocks noGrp="1" noChangeArrowheads="1"/>
          </p:cNvSpPr>
          <p:nvPr>
            <p:ph type="sldNum" sz="quarter" idx="5"/>
          </p:nvPr>
        </p:nvSpPr>
        <p:spPr>
          <a:ln/>
        </p:spPr>
        <p:txBody>
          <a:bodyPr/>
          <a:lstStyle/>
          <a:p>
            <a:fld id="{D5C9383F-DB50-844D-8179-855005EED527}" type="slidenum">
              <a:rPr lang="en-US" altLang="en-US"/>
              <a:pPr/>
              <a:t>12</a:t>
            </a:fld>
            <a:endParaRPr lang="en-US" altLang="en-US"/>
          </a:p>
        </p:txBody>
      </p:sp>
      <p:sp>
        <p:nvSpPr>
          <p:cNvPr id="50178" name="Rectangle 2">
            <a:extLst>
              <a:ext uri="{FF2B5EF4-FFF2-40B4-BE49-F238E27FC236}">
                <a16:creationId xmlns:a16="http://schemas.microsoft.com/office/drawing/2014/main" id="{E0F99250-612F-3744-BDD3-5754E9E85CFE}"/>
              </a:ext>
            </a:extLst>
          </p:cNvPr>
          <p:cNvSpPr>
            <a:spLocks noGrp="1" noRot="1" noChangeAspect="1" noChangeArrowheads="1" noTextEdit="1"/>
          </p:cNvSpPr>
          <p:nvPr>
            <p:ph type="sldImg"/>
          </p:nvPr>
        </p:nvSpPr>
        <p:spPr>
          <a:ln/>
        </p:spPr>
      </p:sp>
      <p:sp>
        <p:nvSpPr>
          <p:cNvPr id="50179" name="Rectangle 3">
            <a:extLst>
              <a:ext uri="{FF2B5EF4-FFF2-40B4-BE49-F238E27FC236}">
                <a16:creationId xmlns:a16="http://schemas.microsoft.com/office/drawing/2014/main" id="{2B146BAF-D7C4-D743-92AF-4805C68EC153}"/>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91777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B98ACA0-3B4C-8741-A634-A6D5336ED33E}"/>
              </a:ext>
            </a:extLst>
          </p:cNvPr>
          <p:cNvSpPr>
            <a:spLocks noGrp="1" noChangeArrowheads="1"/>
          </p:cNvSpPr>
          <p:nvPr>
            <p:ph type="sldNum" sz="quarter" idx="5"/>
          </p:nvPr>
        </p:nvSpPr>
        <p:spPr>
          <a:ln/>
        </p:spPr>
        <p:txBody>
          <a:bodyPr/>
          <a:lstStyle/>
          <a:p>
            <a:fld id="{5B3662EE-A18E-6A49-B3E8-D67D0E06FEB5}" type="slidenum">
              <a:rPr lang="en-US" altLang="en-US"/>
              <a:pPr/>
              <a:t>14</a:t>
            </a:fld>
            <a:endParaRPr lang="en-US" altLang="en-US"/>
          </a:p>
        </p:txBody>
      </p:sp>
      <p:sp>
        <p:nvSpPr>
          <p:cNvPr id="59394" name="Rectangle 2">
            <a:extLst>
              <a:ext uri="{FF2B5EF4-FFF2-40B4-BE49-F238E27FC236}">
                <a16:creationId xmlns:a16="http://schemas.microsoft.com/office/drawing/2014/main" id="{BAA21337-BBF8-3047-9EB3-718982AD06A2}"/>
              </a:ext>
            </a:extLst>
          </p:cNvPr>
          <p:cNvSpPr>
            <a:spLocks noGrp="1" noRot="1" noChangeAspect="1" noChangeArrowheads="1" noTextEdit="1"/>
          </p:cNvSpPr>
          <p:nvPr>
            <p:ph type="sldImg"/>
          </p:nvPr>
        </p:nvSpPr>
        <p:spPr>
          <a:ln/>
        </p:spPr>
      </p:sp>
      <p:sp>
        <p:nvSpPr>
          <p:cNvPr id="59395" name="Rectangle 3">
            <a:extLst>
              <a:ext uri="{FF2B5EF4-FFF2-40B4-BE49-F238E27FC236}">
                <a16:creationId xmlns:a16="http://schemas.microsoft.com/office/drawing/2014/main" id="{C2B6951F-2098-8247-AE40-1270E911C1CC}"/>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30544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9BD83C0-E612-8241-9921-BC1C37A19EA8}"/>
              </a:ext>
            </a:extLst>
          </p:cNvPr>
          <p:cNvSpPr>
            <a:spLocks noGrp="1" noChangeArrowheads="1"/>
          </p:cNvSpPr>
          <p:nvPr>
            <p:ph type="sldNum" sz="quarter" idx="5"/>
          </p:nvPr>
        </p:nvSpPr>
        <p:spPr>
          <a:ln/>
        </p:spPr>
        <p:txBody>
          <a:bodyPr/>
          <a:lstStyle/>
          <a:p>
            <a:fld id="{1BC144EB-BA48-1E46-BED6-8234363D1498}" type="slidenum">
              <a:rPr lang="en-US" altLang="en-US"/>
              <a:pPr/>
              <a:t>18</a:t>
            </a:fld>
            <a:endParaRPr lang="en-US" altLang="en-US"/>
          </a:p>
        </p:txBody>
      </p:sp>
      <p:sp>
        <p:nvSpPr>
          <p:cNvPr id="60418" name="Rectangle 2">
            <a:extLst>
              <a:ext uri="{FF2B5EF4-FFF2-40B4-BE49-F238E27FC236}">
                <a16:creationId xmlns:a16="http://schemas.microsoft.com/office/drawing/2014/main" id="{C671220D-3AB7-524F-A01D-D51D49D5B7D0}"/>
              </a:ext>
            </a:extLst>
          </p:cNvPr>
          <p:cNvSpPr>
            <a:spLocks noGrp="1" noRot="1" noChangeAspect="1" noChangeArrowheads="1" noTextEdit="1"/>
          </p:cNvSpPr>
          <p:nvPr>
            <p:ph type="sldImg"/>
          </p:nvPr>
        </p:nvSpPr>
        <p:spPr>
          <a:ln/>
        </p:spPr>
      </p:sp>
      <p:sp>
        <p:nvSpPr>
          <p:cNvPr id="60419" name="Rectangle 3">
            <a:extLst>
              <a:ext uri="{FF2B5EF4-FFF2-40B4-BE49-F238E27FC236}">
                <a16:creationId xmlns:a16="http://schemas.microsoft.com/office/drawing/2014/main" id="{4BE96B05-75A6-3747-959E-F55FC1B4D516}"/>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51531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79D2BC9-E059-E646-9E9D-D8C16FBDA0DF}"/>
              </a:ext>
            </a:extLst>
          </p:cNvPr>
          <p:cNvSpPr>
            <a:spLocks noGrp="1" noChangeArrowheads="1"/>
          </p:cNvSpPr>
          <p:nvPr>
            <p:ph type="sldNum" sz="quarter" idx="5"/>
          </p:nvPr>
        </p:nvSpPr>
        <p:spPr>
          <a:ln/>
        </p:spPr>
        <p:txBody>
          <a:bodyPr/>
          <a:lstStyle/>
          <a:p>
            <a:fld id="{1C199B0E-B276-4E49-A06A-7A921AC7CB41}" type="slidenum">
              <a:rPr lang="en-US" altLang="en-US"/>
              <a:pPr/>
              <a:t>19</a:t>
            </a:fld>
            <a:endParaRPr lang="en-US" altLang="en-US"/>
          </a:p>
        </p:txBody>
      </p:sp>
      <p:sp>
        <p:nvSpPr>
          <p:cNvPr id="61442" name="Rectangle 2">
            <a:extLst>
              <a:ext uri="{FF2B5EF4-FFF2-40B4-BE49-F238E27FC236}">
                <a16:creationId xmlns:a16="http://schemas.microsoft.com/office/drawing/2014/main" id="{399DB2ED-3EA3-7744-8010-EA819CAB853F}"/>
              </a:ext>
            </a:extLst>
          </p:cNvPr>
          <p:cNvSpPr>
            <a:spLocks noGrp="1" noRot="1" noChangeAspect="1" noChangeArrowheads="1" noTextEdit="1"/>
          </p:cNvSpPr>
          <p:nvPr>
            <p:ph type="sldImg"/>
          </p:nvPr>
        </p:nvSpPr>
        <p:spPr>
          <a:ln/>
        </p:spPr>
      </p:sp>
      <p:sp>
        <p:nvSpPr>
          <p:cNvPr id="61443" name="Rectangle 3">
            <a:extLst>
              <a:ext uri="{FF2B5EF4-FFF2-40B4-BE49-F238E27FC236}">
                <a16:creationId xmlns:a16="http://schemas.microsoft.com/office/drawing/2014/main" id="{ACDC3D68-CBC6-974C-962D-2DBCF2FFDC76}"/>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1150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D7E0DCF-0208-D546-B453-6AF46B72656A}"/>
              </a:ext>
            </a:extLst>
          </p:cNvPr>
          <p:cNvSpPr>
            <a:spLocks noGrp="1" noChangeArrowheads="1"/>
          </p:cNvSpPr>
          <p:nvPr>
            <p:ph type="sldNum" sz="quarter" idx="5"/>
          </p:nvPr>
        </p:nvSpPr>
        <p:spPr>
          <a:ln/>
        </p:spPr>
        <p:txBody>
          <a:bodyPr/>
          <a:lstStyle/>
          <a:p>
            <a:fld id="{B3D062E1-1918-C245-9C9D-11DBAE4C0B86}" type="slidenum">
              <a:rPr lang="en-US" altLang="en-US"/>
              <a:pPr/>
              <a:t>20</a:t>
            </a:fld>
            <a:endParaRPr lang="en-US" altLang="en-US"/>
          </a:p>
        </p:txBody>
      </p:sp>
      <p:sp>
        <p:nvSpPr>
          <p:cNvPr id="62466" name="Rectangle 2">
            <a:extLst>
              <a:ext uri="{FF2B5EF4-FFF2-40B4-BE49-F238E27FC236}">
                <a16:creationId xmlns:a16="http://schemas.microsoft.com/office/drawing/2014/main" id="{C4825FFA-CE9C-6249-B363-8FD95132150A}"/>
              </a:ext>
            </a:extLst>
          </p:cNvPr>
          <p:cNvSpPr>
            <a:spLocks noGrp="1" noRot="1" noChangeAspect="1" noChangeArrowheads="1" noTextEdit="1"/>
          </p:cNvSpPr>
          <p:nvPr>
            <p:ph type="sldImg"/>
          </p:nvPr>
        </p:nvSpPr>
        <p:spPr>
          <a:ln/>
        </p:spPr>
      </p:sp>
      <p:sp>
        <p:nvSpPr>
          <p:cNvPr id="62467" name="Rectangle 3">
            <a:extLst>
              <a:ext uri="{FF2B5EF4-FFF2-40B4-BE49-F238E27FC236}">
                <a16:creationId xmlns:a16="http://schemas.microsoft.com/office/drawing/2014/main" id="{93C6C206-241A-054E-80F0-DBEA5A451818}"/>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40432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B2361-F37E-7047-BF27-3C86CDD291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B48DF5-BD06-5643-B0FD-2D7C05691E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24C71F4-DFC6-9C40-97F3-8C5764ADAA01}"/>
              </a:ext>
            </a:extLst>
          </p:cNvPr>
          <p:cNvSpPr>
            <a:spLocks noGrp="1"/>
          </p:cNvSpPr>
          <p:nvPr>
            <p:ph type="dt" sz="half" idx="10"/>
          </p:nvPr>
        </p:nvSpPr>
        <p:spPr>
          <a:xfrm>
            <a:off x="838200" y="6356350"/>
            <a:ext cx="2743200" cy="365125"/>
          </a:xfrm>
        </p:spPr>
        <p:txBody>
          <a:bodyPr/>
          <a:lstStyle>
            <a:lvl1pPr>
              <a:defRPr>
                <a:solidFill>
                  <a:schemeClr val="tx1"/>
                </a:solidFill>
              </a:defRPr>
            </a:lvl1pPr>
          </a:lstStyle>
          <a:p>
            <a:r>
              <a:rPr lang="en-US"/>
              <a:t>Version 1.1</a:t>
            </a:r>
            <a:endParaRPr lang="en-US" dirty="0"/>
          </a:p>
        </p:txBody>
      </p:sp>
      <p:sp>
        <p:nvSpPr>
          <p:cNvPr id="5" name="Footer Placeholder 4">
            <a:extLst>
              <a:ext uri="{FF2B5EF4-FFF2-40B4-BE49-F238E27FC236}">
                <a16:creationId xmlns:a16="http://schemas.microsoft.com/office/drawing/2014/main" id="{69A29913-E570-4744-BB1F-7F92D2A3920D}"/>
              </a:ext>
            </a:extLst>
          </p:cNvPr>
          <p:cNvSpPr>
            <a:spLocks noGrp="1"/>
          </p:cNvSpPr>
          <p:nvPr>
            <p:ph type="ftr" sz="quarter" idx="11"/>
          </p:nvPr>
        </p:nvSpPr>
        <p:spPr>
          <a:xfrm>
            <a:off x="4038600" y="6356350"/>
            <a:ext cx="4114800" cy="365125"/>
          </a:xfrm>
        </p:spPr>
        <p:txBody>
          <a:bodyPr/>
          <a:lstStyle>
            <a:lvl1pPr>
              <a:defRPr>
                <a:solidFill>
                  <a:schemeClr val="tx1"/>
                </a:solidFill>
              </a:defRPr>
            </a:lvl1pPr>
          </a:lstStyle>
          <a:p>
            <a:r>
              <a:rPr lang="en-US" dirty="0"/>
              <a:t>Computer Security: Art and Science</a:t>
            </a:r>
            <a:r>
              <a:rPr lang="en-US" i="0" dirty="0"/>
              <a:t>, 2</a:t>
            </a:r>
            <a:r>
              <a:rPr lang="en-US" i="0" baseline="30000" dirty="0"/>
              <a:t>nd</a:t>
            </a:r>
            <a:r>
              <a:rPr lang="en-US" i="0" dirty="0"/>
              <a:t> Edition</a:t>
            </a:r>
            <a:endParaRPr lang="en-US" dirty="0"/>
          </a:p>
        </p:txBody>
      </p:sp>
      <p:sp>
        <p:nvSpPr>
          <p:cNvPr id="6" name="Slide Number Placeholder 5">
            <a:extLst>
              <a:ext uri="{FF2B5EF4-FFF2-40B4-BE49-F238E27FC236}">
                <a16:creationId xmlns:a16="http://schemas.microsoft.com/office/drawing/2014/main" id="{F7D3D451-5074-1647-B654-BAC0186C7436}"/>
              </a:ext>
            </a:extLst>
          </p:cNvPr>
          <p:cNvSpPr>
            <a:spLocks noGrp="1"/>
          </p:cNvSpPr>
          <p:nvPr>
            <p:ph type="sldNum" sz="quarter" idx="12"/>
          </p:nvPr>
        </p:nvSpPr>
        <p:spPr>
          <a:xfrm>
            <a:off x="8610600" y="6356350"/>
            <a:ext cx="2743200" cy="365125"/>
          </a:xfrm>
        </p:spPr>
        <p:txBody>
          <a:bodyPr/>
          <a:lstStyle>
            <a:lvl1pPr>
              <a:defRPr>
                <a:solidFill>
                  <a:schemeClr val="tx1"/>
                </a:solidFill>
              </a:defRPr>
            </a:lvl1pPr>
          </a:lstStyle>
          <a:p>
            <a:r>
              <a:rPr lang="en-US" dirty="0"/>
              <a:t>Slide 20-</a:t>
            </a:r>
            <a:fld id="{52DFCED4-3DB5-5A4D-92BF-293F61671FD6}" type="slidenum">
              <a:rPr lang="en-US" smtClean="0"/>
              <a:pPr/>
              <a:t>‹#›</a:t>
            </a:fld>
            <a:endParaRPr lang="en-US" dirty="0"/>
          </a:p>
        </p:txBody>
      </p:sp>
    </p:spTree>
    <p:extLst>
      <p:ext uri="{BB962C8B-B14F-4D97-AF65-F5344CB8AC3E}">
        <p14:creationId xmlns:p14="http://schemas.microsoft.com/office/powerpoint/2010/main" val="1307696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77F02-4744-9C49-95C9-18AB65ECD5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E4D0AA-D741-0B4A-9AEB-76B5D45A833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8D0C66-CBE6-9449-973A-25E43C1F17A6}"/>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741F6594-8A9F-AD45-AD7A-665AEC186924}"/>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6" name="Slide Number Placeholder 5">
            <a:extLst>
              <a:ext uri="{FF2B5EF4-FFF2-40B4-BE49-F238E27FC236}">
                <a16:creationId xmlns:a16="http://schemas.microsoft.com/office/drawing/2014/main" id="{4E6C6E97-7125-E64D-AAF2-2E07ECB4CFA7}"/>
              </a:ext>
            </a:extLst>
          </p:cNvPr>
          <p:cNvSpPr>
            <a:spLocks noGrp="1"/>
          </p:cNvSpPr>
          <p:nvPr>
            <p:ph type="sldNum" sz="quarter" idx="12"/>
          </p:nvPr>
        </p:nvSpPr>
        <p:spPr/>
        <p:txBody>
          <a:bodyPr/>
          <a:lstStyle/>
          <a:p>
            <a:r>
              <a:rPr lang="en-US" dirty="0"/>
              <a:t>Slide 20-</a:t>
            </a:r>
            <a:fld id="{52DFCED4-3DB5-5A4D-92BF-293F61671FD6}" type="slidenum">
              <a:rPr lang="en-US" smtClean="0"/>
              <a:pPr/>
              <a:t>‹#›</a:t>
            </a:fld>
            <a:endParaRPr lang="en-US" dirty="0"/>
          </a:p>
        </p:txBody>
      </p:sp>
    </p:spTree>
    <p:extLst>
      <p:ext uri="{BB962C8B-B14F-4D97-AF65-F5344CB8AC3E}">
        <p14:creationId xmlns:p14="http://schemas.microsoft.com/office/powerpoint/2010/main" val="1763909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5A2523-CBAD-B64E-A276-FE5A14194A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9F4027-69AA-1843-825F-CAA2E45CA43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FF5480-28C1-5B44-BDC9-E4D85E3C2873}"/>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74F6B62B-5FD5-AA48-9505-C5B5D5AA5629}"/>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6" name="Slide Number Placeholder 5">
            <a:extLst>
              <a:ext uri="{FF2B5EF4-FFF2-40B4-BE49-F238E27FC236}">
                <a16:creationId xmlns:a16="http://schemas.microsoft.com/office/drawing/2014/main" id="{14225300-E0B1-894E-A3E1-30B64D25FCEC}"/>
              </a:ext>
            </a:extLst>
          </p:cNvPr>
          <p:cNvSpPr>
            <a:spLocks noGrp="1"/>
          </p:cNvSpPr>
          <p:nvPr>
            <p:ph type="sldNum" sz="quarter" idx="12"/>
          </p:nvPr>
        </p:nvSpPr>
        <p:spPr/>
        <p:txBody>
          <a:bodyPr/>
          <a:lstStyle/>
          <a:p>
            <a:r>
              <a:rPr lang="en-US" dirty="0"/>
              <a:t>Slide 20-</a:t>
            </a:r>
            <a:fld id="{52DFCED4-3DB5-5A4D-92BF-293F61671FD6}" type="slidenum">
              <a:rPr lang="en-US" smtClean="0"/>
              <a:pPr/>
              <a:t>‹#›</a:t>
            </a:fld>
            <a:endParaRPr lang="en-US" dirty="0"/>
          </a:p>
        </p:txBody>
      </p:sp>
    </p:spTree>
    <p:extLst>
      <p:ext uri="{BB962C8B-B14F-4D97-AF65-F5344CB8AC3E}">
        <p14:creationId xmlns:p14="http://schemas.microsoft.com/office/powerpoint/2010/main" val="35830397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919B1-F486-E641-8EBD-C7015C6FB20C}"/>
              </a:ext>
            </a:extLst>
          </p:cNvPr>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a:extLst>
              <a:ext uri="{FF2B5EF4-FFF2-40B4-BE49-F238E27FC236}">
                <a16:creationId xmlns:a16="http://schemas.microsoft.com/office/drawing/2014/main" id="{38B2AE33-4DB2-A949-8700-24FFDC4629F7}"/>
              </a:ext>
            </a:extLst>
          </p:cNvPr>
          <p:cNvSpPr>
            <a:spLocks noGrp="1"/>
          </p:cNvSpPr>
          <p:nvPr>
            <p:ph type="tbl" idx="1"/>
          </p:nvPr>
        </p:nvSpPr>
        <p:spPr>
          <a:xfrm>
            <a:off x="914400" y="1981200"/>
            <a:ext cx="10363200" cy="4114800"/>
          </a:xfrm>
        </p:spPr>
        <p:txBody>
          <a:bodyPr/>
          <a:lstStyle/>
          <a:p>
            <a:endParaRPr lang="en-US"/>
          </a:p>
        </p:txBody>
      </p:sp>
      <p:sp>
        <p:nvSpPr>
          <p:cNvPr id="4" name="Date Placeholder 3">
            <a:extLst>
              <a:ext uri="{FF2B5EF4-FFF2-40B4-BE49-F238E27FC236}">
                <a16:creationId xmlns:a16="http://schemas.microsoft.com/office/drawing/2014/main" id="{8470446D-A643-CA4E-A1F1-BD8DA5009B12}"/>
              </a:ext>
            </a:extLst>
          </p:cNvPr>
          <p:cNvSpPr>
            <a:spLocks noGrp="1"/>
          </p:cNvSpPr>
          <p:nvPr>
            <p:ph type="dt" sz="half" idx="10"/>
          </p:nvPr>
        </p:nvSpPr>
        <p:spPr>
          <a:xfrm>
            <a:off x="914400" y="6248400"/>
            <a:ext cx="2540000" cy="457200"/>
          </a:xfrm>
        </p:spPr>
        <p:txBody>
          <a:bodyPr/>
          <a:lstStyle>
            <a:lvl1pPr>
              <a:defRPr/>
            </a:lvl1pPr>
          </a:lstStyle>
          <a:p>
            <a:r>
              <a:rPr lang="en-US" altLang="en-US"/>
              <a:t>Version 1.1</a:t>
            </a:r>
          </a:p>
        </p:txBody>
      </p:sp>
      <p:sp>
        <p:nvSpPr>
          <p:cNvPr id="5" name="Footer Placeholder 4">
            <a:extLst>
              <a:ext uri="{FF2B5EF4-FFF2-40B4-BE49-F238E27FC236}">
                <a16:creationId xmlns:a16="http://schemas.microsoft.com/office/drawing/2014/main" id="{6FD3A3C2-0218-C040-89D3-2C5B097492D0}"/>
              </a:ext>
            </a:extLst>
          </p:cNvPr>
          <p:cNvSpPr>
            <a:spLocks noGrp="1"/>
          </p:cNvSpPr>
          <p:nvPr>
            <p:ph type="ftr" sz="quarter" idx="11"/>
          </p:nvPr>
        </p:nvSpPr>
        <p:spPr>
          <a:xfrm>
            <a:off x="4165600" y="6248400"/>
            <a:ext cx="3860800" cy="457200"/>
          </a:xfrm>
        </p:spPr>
        <p:txBody>
          <a:bodyPr/>
          <a:lstStyle>
            <a:lvl1pPr>
              <a:defRPr/>
            </a:lvl1pPr>
          </a:lstStyle>
          <a:p>
            <a:r>
              <a:rPr lang="en-US" altLang="en-US"/>
              <a:t>Computer Security: Art and Science, 2nd Edition</a:t>
            </a:r>
          </a:p>
        </p:txBody>
      </p:sp>
      <p:sp>
        <p:nvSpPr>
          <p:cNvPr id="6" name="Slide Number Placeholder 5">
            <a:extLst>
              <a:ext uri="{FF2B5EF4-FFF2-40B4-BE49-F238E27FC236}">
                <a16:creationId xmlns:a16="http://schemas.microsoft.com/office/drawing/2014/main" id="{DA5E905E-B9C5-D047-8C0A-B4C8562692DF}"/>
              </a:ext>
            </a:extLst>
          </p:cNvPr>
          <p:cNvSpPr>
            <a:spLocks noGrp="1"/>
          </p:cNvSpPr>
          <p:nvPr>
            <p:ph type="sldNum" sz="quarter" idx="12"/>
          </p:nvPr>
        </p:nvSpPr>
        <p:spPr>
          <a:xfrm>
            <a:off x="8737600" y="6248400"/>
            <a:ext cx="2540000" cy="457200"/>
          </a:xfrm>
        </p:spPr>
        <p:txBody>
          <a:bodyPr/>
          <a:lstStyle>
            <a:lvl1pPr>
              <a:defRPr/>
            </a:lvl1pPr>
          </a:lstStyle>
          <a:p>
            <a:r>
              <a:rPr lang="en-US" altLang="en-US" dirty="0"/>
              <a:t>Slide 20-</a:t>
            </a:r>
            <a:fld id="{6A006386-E258-654E-AAC2-75DA082BE62F}" type="slidenum">
              <a:rPr lang="en-US" altLang="en-US" smtClean="0"/>
              <a:pPr/>
              <a:t>‹#›</a:t>
            </a:fld>
            <a:endParaRPr lang="en-US" altLang="en-US" dirty="0"/>
          </a:p>
        </p:txBody>
      </p:sp>
    </p:spTree>
    <p:extLst>
      <p:ext uri="{BB962C8B-B14F-4D97-AF65-F5344CB8AC3E}">
        <p14:creationId xmlns:p14="http://schemas.microsoft.com/office/powerpoint/2010/main" val="3748177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D7069-256A-394F-B5A0-407EF8F106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FC159-EF16-8D46-84AD-A2B2268BB51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88D22B1-2B5F-0B43-B8E7-A24D4842B281}"/>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DBB6D967-1881-304C-8308-D9F3F0F2BBE7}"/>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6" name="Slide Number Placeholder 5">
            <a:extLst>
              <a:ext uri="{FF2B5EF4-FFF2-40B4-BE49-F238E27FC236}">
                <a16:creationId xmlns:a16="http://schemas.microsoft.com/office/drawing/2014/main" id="{148EF92C-B590-6142-B76B-1FFCB03ED62B}"/>
              </a:ext>
            </a:extLst>
          </p:cNvPr>
          <p:cNvSpPr>
            <a:spLocks noGrp="1"/>
          </p:cNvSpPr>
          <p:nvPr>
            <p:ph type="sldNum" sz="quarter" idx="12"/>
          </p:nvPr>
        </p:nvSpPr>
        <p:spPr/>
        <p:txBody>
          <a:bodyPr/>
          <a:lstStyle/>
          <a:p>
            <a:r>
              <a:rPr lang="en-US" dirty="0"/>
              <a:t>Slide 20-</a:t>
            </a:r>
            <a:fld id="{52DFCED4-3DB5-5A4D-92BF-293F61671FD6}" type="slidenum">
              <a:rPr lang="en-US" smtClean="0"/>
              <a:pPr/>
              <a:t>‹#›</a:t>
            </a:fld>
            <a:endParaRPr lang="en-US" dirty="0"/>
          </a:p>
        </p:txBody>
      </p:sp>
    </p:spTree>
    <p:extLst>
      <p:ext uri="{BB962C8B-B14F-4D97-AF65-F5344CB8AC3E}">
        <p14:creationId xmlns:p14="http://schemas.microsoft.com/office/powerpoint/2010/main" val="4283249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D2E9B-251C-ED4F-8951-6B709B025F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2F0FFE-02AF-6145-843F-BAD0AA8EE2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33E6DE1-CB1A-F547-A1E1-ABF9AB1F6C9D}"/>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FC5EAAC3-DBEE-1B4C-8E6D-84FAEC8FF0DD}"/>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6" name="Slide Number Placeholder 5">
            <a:extLst>
              <a:ext uri="{FF2B5EF4-FFF2-40B4-BE49-F238E27FC236}">
                <a16:creationId xmlns:a16="http://schemas.microsoft.com/office/drawing/2014/main" id="{81EEDD12-2A8A-5D4E-A441-8D282A62137A}"/>
              </a:ext>
            </a:extLst>
          </p:cNvPr>
          <p:cNvSpPr>
            <a:spLocks noGrp="1"/>
          </p:cNvSpPr>
          <p:nvPr>
            <p:ph type="sldNum" sz="quarter" idx="12"/>
          </p:nvPr>
        </p:nvSpPr>
        <p:spPr/>
        <p:txBody>
          <a:bodyPr/>
          <a:lstStyle/>
          <a:p>
            <a:r>
              <a:rPr lang="en-US" dirty="0"/>
              <a:t>Slide 20-</a:t>
            </a:r>
            <a:fld id="{52DFCED4-3DB5-5A4D-92BF-293F61671FD6}" type="slidenum">
              <a:rPr lang="en-US" smtClean="0"/>
              <a:pPr/>
              <a:t>‹#›</a:t>
            </a:fld>
            <a:endParaRPr lang="en-US" dirty="0"/>
          </a:p>
        </p:txBody>
      </p:sp>
    </p:spTree>
    <p:extLst>
      <p:ext uri="{BB962C8B-B14F-4D97-AF65-F5344CB8AC3E}">
        <p14:creationId xmlns:p14="http://schemas.microsoft.com/office/powerpoint/2010/main" val="269476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EBFDD-02E0-5643-9332-D294FE9662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8EE2A6-5C0A-BB49-AEA0-17B617377A7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5DD13C-3499-9A4E-9DBA-94783EBE302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B2A509-D652-4744-A076-DF4958DC2EB4}"/>
              </a:ext>
            </a:extLst>
          </p:cNvPr>
          <p:cNvSpPr>
            <a:spLocks noGrp="1"/>
          </p:cNvSpPr>
          <p:nvPr>
            <p:ph type="dt" sz="half" idx="10"/>
          </p:nvPr>
        </p:nvSpPr>
        <p:spPr/>
        <p:txBody>
          <a:bodyPr/>
          <a:lstStyle/>
          <a:p>
            <a:r>
              <a:rPr lang="en-US"/>
              <a:t>Version 1.1</a:t>
            </a:r>
          </a:p>
        </p:txBody>
      </p:sp>
      <p:sp>
        <p:nvSpPr>
          <p:cNvPr id="6" name="Footer Placeholder 5">
            <a:extLst>
              <a:ext uri="{FF2B5EF4-FFF2-40B4-BE49-F238E27FC236}">
                <a16:creationId xmlns:a16="http://schemas.microsoft.com/office/drawing/2014/main" id="{62F9CA7A-90C2-B242-A9E6-C21D55311274}"/>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7" name="Slide Number Placeholder 6">
            <a:extLst>
              <a:ext uri="{FF2B5EF4-FFF2-40B4-BE49-F238E27FC236}">
                <a16:creationId xmlns:a16="http://schemas.microsoft.com/office/drawing/2014/main" id="{BFE93A2D-BCA2-384F-A33A-F885B88B003A}"/>
              </a:ext>
            </a:extLst>
          </p:cNvPr>
          <p:cNvSpPr>
            <a:spLocks noGrp="1"/>
          </p:cNvSpPr>
          <p:nvPr>
            <p:ph type="sldNum" sz="quarter" idx="12"/>
          </p:nvPr>
        </p:nvSpPr>
        <p:spPr/>
        <p:txBody>
          <a:bodyPr/>
          <a:lstStyle/>
          <a:p>
            <a:r>
              <a:rPr lang="en-US" dirty="0"/>
              <a:t>Slide 20-</a:t>
            </a:r>
            <a:fld id="{52DFCED4-3DB5-5A4D-92BF-293F61671FD6}" type="slidenum">
              <a:rPr lang="en-US" smtClean="0"/>
              <a:pPr/>
              <a:t>‹#›</a:t>
            </a:fld>
            <a:endParaRPr lang="en-US" dirty="0"/>
          </a:p>
        </p:txBody>
      </p:sp>
    </p:spTree>
    <p:extLst>
      <p:ext uri="{BB962C8B-B14F-4D97-AF65-F5344CB8AC3E}">
        <p14:creationId xmlns:p14="http://schemas.microsoft.com/office/powerpoint/2010/main" val="275587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CD002-73F4-354E-9783-1560EDFAE2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3FB4E3-A308-F943-B7FC-C9CA052BCE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907B7E0-0FE7-044F-AD4C-0FE9F798E53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266746-FF03-034B-8206-74F84586D9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0EFBE4D-F3DD-EC49-9FAD-467506D7FB7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74EA6C-6B11-994D-82C0-199BA6A73D4E}"/>
              </a:ext>
            </a:extLst>
          </p:cNvPr>
          <p:cNvSpPr>
            <a:spLocks noGrp="1"/>
          </p:cNvSpPr>
          <p:nvPr>
            <p:ph type="dt" sz="half" idx="10"/>
          </p:nvPr>
        </p:nvSpPr>
        <p:spPr/>
        <p:txBody>
          <a:bodyPr/>
          <a:lstStyle/>
          <a:p>
            <a:r>
              <a:rPr lang="en-US"/>
              <a:t>Version 1.1</a:t>
            </a:r>
          </a:p>
        </p:txBody>
      </p:sp>
      <p:sp>
        <p:nvSpPr>
          <p:cNvPr id="8" name="Footer Placeholder 7">
            <a:extLst>
              <a:ext uri="{FF2B5EF4-FFF2-40B4-BE49-F238E27FC236}">
                <a16:creationId xmlns:a16="http://schemas.microsoft.com/office/drawing/2014/main" id="{ED621404-38C8-974D-9416-5EF68EDE78B3}"/>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9" name="Slide Number Placeholder 8">
            <a:extLst>
              <a:ext uri="{FF2B5EF4-FFF2-40B4-BE49-F238E27FC236}">
                <a16:creationId xmlns:a16="http://schemas.microsoft.com/office/drawing/2014/main" id="{C290CE56-D3BF-CE47-91EA-DDC6EA2C528E}"/>
              </a:ext>
            </a:extLst>
          </p:cNvPr>
          <p:cNvSpPr>
            <a:spLocks noGrp="1"/>
          </p:cNvSpPr>
          <p:nvPr>
            <p:ph type="sldNum" sz="quarter" idx="12"/>
          </p:nvPr>
        </p:nvSpPr>
        <p:spPr/>
        <p:txBody>
          <a:bodyPr/>
          <a:lstStyle/>
          <a:p>
            <a:r>
              <a:rPr lang="en-US" dirty="0"/>
              <a:t>Slide 20-</a:t>
            </a:r>
            <a:fld id="{52DFCED4-3DB5-5A4D-92BF-293F61671FD6}" type="slidenum">
              <a:rPr lang="en-US" smtClean="0"/>
              <a:pPr/>
              <a:t>‹#›</a:t>
            </a:fld>
            <a:endParaRPr lang="en-US" dirty="0"/>
          </a:p>
        </p:txBody>
      </p:sp>
    </p:spTree>
    <p:extLst>
      <p:ext uri="{BB962C8B-B14F-4D97-AF65-F5344CB8AC3E}">
        <p14:creationId xmlns:p14="http://schemas.microsoft.com/office/powerpoint/2010/main" val="4208662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4AFBB-8057-4A42-9E6A-61ADE9F61D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7F14D0-DB97-864C-8683-A35549187669}"/>
              </a:ext>
            </a:extLst>
          </p:cNvPr>
          <p:cNvSpPr>
            <a:spLocks noGrp="1"/>
          </p:cNvSpPr>
          <p:nvPr>
            <p:ph type="dt" sz="half" idx="10"/>
          </p:nvPr>
        </p:nvSpPr>
        <p:spPr/>
        <p:txBody>
          <a:bodyPr/>
          <a:lstStyle/>
          <a:p>
            <a:r>
              <a:rPr lang="en-US"/>
              <a:t>Version 1.1</a:t>
            </a:r>
          </a:p>
        </p:txBody>
      </p:sp>
      <p:sp>
        <p:nvSpPr>
          <p:cNvPr id="4" name="Footer Placeholder 3">
            <a:extLst>
              <a:ext uri="{FF2B5EF4-FFF2-40B4-BE49-F238E27FC236}">
                <a16:creationId xmlns:a16="http://schemas.microsoft.com/office/drawing/2014/main" id="{828436F2-B8B2-A848-9632-D164CFDE5B9D}"/>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5" name="Slide Number Placeholder 4">
            <a:extLst>
              <a:ext uri="{FF2B5EF4-FFF2-40B4-BE49-F238E27FC236}">
                <a16:creationId xmlns:a16="http://schemas.microsoft.com/office/drawing/2014/main" id="{C3B5A25A-4417-6D49-93B4-D032341B58FD}"/>
              </a:ext>
            </a:extLst>
          </p:cNvPr>
          <p:cNvSpPr>
            <a:spLocks noGrp="1"/>
          </p:cNvSpPr>
          <p:nvPr>
            <p:ph type="sldNum" sz="quarter" idx="12"/>
          </p:nvPr>
        </p:nvSpPr>
        <p:spPr/>
        <p:txBody>
          <a:bodyPr/>
          <a:lstStyle/>
          <a:p>
            <a:r>
              <a:rPr lang="en-US" dirty="0"/>
              <a:t>Slide 20-</a:t>
            </a:r>
            <a:fld id="{52DFCED4-3DB5-5A4D-92BF-293F61671FD6}" type="slidenum">
              <a:rPr lang="en-US" smtClean="0"/>
              <a:pPr/>
              <a:t>‹#›</a:t>
            </a:fld>
            <a:endParaRPr lang="en-US" dirty="0"/>
          </a:p>
        </p:txBody>
      </p:sp>
    </p:spTree>
    <p:extLst>
      <p:ext uri="{BB962C8B-B14F-4D97-AF65-F5344CB8AC3E}">
        <p14:creationId xmlns:p14="http://schemas.microsoft.com/office/powerpoint/2010/main" val="2815232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33CFB6-67DA-D143-AE33-93BA5F272DD9}"/>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123520C0-984A-A446-AAB8-F0CFAC2DAF5F}"/>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4" name="Slide Number Placeholder 3">
            <a:extLst>
              <a:ext uri="{FF2B5EF4-FFF2-40B4-BE49-F238E27FC236}">
                <a16:creationId xmlns:a16="http://schemas.microsoft.com/office/drawing/2014/main" id="{415E591D-50B4-2E41-95AB-67206F138013}"/>
              </a:ext>
            </a:extLst>
          </p:cNvPr>
          <p:cNvSpPr>
            <a:spLocks noGrp="1"/>
          </p:cNvSpPr>
          <p:nvPr>
            <p:ph type="sldNum" sz="quarter" idx="12"/>
          </p:nvPr>
        </p:nvSpPr>
        <p:spPr/>
        <p:txBody>
          <a:bodyPr/>
          <a:lstStyle/>
          <a:p>
            <a:r>
              <a:rPr lang="en-US" dirty="0"/>
              <a:t>Slide 20-</a:t>
            </a:r>
            <a:fld id="{52DFCED4-3DB5-5A4D-92BF-293F61671FD6}" type="slidenum">
              <a:rPr lang="en-US" smtClean="0"/>
              <a:pPr/>
              <a:t>‹#›</a:t>
            </a:fld>
            <a:endParaRPr lang="en-US" dirty="0"/>
          </a:p>
        </p:txBody>
      </p:sp>
    </p:spTree>
    <p:extLst>
      <p:ext uri="{BB962C8B-B14F-4D97-AF65-F5344CB8AC3E}">
        <p14:creationId xmlns:p14="http://schemas.microsoft.com/office/powerpoint/2010/main" val="3703541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493FD-304A-0E40-B373-8BD89B7C0E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3FAA35-CC07-0243-92DF-08A8D414BF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7C6280-F07E-9940-809B-0500E26AF6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C5273D-5729-224C-AE6F-434FE7E7C085}"/>
              </a:ext>
            </a:extLst>
          </p:cNvPr>
          <p:cNvSpPr>
            <a:spLocks noGrp="1"/>
          </p:cNvSpPr>
          <p:nvPr>
            <p:ph type="dt" sz="half" idx="10"/>
          </p:nvPr>
        </p:nvSpPr>
        <p:spPr/>
        <p:txBody>
          <a:bodyPr/>
          <a:lstStyle/>
          <a:p>
            <a:r>
              <a:rPr lang="en-US"/>
              <a:t>Version 1.1</a:t>
            </a:r>
          </a:p>
        </p:txBody>
      </p:sp>
      <p:sp>
        <p:nvSpPr>
          <p:cNvPr id="6" name="Footer Placeholder 5">
            <a:extLst>
              <a:ext uri="{FF2B5EF4-FFF2-40B4-BE49-F238E27FC236}">
                <a16:creationId xmlns:a16="http://schemas.microsoft.com/office/drawing/2014/main" id="{74DC288E-F109-1042-8F25-F4E38E853052}"/>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7" name="Slide Number Placeholder 6">
            <a:extLst>
              <a:ext uri="{FF2B5EF4-FFF2-40B4-BE49-F238E27FC236}">
                <a16:creationId xmlns:a16="http://schemas.microsoft.com/office/drawing/2014/main" id="{66ECD07E-5473-784E-9CBE-572647F80F80}"/>
              </a:ext>
            </a:extLst>
          </p:cNvPr>
          <p:cNvSpPr>
            <a:spLocks noGrp="1"/>
          </p:cNvSpPr>
          <p:nvPr>
            <p:ph type="sldNum" sz="quarter" idx="12"/>
          </p:nvPr>
        </p:nvSpPr>
        <p:spPr/>
        <p:txBody>
          <a:bodyPr/>
          <a:lstStyle/>
          <a:p>
            <a:r>
              <a:rPr lang="en-US" dirty="0"/>
              <a:t>Slide 20-</a:t>
            </a:r>
            <a:fld id="{52DFCED4-3DB5-5A4D-92BF-293F61671FD6}" type="slidenum">
              <a:rPr lang="en-US" smtClean="0"/>
              <a:pPr/>
              <a:t>‹#›</a:t>
            </a:fld>
            <a:endParaRPr lang="en-US" dirty="0"/>
          </a:p>
        </p:txBody>
      </p:sp>
    </p:spTree>
    <p:extLst>
      <p:ext uri="{BB962C8B-B14F-4D97-AF65-F5344CB8AC3E}">
        <p14:creationId xmlns:p14="http://schemas.microsoft.com/office/powerpoint/2010/main" val="2316157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ECD73-4ABB-974C-803B-7A51C47D40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C3A90D-8ECE-CD46-915D-F0478DBBBA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DE8C723-A8ED-404E-93DD-E12B5B0138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7F3D5C8-9412-5841-9192-5CE9525B1F38}"/>
              </a:ext>
            </a:extLst>
          </p:cNvPr>
          <p:cNvSpPr>
            <a:spLocks noGrp="1"/>
          </p:cNvSpPr>
          <p:nvPr>
            <p:ph type="dt" sz="half" idx="10"/>
          </p:nvPr>
        </p:nvSpPr>
        <p:spPr/>
        <p:txBody>
          <a:bodyPr/>
          <a:lstStyle/>
          <a:p>
            <a:r>
              <a:rPr lang="en-US"/>
              <a:t>Version 1.1</a:t>
            </a:r>
          </a:p>
        </p:txBody>
      </p:sp>
      <p:sp>
        <p:nvSpPr>
          <p:cNvPr id="6" name="Footer Placeholder 5">
            <a:extLst>
              <a:ext uri="{FF2B5EF4-FFF2-40B4-BE49-F238E27FC236}">
                <a16:creationId xmlns:a16="http://schemas.microsoft.com/office/drawing/2014/main" id="{82A4CA07-5409-BF40-A255-86A538D10529}"/>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7" name="Slide Number Placeholder 6">
            <a:extLst>
              <a:ext uri="{FF2B5EF4-FFF2-40B4-BE49-F238E27FC236}">
                <a16:creationId xmlns:a16="http://schemas.microsoft.com/office/drawing/2014/main" id="{98516C60-A5EB-244A-85C8-490E47998045}"/>
              </a:ext>
            </a:extLst>
          </p:cNvPr>
          <p:cNvSpPr>
            <a:spLocks noGrp="1"/>
          </p:cNvSpPr>
          <p:nvPr>
            <p:ph type="sldNum" sz="quarter" idx="12"/>
          </p:nvPr>
        </p:nvSpPr>
        <p:spPr/>
        <p:txBody>
          <a:bodyPr/>
          <a:lstStyle/>
          <a:p>
            <a:r>
              <a:rPr lang="en-US" dirty="0"/>
              <a:t>Slide 20-</a:t>
            </a:r>
            <a:fld id="{52DFCED4-3DB5-5A4D-92BF-293F61671FD6}" type="slidenum">
              <a:rPr lang="en-US" smtClean="0"/>
              <a:pPr/>
              <a:t>‹#›</a:t>
            </a:fld>
            <a:endParaRPr lang="en-US" dirty="0"/>
          </a:p>
        </p:txBody>
      </p:sp>
    </p:spTree>
    <p:extLst>
      <p:ext uri="{BB962C8B-B14F-4D97-AF65-F5344CB8AC3E}">
        <p14:creationId xmlns:p14="http://schemas.microsoft.com/office/powerpoint/2010/main" val="2813144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79F061-953F-FE4E-B123-EF2AAD3217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C59FF8-EA2D-F848-A878-2F47BA5D13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a:t>Fifth level</a:t>
            </a:r>
          </a:p>
        </p:txBody>
      </p:sp>
      <p:sp>
        <p:nvSpPr>
          <p:cNvPr id="4" name="Date Placeholder 3">
            <a:extLst>
              <a:ext uri="{FF2B5EF4-FFF2-40B4-BE49-F238E27FC236}">
                <a16:creationId xmlns:a16="http://schemas.microsoft.com/office/drawing/2014/main" id="{674CE376-8D6F-0546-95B0-57175EA1D5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olidFill>
              </a:defRPr>
            </a:lvl1pPr>
          </a:lstStyle>
          <a:p>
            <a:r>
              <a:rPr lang="en-US"/>
              <a:t>Version 1.1</a:t>
            </a:r>
            <a:endParaRPr lang="en-US" dirty="0"/>
          </a:p>
        </p:txBody>
      </p:sp>
      <p:sp>
        <p:nvSpPr>
          <p:cNvPr id="5" name="Footer Placeholder 4">
            <a:extLst>
              <a:ext uri="{FF2B5EF4-FFF2-40B4-BE49-F238E27FC236}">
                <a16:creationId xmlns:a16="http://schemas.microsoft.com/office/drawing/2014/main" id="{9F0503CA-7075-BF45-A33E-7F679677C3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i="1">
                <a:solidFill>
                  <a:schemeClr val="tx1"/>
                </a:solidFill>
              </a:defRPr>
            </a:lvl1pPr>
          </a:lstStyle>
          <a:p>
            <a:r>
              <a:rPr lang="en-US" dirty="0"/>
              <a:t>Computer Security: Art and Science</a:t>
            </a:r>
            <a:r>
              <a:rPr lang="en-US" i="0" dirty="0"/>
              <a:t>, 2</a:t>
            </a:r>
            <a:r>
              <a:rPr lang="en-US" i="0" baseline="30000" dirty="0"/>
              <a:t>nd</a:t>
            </a:r>
            <a:r>
              <a:rPr lang="en-US" i="0" dirty="0"/>
              <a:t> Edition</a:t>
            </a:r>
            <a:endParaRPr lang="en-US" dirty="0"/>
          </a:p>
        </p:txBody>
      </p:sp>
      <p:sp>
        <p:nvSpPr>
          <p:cNvPr id="6" name="Slide Number Placeholder 5">
            <a:extLst>
              <a:ext uri="{FF2B5EF4-FFF2-40B4-BE49-F238E27FC236}">
                <a16:creationId xmlns:a16="http://schemas.microsoft.com/office/drawing/2014/main" id="{292F712E-317B-634F-806D-6D9337157D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olidFill>
              </a:defRPr>
            </a:lvl1pPr>
          </a:lstStyle>
          <a:p>
            <a:r>
              <a:rPr lang="en-US" dirty="0"/>
              <a:t>Slide 20-</a:t>
            </a:r>
            <a:fld id="{52DFCED4-3DB5-5A4D-92BF-293F61671FD6}" type="slidenum">
              <a:rPr lang="en-US" smtClean="0"/>
              <a:pPr/>
              <a:t>‹#›</a:t>
            </a:fld>
            <a:endParaRPr lang="en-US" dirty="0"/>
          </a:p>
        </p:txBody>
      </p:sp>
      <p:pic>
        <p:nvPicPr>
          <p:cNvPr id="8" name="Picture 7">
            <a:extLst>
              <a:ext uri="{FF2B5EF4-FFF2-40B4-BE49-F238E27FC236}">
                <a16:creationId xmlns:a16="http://schemas.microsoft.com/office/drawing/2014/main" id="{8A2850A0-6036-014A-92D4-5DA2911E4584}"/>
              </a:ext>
            </a:extLst>
          </p:cNvPr>
          <p:cNvPicPr>
            <a:picLocks noChangeAspect="1"/>
          </p:cNvPicPr>
          <p:nvPr userDrawn="1"/>
        </p:nvPicPr>
        <p:blipFill>
          <a:blip r:embed="rId14"/>
          <a:stretch>
            <a:fillRect/>
          </a:stretch>
        </p:blipFill>
        <p:spPr>
          <a:xfrm>
            <a:off x="11389611" y="0"/>
            <a:ext cx="802389" cy="1038386"/>
          </a:xfrm>
          <a:prstGeom prst="rect">
            <a:avLst/>
          </a:prstGeom>
        </p:spPr>
      </p:pic>
    </p:spTree>
    <p:extLst>
      <p:ext uri="{BB962C8B-B14F-4D97-AF65-F5344CB8AC3E}">
        <p14:creationId xmlns:p14="http://schemas.microsoft.com/office/powerpoint/2010/main" val="1727341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p:nvPr>
        </p:nvSpPr>
        <p:spPr/>
        <p:txBody>
          <a:bodyPr/>
          <a:lstStyle/>
          <a:p>
            <a:r>
              <a:rPr lang="en-US" dirty="0">
                <a:latin typeface="Calibri" charset="0"/>
              </a:rPr>
              <a:t>Building Systems with Assurance</a:t>
            </a:r>
          </a:p>
        </p:txBody>
      </p:sp>
      <p:sp>
        <p:nvSpPr>
          <p:cNvPr id="3" name="Subtitle 2"/>
          <p:cNvSpPr>
            <a:spLocks noGrp="1"/>
          </p:cNvSpPr>
          <p:nvPr>
            <p:ph type="subTitle" idx="1"/>
          </p:nvPr>
        </p:nvSpPr>
        <p:spPr/>
        <p:txBody>
          <a:bodyPr rtlCol="0">
            <a:normAutofit/>
          </a:bodyPr>
          <a:lstStyle/>
          <a:p>
            <a:pPr>
              <a:defRPr/>
            </a:pPr>
            <a:r>
              <a:rPr lang="en-US" dirty="0">
                <a:ea typeface="+mn-ea"/>
                <a:cs typeface="+mn-cs"/>
              </a:rPr>
              <a:t>Chapter 20</a:t>
            </a:r>
          </a:p>
        </p:txBody>
      </p:sp>
      <p:sp>
        <p:nvSpPr>
          <p:cNvPr id="5" name="Date Placeholder 4">
            <a:extLst>
              <a:ext uri="{FF2B5EF4-FFF2-40B4-BE49-F238E27FC236}">
                <a16:creationId xmlns:a16="http://schemas.microsoft.com/office/drawing/2014/main" id="{1178069A-38C8-B343-A883-23A40BA28EC0}"/>
              </a:ext>
            </a:extLst>
          </p:cNvPr>
          <p:cNvSpPr>
            <a:spLocks noGrp="1"/>
          </p:cNvSpPr>
          <p:nvPr>
            <p:ph type="dt" sz="half" idx="10"/>
          </p:nvPr>
        </p:nvSpPr>
        <p:spPr/>
        <p:txBody>
          <a:bodyPr/>
          <a:lstStyle/>
          <a:p>
            <a:r>
              <a:rPr lang="en-US"/>
              <a:t>Version 1.1</a:t>
            </a:r>
            <a:endParaRPr lang="en-US" dirty="0"/>
          </a:p>
        </p:txBody>
      </p:sp>
      <p:sp>
        <p:nvSpPr>
          <p:cNvPr id="6" name="Footer Placeholder 5">
            <a:extLst>
              <a:ext uri="{FF2B5EF4-FFF2-40B4-BE49-F238E27FC236}">
                <a16:creationId xmlns:a16="http://schemas.microsoft.com/office/drawing/2014/main" id="{09F1ED37-71E1-FC49-954D-8191351AF70F}"/>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C5FC99E7-27D8-B943-A4AF-A6732F7D544B}"/>
              </a:ext>
            </a:extLst>
          </p:cNvPr>
          <p:cNvSpPr>
            <a:spLocks noGrp="1"/>
          </p:cNvSpPr>
          <p:nvPr>
            <p:ph type="sldNum" sz="quarter" idx="12"/>
          </p:nvPr>
        </p:nvSpPr>
        <p:spPr/>
        <p:txBody>
          <a:bodyPr/>
          <a:lstStyle/>
          <a:p>
            <a:r>
              <a:rPr lang="en-US"/>
              <a:t>Slide 20-</a:t>
            </a:r>
            <a:fld id="{52DFCED4-3DB5-5A4D-92BF-293F61671FD6}" type="slidenum">
              <a:rPr lang="en-US" smtClean="0"/>
              <a:pPr/>
              <a:t>1</a:t>
            </a:fld>
            <a:endParaRPr lang="en-US" dirty="0"/>
          </a:p>
        </p:txBody>
      </p:sp>
    </p:spTree>
    <p:extLst>
      <p:ext uri="{BB962C8B-B14F-4D97-AF65-F5344CB8AC3E}">
        <p14:creationId xmlns:p14="http://schemas.microsoft.com/office/powerpoint/2010/main" val="666516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65F58087-12DA-A940-8898-38B2CBCF2341}"/>
              </a:ext>
            </a:extLst>
          </p:cNvPr>
          <p:cNvSpPr>
            <a:spLocks noGrp="1" noChangeArrowheads="1"/>
          </p:cNvSpPr>
          <p:nvPr>
            <p:ph type="title"/>
          </p:nvPr>
        </p:nvSpPr>
        <p:spPr/>
        <p:txBody>
          <a:bodyPr/>
          <a:lstStyle/>
          <a:p>
            <a:r>
              <a:rPr lang="en-US" altLang="en-US"/>
              <a:t>Adding On Security</a:t>
            </a:r>
          </a:p>
        </p:txBody>
      </p:sp>
      <p:sp>
        <p:nvSpPr>
          <p:cNvPr id="68613" name="Rectangle 5">
            <a:extLst>
              <a:ext uri="{FF2B5EF4-FFF2-40B4-BE49-F238E27FC236}">
                <a16:creationId xmlns:a16="http://schemas.microsoft.com/office/drawing/2014/main" id="{E110FB99-537C-0A4E-97BB-F0FB7DE3F221}"/>
              </a:ext>
            </a:extLst>
          </p:cNvPr>
          <p:cNvSpPr>
            <a:spLocks noGrp="1" noChangeArrowheads="1"/>
          </p:cNvSpPr>
          <p:nvPr>
            <p:ph type="body" idx="1"/>
          </p:nvPr>
        </p:nvSpPr>
        <p:spPr/>
        <p:txBody>
          <a:bodyPr/>
          <a:lstStyle/>
          <a:p>
            <a:pPr>
              <a:lnSpc>
                <a:spcPct val="90000"/>
              </a:lnSpc>
            </a:pPr>
            <a:r>
              <a:rPr lang="en-US" altLang="en-US"/>
              <a:t>Key to problem: analysis and testing</a:t>
            </a:r>
          </a:p>
          <a:p>
            <a:pPr>
              <a:lnSpc>
                <a:spcPct val="90000"/>
              </a:lnSpc>
            </a:pPr>
            <a:r>
              <a:rPr lang="en-US" altLang="en-US"/>
              <a:t>Designing in mechanisms allow assurance at all levels</a:t>
            </a:r>
          </a:p>
          <a:p>
            <a:pPr lvl="1">
              <a:lnSpc>
                <a:spcPct val="90000"/>
              </a:lnSpc>
            </a:pPr>
            <a:r>
              <a:rPr lang="en-US" altLang="en-US"/>
              <a:t>Too many features adds complexity, complicates analysis</a:t>
            </a:r>
          </a:p>
          <a:p>
            <a:pPr>
              <a:lnSpc>
                <a:spcPct val="90000"/>
              </a:lnSpc>
            </a:pPr>
            <a:r>
              <a:rPr lang="en-US" altLang="en-US"/>
              <a:t>Adding in mechanisms makes assurance hard</a:t>
            </a:r>
          </a:p>
          <a:p>
            <a:pPr lvl="1">
              <a:lnSpc>
                <a:spcPct val="90000"/>
              </a:lnSpc>
            </a:pPr>
            <a:r>
              <a:rPr lang="en-US" altLang="en-US"/>
              <a:t>Gap in abstraction from requirements to design may prevent complete requirements testing</a:t>
            </a:r>
          </a:p>
          <a:p>
            <a:pPr lvl="1">
              <a:lnSpc>
                <a:spcPct val="90000"/>
              </a:lnSpc>
            </a:pPr>
            <a:r>
              <a:rPr lang="en-US" altLang="en-US"/>
              <a:t>May be spread throughout system (analysis hard)</a:t>
            </a:r>
          </a:p>
          <a:p>
            <a:pPr lvl="1">
              <a:lnSpc>
                <a:spcPct val="90000"/>
              </a:lnSpc>
            </a:pPr>
            <a:r>
              <a:rPr lang="en-US" altLang="en-US"/>
              <a:t>Assurance may be limited to test results</a:t>
            </a:r>
          </a:p>
        </p:txBody>
      </p:sp>
      <p:sp>
        <p:nvSpPr>
          <p:cNvPr id="2" name="Date Placeholder 1">
            <a:extLst>
              <a:ext uri="{FF2B5EF4-FFF2-40B4-BE49-F238E27FC236}">
                <a16:creationId xmlns:a16="http://schemas.microsoft.com/office/drawing/2014/main" id="{6D4C6A5A-3BD7-7343-A2F0-72AD3A475551}"/>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8F73C4A5-C0B3-B343-91EF-B3C298A7743E}"/>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3CACA880-9466-0447-A558-08EC4542B81A}"/>
              </a:ext>
            </a:extLst>
          </p:cNvPr>
          <p:cNvSpPr>
            <a:spLocks noGrp="1"/>
          </p:cNvSpPr>
          <p:nvPr>
            <p:ph type="sldNum" sz="quarter" idx="12"/>
          </p:nvPr>
        </p:nvSpPr>
        <p:spPr/>
        <p:txBody>
          <a:bodyPr/>
          <a:lstStyle/>
          <a:p>
            <a:r>
              <a:rPr lang="en-US"/>
              <a:t>Slide 20-</a:t>
            </a:r>
            <a:fld id="{52DFCED4-3DB5-5A4D-92BF-293F61671FD6}" type="slidenum">
              <a:rPr lang="en-US" smtClean="0"/>
              <a:pPr/>
              <a:t>10</a:t>
            </a:fld>
            <a:endParaRPr lang="en-US" dirty="0"/>
          </a:p>
        </p:txBody>
      </p:sp>
    </p:spTree>
    <p:extLst>
      <p:ext uri="{BB962C8B-B14F-4D97-AF65-F5344CB8AC3E}">
        <p14:creationId xmlns:p14="http://schemas.microsoft.com/office/powerpoint/2010/main" val="167594502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DF00E1F-1DCD-8B4D-B2C7-FEE42BD2F2AE}"/>
              </a:ext>
            </a:extLst>
          </p:cNvPr>
          <p:cNvSpPr>
            <a:spLocks noGrp="1" noChangeArrowheads="1"/>
          </p:cNvSpPr>
          <p:nvPr>
            <p:ph type="title"/>
          </p:nvPr>
        </p:nvSpPr>
        <p:spPr/>
        <p:txBody>
          <a:bodyPr/>
          <a:lstStyle/>
          <a:p>
            <a:r>
              <a:rPr lang="en-US" altLang="en-US"/>
              <a:t>Key Points</a:t>
            </a:r>
          </a:p>
        </p:txBody>
      </p:sp>
      <p:sp>
        <p:nvSpPr>
          <p:cNvPr id="34819" name="Rectangle 3">
            <a:extLst>
              <a:ext uri="{FF2B5EF4-FFF2-40B4-BE49-F238E27FC236}">
                <a16:creationId xmlns:a16="http://schemas.microsoft.com/office/drawing/2014/main" id="{9EFAC2BF-F2D6-2948-B853-33AB9244FC4F}"/>
              </a:ext>
            </a:extLst>
          </p:cNvPr>
          <p:cNvSpPr>
            <a:spLocks noGrp="1" noChangeArrowheads="1"/>
          </p:cNvSpPr>
          <p:nvPr>
            <p:ph type="body" idx="1"/>
          </p:nvPr>
        </p:nvSpPr>
        <p:spPr/>
        <p:txBody>
          <a:bodyPr/>
          <a:lstStyle/>
          <a:p>
            <a:r>
              <a:rPr lang="en-US" altLang="en-US"/>
              <a:t>Assurance critical for determining trustworthiness of systems</a:t>
            </a:r>
          </a:p>
          <a:p>
            <a:r>
              <a:rPr lang="en-US" altLang="en-US"/>
              <a:t>Different levels of assurance, from informal evidence to rigorous mathematical evidence</a:t>
            </a:r>
          </a:p>
          <a:p>
            <a:r>
              <a:rPr lang="en-US" altLang="en-US"/>
              <a:t>Assurance needed at all stages of system life cycle</a:t>
            </a:r>
          </a:p>
        </p:txBody>
      </p:sp>
      <p:sp>
        <p:nvSpPr>
          <p:cNvPr id="2" name="Date Placeholder 1">
            <a:extLst>
              <a:ext uri="{FF2B5EF4-FFF2-40B4-BE49-F238E27FC236}">
                <a16:creationId xmlns:a16="http://schemas.microsoft.com/office/drawing/2014/main" id="{61CD0D6F-5912-4144-BC84-923DE8B9543E}"/>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238E5C97-DCFD-6D4A-9F58-A753B298F120}"/>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A4BEC8F8-48E7-364C-91E5-4742363A5F51}"/>
              </a:ext>
            </a:extLst>
          </p:cNvPr>
          <p:cNvSpPr>
            <a:spLocks noGrp="1"/>
          </p:cNvSpPr>
          <p:nvPr>
            <p:ph type="sldNum" sz="quarter" idx="12"/>
          </p:nvPr>
        </p:nvSpPr>
        <p:spPr/>
        <p:txBody>
          <a:bodyPr/>
          <a:lstStyle/>
          <a:p>
            <a:r>
              <a:rPr lang="en-US"/>
              <a:t>Slide 20-</a:t>
            </a:r>
            <a:fld id="{52DFCED4-3DB5-5A4D-92BF-293F61671FD6}" type="slidenum">
              <a:rPr lang="en-US" smtClean="0"/>
              <a:pPr/>
              <a:t>100</a:t>
            </a:fld>
            <a:endParaRPr lang="en-US" dirty="0"/>
          </a:p>
        </p:txBody>
      </p:sp>
    </p:spTree>
    <p:extLst>
      <p:ext uri="{BB962C8B-B14F-4D97-AF65-F5344CB8AC3E}">
        <p14:creationId xmlns:p14="http://schemas.microsoft.com/office/powerpoint/2010/main" val="2192215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8EE48969-EEE6-844E-B018-1826489C8348}"/>
              </a:ext>
            </a:extLst>
          </p:cNvPr>
          <p:cNvSpPr>
            <a:spLocks noGrp="1" noChangeArrowheads="1"/>
          </p:cNvSpPr>
          <p:nvPr>
            <p:ph type="title"/>
          </p:nvPr>
        </p:nvSpPr>
        <p:spPr/>
        <p:txBody>
          <a:bodyPr/>
          <a:lstStyle/>
          <a:p>
            <a:r>
              <a:rPr lang="en-US" altLang="en-US"/>
              <a:t>Example</a:t>
            </a:r>
          </a:p>
        </p:txBody>
      </p:sp>
      <p:sp>
        <p:nvSpPr>
          <p:cNvPr id="46083" name="Rectangle 3">
            <a:extLst>
              <a:ext uri="{FF2B5EF4-FFF2-40B4-BE49-F238E27FC236}">
                <a16:creationId xmlns:a16="http://schemas.microsoft.com/office/drawing/2014/main" id="{5B56BD66-50A9-D34B-915C-8AD306B8D8CB}"/>
              </a:ext>
            </a:extLst>
          </p:cNvPr>
          <p:cNvSpPr>
            <a:spLocks noGrp="1" noChangeArrowheads="1"/>
          </p:cNvSpPr>
          <p:nvPr>
            <p:ph type="body" idx="1"/>
          </p:nvPr>
        </p:nvSpPr>
        <p:spPr/>
        <p:txBody>
          <a:bodyPr/>
          <a:lstStyle/>
          <a:p>
            <a:r>
              <a:rPr lang="en-US" altLang="en-US" dirty="0"/>
              <a:t>2 AT&amp;T products with same goal of adding mandatory controls to UNIX system</a:t>
            </a:r>
          </a:p>
          <a:p>
            <a:pPr lvl="1"/>
            <a:r>
              <a:rPr lang="en-US" altLang="en-US" dirty="0"/>
              <a:t>SV/MLS: add MAC to UNIX System V Release 3.2</a:t>
            </a:r>
          </a:p>
          <a:p>
            <a:pPr lvl="1"/>
            <a:r>
              <a:rPr lang="en-US" altLang="en-US" dirty="0"/>
              <a:t>SVR4.1ES: re-architect UNIX system to support MAC</a:t>
            </a:r>
          </a:p>
        </p:txBody>
      </p:sp>
      <p:sp>
        <p:nvSpPr>
          <p:cNvPr id="2" name="Date Placeholder 1">
            <a:extLst>
              <a:ext uri="{FF2B5EF4-FFF2-40B4-BE49-F238E27FC236}">
                <a16:creationId xmlns:a16="http://schemas.microsoft.com/office/drawing/2014/main" id="{74F4C1F8-5B92-8C42-B7F8-76A452262357}"/>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D3722A0E-83C1-B949-BFE7-DA413810B9FF}"/>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6070C64A-9512-3948-8736-D21157C9C328}"/>
              </a:ext>
            </a:extLst>
          </p:cNvPr>
          <p:cNvSpPr>
            <a:spLocks noGrp="1"/>
          </p:cNvSpPr>
          <p:nvPr>
            <p:ph type="sldNum" sz="quarter" idx="12"/>
          </p:nvPr>
        </p:nvSpPr>
        <p:spPr/>
        <p:txBody>
          <a:bodyPr/>
          <a:lstStyle/>
          <a:p>
            <a:r>
              <a:rPr lang="en-US"/>
              <a:t>Slide 20-</a:t>
            </a:r>
            <a:fld id="{52DFCED4-3DB5-5A4D-92BF-293F61671FD6}" type="slidenum">
              <a:rPr lang="en-US" smtClean="0"/>
              <a:pPr/>
              <a:t>11</a:t>
            </a:fld>
            <a:endParaRPr lang="en-US" dirty="0"/>
          </a:p>
        </p:txBody>
      </p:sp>
    </p:spTree>
    <p:extLst>
      <p:ext uri="{BB962C8B-B14F-4D97-AF65-F5344CB8AC3E}">
        <p14:creationId xmlns:p14="http://schemas.microsoft.com/office/powerpoint/2010/main" val="2659210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DB4B92C9-1994-A24C-B395-65F171B82F1F}"/>
              </a:ext>
            </a:extLst>
          </p:cNvPr>
          <p:cNvSpPr>
            <a:spLocks noGrp="1" noChangeArrowheads="1"/>
          </p:cNvSpPr>
          <p:nvPr>
            <p:ph type="title"/>
          </p:nvPr>
        </p:nvSpPr>
        <p:spPr/>
        <p:txBody>
          <a:bodyPr/>
          <a:lstStyle/>
          <a:p>
            <a:r>
              <a:rPr lang="en-US" altLang="en-US"/>
              <a:t>Comparison</a:t>
            </a:r>
          </a:p>
        </p:txBody>
      </p:sp>
      <p:sp>
        <p:nvSpPr>
          <p:cNvPr id="48131" name="Rectangle 3">
            <a:extLst>
              <a:ext uri="{FF2B5EF4-FFF2-40B4-BE49-F238E27FC236}">
                <a16:creationId xmlns:a16="http://schemas.microsoft.com/office/drawing/2014/main" id="{0E33F0C4-3272-9C4F-AAB4-6A051C70E25A}"/>
              </a:ext>
            </a:extLst>
          </p:cNvPr>
          <p:cNvSpPr>
            <a:spLocks noGrp="1" noChangeArrowheads="1"/>
          </p:cNvSpPr>
          <p:nvPr>
            <p:ph type="body" idx="1"/>
          </p:nvPr>
        </p:nvSpPr>
        <p:spPr/>
        <p:txBody>
          <a:bodyPr/>
          <a:lstStyle/>
          <a:p>
            <a:r>
              <a:rPr lang="en-US" altLang="en-US"/>
              <a:t>Architecting of System</a:t>
            </a:r>
          </a:p>
          <a:p>
            <a:pPr lvl="1"/>
            <a:r>
              <a:rPr lang="en-US" altLang="en-US"/>
              <a:t>SV/MLS: used existing kernel modular structure; no implementation of least privilege</a:t>
            </a:r>
          </a:p>
          <a:p>
            <a:pPr lvl="1"/>
            <a:r>
              <a:rPr lang="en-US" altLang="en-US"/>
              <a:t>SVR4.1ES: restructured kernel to make it highly modular and incorporated least privilege</a:t>
            </a:r>
          </a:p>
        </p:txBody>
      </p:sp>
      <p:sp>
        <p:nvSpPr>
          <p:cNvPr id="2" name="Date Placeholder 1">
            <a:extLst>
              <a:ext uri="{FF2B5EF4-FFF2-40B4-BE49-F238E27FC236}">
                <a16:creationId xmlns:a16="http://schemas.microsoft.com/office/drawing/2014/main" id="{65374375-614D-D64B-9BBF-9D06BDF414CE}"/>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8E76BF33-E038-F449-916D-5F4EBD87D05C}"/>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EF676864-A40C-1044-A244-69F909C23149}"/>
              </a:ext>
            </a:extLst>
          </p:cNvPr>
          <p:cNvSpPr>
            <a:spLocks noGrp="1"/>
          </p:cNvSpPr>
          <p:nvPr>
            <p:ph type="sldNum" sz="quarter" idx="12"/>
          </p:nvPr>
        </p:nvSpPr>
        <p:spPr/>
        <p:txBody>
          <a:bodyPr/>
          <a:lstStyle/>
          <a:p>
            <a:r>
              <a:rPr lang="en-US"/>
              <a:t>Slide 20-</a:t>
            </a:r>
            <a:fld id="{52DFCED4-3DB5-5A4D-92BF-293F61671FD6}" type="slidenum">
              <a:rPr lang="en-US" smtClean="0"/>
              <a:pPr/>
              <a:t>12</a:t>
            </a:fld>
            <a:endParaRPr lang="en-US" dirty="0"/>
          </a:p>
        </p:txBody>
      </p:sp>
    </p:spTree>
    <p:extLst>
      <p:ext uri="{BB962C8B-B14F-4D97-AF65-F5344CB8AC3E}">
        <p14:creationId xmlns:p14="http://schemas.microsoft.com/office/powerpoint/2010/main" val="1589771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2FC6754E-F19A-8C45-90DB-B8641AD7EF08}"/>
              </a:ext>
            </a:extLst>
          </p:cNvPr>
          <p:cNvSpPr>
            <a:spLocks noGrp="1" noChangeArrowheads="1"/>
          </p:cNvSpPr>
          <p:nvPr>
            <p:ph type="title"/>
          </p:nvPr>
        </p:nvSpPr>
        <p:spPr/>
        <p:txBody>
          <a:bodyPr/>
          <a:lstStyle/>
          <a:p>
            <a:r>
              <a:rPr lang="en-US" altLang="en-US"/>
              <a:t>Comparison</a:t>
            </a:r>
          </a:p>
        </p:txBody>
      </p:sp>
      <p:sp>
        <p:nvSpPr>
          <p:cNvPr id="70659" name="Rectangle 3">
            <a:extLst>
              <a:ext uri="{FF2B5EF4-FFF2-40B4-BE49-F238E27FC236}">
                <a16:creationId xmlns:a16="http://schemas.microsoft.com/office/drawing/2014/main" id="{0184E5EC-D0B3-5C4F-8EF0-8DFAB3AAFBD0}"/>
              </a:ext>
            </a:extLst>
          </p:cNvPr>
          <p:cNvSpPr>
            <a:spLocks noGrp="1" noChangeArrowheads="1"/>
          </p:cNvSpPr>
          <p:nvPr>
            <p:ph type="body" idx="1"/>
          </p:nvPr>
        </p:nvSpPr>
        <p:spPr/>
        <p:txBody>
          <a:bodyPr/>
          <a:lstStyle/>
          <a:p>
            <a:r>
              <a:rPr lang="en-US" altLang="en-US" dirty="0"/>
              <a:t>File Attributes (</a:t>
            </a:r>
            <a:r>
              <a:rPr lang="en-US" altLang="en-US" i="1" dirty="0" err="1"/>
              <a:t>inodes</a:t>
            </a:r>
            <a:r>
              <a:rPr lang="en-US" altLang="en-US" dirty="0"/>
              <a:t>)</a:t>
            </a:r>
          </a:p>
          <a:p>
            <a:pPr lvl="1"/>
            <a:r>
              <a:rPr lang="en-US" altLang="en-US" dirty="0"/>
              <a:t>SV/MLS added separate table for MAC labels, DAC permissions</a:t>
            </a:r>
          </a:p>
          <a:p>
            <a:pPr lvl="2"/>
            <a:r>
              <a:rPr lang="en-US" altLang="en-US" dirty="0"/>
              <a:t>UNIX </a:t>
            </a:r>
            <a:r>
              <a:rPr lang="en-US" altLang="en-US" dirty="0" err="1"/>
              <a:t>inodes</a:t>
            </a:r>
            <a:r>
              <a:rPr lang="en-US" altLang="en-US" dirty="0"/>
              <a:t> have no space for labels; pointer to table added</a:t>
            </a:r>
          </a:p>
          <a:p>
            <a:pPr lvl="2"/>
            <a:r>
              <a:rPr lang="en-US" altLang="en-US" dirty="0"/>
              <a:t>Problem: 2 accesses needed to check permissions</a:t>
            </a:r>
          </a:p>
          <a:p>
            <a:pPr lvl="2"/>
            <a:r>
              <a:rPr lang="en-US" altLang="en-US" dirty="0"/>
              <a:t>Problem: possible inconsistency when permissions changed</a:t>
            </a:r>
          </a:p>
          <a:p>
            <a:pPr lvl="2"/>
            <a:r>
              <a:rPr lang="en-US" altLang="en-US" dirty="0"/>
              <a:t>Corrupted table causes corrupted permissions</a:t>
            </a:r>
          </a:p>
          <a:p>
            <a:pPr lvl="1"/>
            <a:r>
              <a:rPr lang="en-US" altLang="en-US" dirty="0"/>
              <a:t>SVR4.1ES defined new </a:t>
            </a:r>
            <a:r>
              <a:rPr lang="en-US" altLang="en-US" dirty="0" err="1"/>
              <a:t>inode</a:t>
            </a:r>
            <a:r>
              <a:rPr lang="en-US" altLang="en-US" dirty="0"/>
              <a:t> structure</a:t>
            </a:r>
          </a:p>
          <a:p>
            <a:pPr lvl="2"/>
            <a:r>
              <a:rPr lang="en-US" altLang="en-US" dirty="0"/>
              <a:t>Included MAC labels, DAC attributes</a:t>
            </a:r>
          </a:p>
          <a:p>
            <a:pPr lvl="2"/>
            <a:r>
              <a:rPr lang="en-US" altLang="en-US" dirty="0"/>
              <a:t>Only 1 access needed to check permissions</a:t>
            </a:r>
          </a:p>
        </p:txBody>
      </p:sp>
      <p:sp>
        <p:nvSpPr>
          <p:cNvPr id="2" name="Date Placeholder 1">
            <a:extLst>
              <a:ext uri="{FF2B5EF4-FFF2-40B4-BE49-F238E27FC236}">
                <a16:creationId xmlns:a16="http://schemas.microsoft.com/office/drawing/2014/main" id="{D4FF4917-32CB-5149-90AA-63B4FA0590AD}"/>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8BCA6D84-BFFB-4743-B21F-8C08540D8D79}"/>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ADD08FDA-BE94-644F-B462-586BDBFE5ECE}"/>
              </a:ext>
            </a:extLst>
          </p:cNvPr>
          <p:cNvSpPr>
            <a:spLocks noGrp="1"/>
          </p:cNvSpPr>
          <p:nvPr>
            <p:ph type="sldNum" sz="quarter" idx="12"/>
          </p:nvPr>
        </p:nvSpPr>
        <p:spPr/>
        <p:txBody>
          <a:bodyPr/>
          <a:lstStyle/>
          <a:p>
            <a:r>
              <a:rPr lang="en-US"/>
              <a:t>Slide 20-</a:t>
            </a:r>
            <a:fld id="{52DFCED4-3DB5-5A4D-92BF-293F61671FD6}" type="slidenum">
              <a:rPr lang="en-US" smtClean="0"/>
              <a:pPr/>
              <a:t>13</a:t>
            </a:fld>
            <a:endParaRPr lang="en-US" dirty="0"/>
          </a:p>
        </p:txBody>
      </p:sp>
    </p:spTree>
    <p:extLst>
      <p:ext uri="{BB962C8B-B14F-4D97-AF65-F5344CB8AC3E}">
        <p14:creationId xmlns:p14="http://schemas.microsoft.com/office/powerpoint/2010/main" val="1887934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E47DCD49-61C8-0F4C-B641-784CCC18BE47}"/>
              </a:ext>
            </a:extLst>
          </p:cNvPr>
          <p:cNvSpPr>
            <a:spLocks noGrp="1" noChangeArrowheads="1"/>
          </p:cNvSpPr>
          <p:nvPr>
            <p:ph type="title"/>
          </p:nvPr>
        </p:nvSpPr>
        <p:spPr/>
        <p:txBody>
          <a:bodyPr/>
          <a:lstStyle/>
          <a:p>
            <a:r>
              <a:rPr lang="en-US" altLang="en-US" dirty="0"/>
              <a:t>Requirements Assurance</a:t>
            </a:r>
          </a:p>
        </p:txBody>
      </p:sp>
      <p:sp>
        <p:nvSpPr>
          <p:cNvPr id="51203" name="Rectangle 3">
            <a:extLst>
              <a:ext uri="{FF2B5EF4-FFF2-40B4-BE49-F238E27FC236}">
                <a16:creationId xmlns:a16="http://schemas.microsoft.com/office/drawing/2014/main" id="{31FE715C-C474-5D43-8244-3FAB8F91E685}"/>
              </a:ext>
            </a:extLst>
          </p:cNvPr>
          <p:cNvSpPr>
            <a:spLocks noGrp="1" noChangeArrowheads="1"/>
          </p:cNvSpPr>
          <p:nvPr>
            <p:ph type="body" idx="1"/>
          </p:nvPr>
        </p:nvSpPr>
        <p:spPr/>
        <p:txBody>
          <a:bodyPr/>
          <a:lstStyle/>
          <a:p>
            <a:r>
              <a:rPr lang="en-US" altLang="en-US" i="1"/>
              <a:t>Specification</a:t>
            </a:r>
            <a:r>
              <a:rPr lang="en-US" altLang="en-US"/>
              <a:t> describes of characteristics of computer system or program</a:t>
            </a:r>
          </a:p>
          <a:p>
            <a:r>
              <a:rPr lang="en-US" altLang="en-US" i="1"/>
              <a:t>Security specification</a:t>
            </a:r>
            <a:r>
              <a:rPr lang="en-US" altLang="en-US"/>
              <a:t> specifies desired security properties</a:t>
            </a:r>
          </a:p>
          <a:p>
            <a:r>
              <a:rPr lang="en-US" altLang="en-US"/>
              <a:t>Must be clear, complete, unambiguous</a:t>
            </a:r>
          </a:p>
          <a:p>
            <a:pPr lvl="1"/>
            <a:r>
              <a:rPr lang="en-US" altLang="en-US"/>
              <a:t>Something like “meets C2 security requirements” not good: what </a:t>
            </a:r>
            <a:r>
              <a:rPr lang="en-US" altLang="en-US" i="1"/>
              <a:t>are</a:t>
            </a:r>
            <a:r>
              <a:rPr lang="en-US" altLang="en-US"/>
              <a:t> those requirements (actually, 34 of them!)</a:t>
            </a:r>
          </a:p>
        </p:txBody>
      </p:sp>
      <p:sp>
        <p:nvSpPr>
          <p:cNvPr id="2" name="Date Placeholder 1">
            <a:extLst>
              <a:ext uri="{FF2B5EF4-FFF2-40B4-BE49-F238E27FC236}">
                <a16:creationId xmlns:a16="http://schemas.microsoft.com/office/drawing/2014/main" id="{55FEB8BE-14AB-6C4D-8112-B397580B840B}"/>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80A6173D-EC35-0348-95C9-5FB947CBB70D}"/>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BE1D0B53-5992-5A46-86C1-B347F6DCB099}"/>
              </a:ext>
            </a:extLst>
          </p:cNvPr>
          <p:cNvSpPr>
            <a:spLocks noGrp="1"/>
          </p:cNvSpPr>
          <p:nvPr>
            <p:ph type="sldNum" sz="quarter" idx="12"/>
          </p:nvPr>
        </p:nvSpPr>
        <p:spPr/>
        <p:txBody>
          <a:bodyPr/>
          <a:lstStyle/>
          <a:p>
            <a:r>
              <a:rPr lang="en-US"/>
              <a:t>Slide 20-</a:t>
            </a:r>
            <a:fld id="{52DFCED4-3DB5-5A4D-92BF-293F61671FD6}" type="slidenum">
              <a:rPr lang="en-US" smtClean="0"/>
              <a:pPr/>
              <a:t>14</a:t>
            </a:fld>
            <a:endParaRPr lang="en-US" dirty="0"/>
          </a:p>
        </p:txBody>
      </p:sp>
    </p:spTree>
    <p:extLst>
      <p:ext uri="{BB962C8B-B14F-4D97-AF65-F5344CB8AC3E}">
        <p14:creationId xmlns:p14="http://schemas.microsoft.com/office/powerpoint/2010/main" val="2311747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1822B0D6-EF12-A04F-B806-2C8DACF531EE}"/>
              </a:ext>
            </a:extLst>
          </p:cNvPr>
          <p:cNvSpPr>
            <a:spLocks noGrp="1" noChangeArrowheads="1"/>
          </p:cNvSpPr>
          <p:nvPr>
            <p:ph type="title"/>
          </p:nvPr>
        </p:nvSpPr>
        <p:spPr/>
        <p:txBody>
          <a:bodyPr/>
          <a:lstStyle/>
          <a:p>
            <a:r>
              <a:rPr lang="en-US" altLang="en-US"/>
              <a:t>Example</a:t>
            </a:r>
          </a:p>
        </p:txBody>
      </p:sp>
      <p:sp>
        <p:nvSpPr>
          <p:cNvPr id="71683" name="Rectangle 3">
            <a:extLst>
              <a:ext uri="{FF2B5EF4-FFF2-40B4-BE49-F238E27FC236}">
                <a16:creationId xmlns:a16="http://schemas.microsoft.com/office/drawing/2014/main" id="{9A4795B4-A11D-FD47-810F-13EF4DB7483D}"/>
              </a:ext>
            </a:extLst>
          </p:cNvPr>
          <p:cNvSpPr>
            <a:spLocks noGrp="1" noChangeArrowheads="1"/>
          </p:cNvSpPr>
          <p:nvPr>
            <p:ph type="body" idx="1"/>
          </p:nvPr>
        </p:nvSpPr>
        <p:spPr/>
        <p:txBody>
          <a:bodyPr/>
          <a:lstStyle/>
          <a:p>
            <a:pPr>
              <a:lnSpc>
                <a:spcPct val="90000"/>
              </a:lnSpc>
            </a:pPr>
            <a:r>
              <a:rPr lang="en-US" altLang="en-US" dirty="0"/>
              <a:t>“Users of the system must be identified and authenticated” is ambiguous</a:t>
            </a:r>
          </a:p>
          <a:p>
            <a:pPr lvl="1">
              <a:lnSpc>
                <a:spcPct val="90000"/>
              </a:lnSpc>
            </a:pPr>
            <a:r>
              <a:rPr lang="en-US" altLang="en-US" dirty="0"/>
              <a:t>Type of ID required—driver’s license, token?</a:t>
            </a:r>
          </a:p>
          <a:p>
            <a:pPr lvl="1">
              <a:lnSpc>
                <a:spcPct val="90000"/>
              </a:lnSpc>
            </a:pPr>
            <a:r>
              <a:rPr lang="en-US" altLang="en-US" dirty="0"/>
              <a:t>What is to be authenticated—user, representation of identity, system?</a:t>
            </a:r>
          </a:p>
          <a:p>
            <a:pPr lvl="1">
              <a:lnSpc>
                <a:spcPct val="90000"/>
              </a:lnSpc>
            </a:pPr>
            <a:r>
              <a:rPr lang="en-US" altLang="en-US" dirty="0"/>
              <a:t>Who is to do the authentication—system, guard?</a:t>
            </a:r>
          </a:p>
          <a:p>
            <a:pPr>
              <a:lnSpc>
                <a:spcPct val="90000"/>
              </a:lnSpc>
            </a:pPr>
            <a:r>
              <a:rPr lang="en-US" altLang="en-US" dirty="0"/>
              <a:t>“Users of the system must be identified to the system and must have that identification authenticated by the system” is less ambiguous</a:t>
            </a:r>
          </a:p>
          <a:p>
            <a:pPr lvl="1">
              <a:lnSpc>
                <a:spcPct val="90000"/>
              </a:lnSpc>
            </a:pPr>
            <a:r>
              <a:rPr lang="en-US" altLang="en-US" dirty="0"/>
              <a:t>Under what conditions must the user be identified to the system—at login, time of day, or something else?</a:t>
            </a:r>
          </a:p>
        </p:txBody>
      </p:sp>
      <p:sp>
        <p:nvSpPr>
          <p:cNvPr id="2" name="Date Placeholder 1">
            <a:extLst>
              <a:ext uri="{FF2B5EF4-FFF2-40B4-BE49-F238E27FC236}">
                <a16:creationId xmlns:a16="http://schemas.microsoft.com/office/drawing/2014/main" id="{9E05CD4B-A5DA-9649-AB38-3208905D4EEE}"/>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D022244D-011F-7F43-8F32-D1C4082A1374}"/>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C232EEF9-C1B7-1C4B-AA6D-4BB051EEC2CD}"/>
              </a:ext>
            </a:extLst>
          </p:cNvPr>
          <p:cNvSpPr>
            <a:spLocks noGrp="1"/>
          </p:cNvSpPr>
          <p:nvPr>
            <p:ph type="sldNum" sz="quarter" idx="12"/>
          </p:nvPr>
        </p:nvSpPr>
        <p:spPr/>
        <p:txBody>
          <a:bodyPr/>
          <a:lstStyle/>
          <a:p>
            <a:r>
              <a:rPr lang="en-US"/>
              <a:t>Slide 20-</a:t>
            </a:r>
            <a:fld id="{52DFCED4-3DB5-5A4D-92BF-293F61671FD6}" type="slidenum">
              <a:rPr lang="en-US" smtClean="0"/>
              <a:pPr/>
              <a:t>15</a:t>
            </a:fld>
            <a:endParaRPr lang="en-US" dirty="0"/>
          </a:p>
        </p:txBody>
      </p:sp>
    </p:spTree>
    <p:extLst>
      <p:ext uri="{BB962C8B-B14F-4D97-AF65-F5344CB8AC3E}">
        <p14:creationId xmlns:p14="http://schemas.microsoft.com/office/powerpoint/2010/main" val="2485774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44546533-997C-9A41-B77C-CC83BE4DB36E}"/>
              </a:ext>
            </a:extLst>
          </p:cNvPr>
          <p:cNvSpPr>
            <a:spLocks noGrp="1" noChangeArrowheads="1"/>
          </p:cNvSpPr>
          <p:nvPr>
            <p:ph type="title"/>
          </p:nvPr>
        </p:nvSpPr>
        <p:spPr/>
        <p:txBody>
          <a:bodyPr/>
          <a:lstStyle/>
          <a:p>
            <a:r>
              <a:rPr lang="en-US" altLang="en-US"/>
              <a:t>Example</a:t>
            </a:r>
          </a:p>
        </p:txBody>
      </p:sp>
      <p:sp>
        <p:nvSpPr>
          <p:cNvPr id="72707" name="Rectangle 3">
            <a:extLst>
              <a:ext uri="{FF2B5EF4-FFF2-40B4-BE49-F238E27FC236}">
                <a16:creationId xmlns:a16="http://schemas.microsoft.com/office/drawing/2014/main" id="{63E5542D-9B89-6E4D-AE33-0B955285CFD1}"/>
              </a:ext>
            </a:extLst>
          </p:cNvPr>
          <p:cNvSpPr>
            <a:spLocks noGrp="1" noChangeArrowheads="1"/>
          </p:cNvSpPr>
          <p:nvPr>
            <p:ph type="body" idx="1"/>
          </p:nvPr>
        </p:nvSpPr>
        <p:spPr/>
        <p:txBody>
          <a:bodyPr/>
          <a:lstStyle/>
          <a:p>
            <a:r>
              <a:rPr lang="en-US" altLang="en-US"/>
              <a:t>“Users of the system must be identified to the system and must have that identification authenticated by the system before the system performs any functions on behalf of that identity”</a:t>
            </a:r>
          </a:p>
          <a:p>
            <a:pPr lvl="1"/>
            <a:r>
              <a:rPr lang="en-US" altLang="en-US"/>
              <a:t>Type of identification is user name</a:t>
            </a:r>
          </a:p>
          <a:p>
            <a:pPr lvl="1"/>
            <a:r>
              <a:rPr lang="en-US" altLang="en-US"/>
              <a:t>User identification (name) to be authenticated</a:t>
            </a:r>
          </a:p>
          <a:p>
            <a:pPr lvl="1"/>
            <a:r>
              <a:rPr lang="en-US" altLang="en-US"/>
              <a:t>System to authenticate</a:t>
            </a:r>
          </a:p>
          <a:p>
            <a:pPr lvl="1"/>
            <a:r>
              <a:rPr lang="en-US" altLang="en-US"/>
              <a:t>Authentication to be done at login (before system performs any action on behalf of user)</a:t>
            </a:r>
          </a:p>
        </p:txBody>
      </p:sp>
      <p:sp>
        <p:nvSpPr>
          <p:cNvPr id="2" name="Date Placeholder 1">
            <a:extLst>
              <a:ext uri="{FF2B5EF4-FFF2-40B4-BE49-F238E27FC236}">
                <a16:creationId xmlns:a16="http://schemas.microsoft.com/office/drawing/2014/main" id="{5C8DCC4C-C81A-974E-A7AE-9A8461D3FB62}"/>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D4710984-0BBC-4943-B70D-F26D30AF3D58}"/>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E4F9DB6E-214C-CD40-A93A-EF71F2971DE2}"/>
              </a:ext>
            </a:extLst>
          </p:cNvPr>
          <p:cNvSpPr>
            <a:spLocks noGrp="1"/>
          </p:cNvSpPr>
          <p:nvPr>
            <p:ph type="sldNum" sz="quarter" idx="12"/>
          </p:nvPr>
        </p:nvSpPr>
        <p:spPr/>
        <p:txBody>
          <a:bodyPr/>
          <a:lstStyle/>
          <a:p>
            <a:r>
              <a:rPr lang="en-US"/>
              <a:t>Slide 20-</a:t>
            </a:r>
            <a:fld id="{52DFCED4-3DB5-5A4D-92BF-293F61671FD6}" type="slidenum">
              <a:rPr lang="en-US" smtClean="0"/>
              <a:pPr/>
              <a:t>16</a:t>
            </a:fld>
            <a:endParaRPr lang="en-US" dirty="0"/>
          </a:p>
        </p:txBody>
      </p:sp>
    </p:spTree>
    <p:extLst>
      <p:ext uri="{BB962C8B-B14F-4D97-AF65-F5344CB8AC3E}">
        <p14:creationId xmlns:p14="http://schemas.microsoft.com/office/powerpoint/2010/main" val="3776926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5E5C74A9-75BA-DA4C-B37F-5ECC4D4F6C6C}"/>
              </a:ext>
            </a:extLst>
          </p:cNvPr>
          <p:cNvSpPr>
            <a:spLocks noGrp="1" noChangeArrowheads="1"/>
          </p:cNvSpPr>
          <p:nvPr>
            <p:ph type="title"/>
          </p:nvPr>
        </p:nvSpPr>
        <p:spPr/>
        <p:txBody>
          <a:bodyPr/>
          <a:lstStyle/>
          <a:p>
            <a:r>
              <a:rPr lang="en-US" altLang="en-US"/>
              <a:t>Methods of Definition</a:t>
            </a:r>
          </a:p>
        </p:txBody>
      </p:sp>
      <p:sp>
        <p:nvSpPr>
          <p:cNvPr id="73733" name="Rectangle 5">
            <a:extLst>
              <a:ext uri="{FF2B5EF4-FFF2-40B4-BE49-F238E27FC236}">
                <a16:creationId xmlns:a16="http://schemas.microsoft.com/office/drawing/2014/main" id="{27042E67-6639-AF41-9087-36D8860A4BF7}"/>
              </a:ext>
            </a:extLst>
          </p:cNvPr>
          <p:cNvSpPr>
            <a:spLocks noGrp="1" noChangeArrowheads="1"/>
          </p:cNvSpPr>
          <p:nvPr>
            <p:ph type="body" idx="1"/>
          </p:nvPr>
        </p:nvSpPr>
        <p:spPr/>
        <p:txBody>
          <a:bodyPr/>
          <a:lstStyle/>
          <a:p>
            <a:r>
              <a:rPr lang="en-US" altLang="en-US"/>
              <a:t>Extract applicable requirements from existing security standards</a:t>
            </a:r>
          </a:p>
          <a:p>
            <a:pPr lvl="1"/>
            <a:r>
              <a:rPr lang="en-US" altLang="en-US"/>
              <a:t>Tend to be semiformal</a:t>
            </a:r>
          </a:p>
          <a:p>
            <a:r>
              <a:rPr lang="en-US" altLang="en-US"/>
              <a:t>Combine results of threat analysis with components of existing policies to create a new policy</a:t>
            </a:r>
          </a:p>
          <a:p>
            <a:r>
              <a:rPr lang="en-US" altLang="en-US"/>
              <a:t>Map the system to existing model</a:t>
            </a:r>
          </a:p>
          <a:p>
            <a:pPr lvl="1"/>
            <a:r>
              <a:rPr lang="en-US" altLang="en-US"/>
              <a:t>If model appropriate, creating a mapping from model to system may be cheaper than requirements analysis</a:t>
            </a:r>
          </a:p>
        </p:txBody>
      </p:sp>
      <p:sp>
        <p:nvSpPr>
          <p:cNvPr id="2" name="Date Placeholder 1">
            <a:extLst>
              <a:ext uri="{FF2B5EF4-FFF2-40B4-BE49-F238E27FC236}">
                <a16:creationId xmlns:a16="http://schemas.microsoft.com/office/drawing/2014/main" id="{46ABB9D8-C18F-B840-9B1D-9206F7755F5B}"/>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DFEDDC7B-AAD1-7442-9323-78D6031831CA}"/>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7A63B29B-7C77-0440-8FDD-9BDD354C9630}"/>
              </a:ext>
            </a:extLst>
          </p:cNvPr>
          <p:cNvSpPr>
            <a:spLocks noGrp="1"/>
          </p:cNvSpPr>
          <p:nvPr>
            <p:ph type="sldNum" sz="quarter" idx="12"/>
          </p:nvPr>
        </p:nvSpPr>
        <p:spPr/>
        <p:txBody>
          <a:bodyPr/>
          <a:lstStyle/>
          <a:p>
            <a:r>
              <a:rPr lang="en-US"/>
              <a:t>Slide 20-</a:t>
            </a:r>
            <a:fld id="{52DFCED4-3DB5-5A4D-92BF-293F61671FD6}" type="slidenum">
              <a:rPr lang="en-US" smtClean="0"/>
              <a:pPr/>
              <a:t>17</a:t>
            </a:fld>
            <a:endParaRPr lang="en-US" dirty="0"/>
          </a:p>
        </p:txBody>
      </p:sp>
    </p:spTree>
    <p:extLst>
      <p:ext uri="{BB962C8B-B14F-4D97-AF65-F5344CB8AC3E}">
        <p14:creationId xmlns:p14="http://schemas.microsoft.com/office/powerpoint/2010/main" val="1994888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C29E2F3E-1E98-484D-8711-F9916A32513B}"/>
              </a:ext>
            </a:extLst>
          </p:cNvPr>
          <p:cNvSpPr>
            <a:spLocks noGrp="1" noChangeArrowheads="1"/>
          </p:cNvSpPr>
          <p:nvPr>
            <p:ph type="title"/>
          </p:nvPr>
        </p:nvSpPr>
        <p:spPr/>
        <p:txBody>
          <a:bodyPr/>
          <a:lstStyle/>
          <a:p>
            <a:r>
              <a:rPr lang="en-US" altLang="en-US"/>
              <a:t>Example</a:t>
            </a:r>
          </a:p>
        </p:txBody>
      </p:sp>
      <p:sp>
        <p:nvSpPr>
          <p:cNvPr id="53251" name="Rectangle 3">
            <a:extLst>
              <a:ext uri="{FF2B5EF4-FFF2-40B4-BE49-F238E27FC236}">
                <a16:creationId xmlns:a16="http://schemas.microsoft.com/office/drawing/2014/main" id="{0CA205EA-A9B7-224F-A294-2650362FC852}"/>
              </a:ext>
            </a:extLst>
          </p:cNvPr>
          <p:cNvSpPr>
            <a:spLocks noGrp="1" noChangeArrowheads="1"/>
          </p:cNvSpPr>
          <p:nvPr>
            <p:ph type="body" idx="1"/>
          </p:nvPr>
        </p:nvSpPr>
        <p:spPr/>
        <p:txBody>
          <a:bodyPr/>
          <a:lstStyle/>
          <a:p>
            <a:r>
              <a:rPr lang="en-US" altLang="en-US"/>
              <a:t>System X: UNIX system with MAC based on Bell-LaPadula Model</a:t>
            </a:r>
          </a:p>
          <a:p>
            <a:pPr lvl="1"/>
            <a:r>
              <a:rPr lang="en-US" altLang="en-US"/>
              <a:t>Mapping constructed in series of stages</a:t>
            </a:r>
          </a:p>
          <a:p>
            <a:pPr lvl="1"/>
            <a:r>
              <a:rPr lang="en-US" altLang="en-US"/>
              <a:t>Auditing also required</a:t>
            </a:r>
          </a:p>
        </p:txBody>
      </p:sp>
      <p:sp>
        <p:nvSpPr>
          <p:cNvPr id="2" name="Date Placeholder 1">
            <a:extLst>
              <a:ext uri="{FF2B5EF4-FFF2-40B4-BE49-F238E27FC236}">
                <a16:creationId xmlns:a16="http://schemas.microsoft.com/office/drawing/2014/main" id="{61CFB626-1FEB-C74A-BC7E-BC0580151CCC}"/>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ABD2EDD3-6040-0B4F-BC08-867DBF8B1669}"/>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3CDE757D-C71D-D040-A8AB-4EDD5D677A2F}"/>
              </a:ext>
            </a:extLst>
          </p:cNvPr>
          <p:cNvSpPr>
            <a:spLocks noGrp="1"/>
          </p:cNvSpPr>
          <p:nvPr>
            <p:ph type="sldNum" sz="quarter" idx="12"/>
          </p:nvPr>
        </p:nvSpPr>
        <p:spPr/>
        <p:txBody>
          <a:bodyPr/>
          <a:lstStyle/>
          <a:p>
            <a:r>
              <a:rPr lang="en-US"/>
              <a:t>Slide 20-</a:t>
            </a:r>
            <a:fld id="{52DFCED4-3DB5-5A4D-92BF-293F61671FD6}" type="slidenum">
              <a:rPr lang="en-US" smtClean="0"/>
              <a:pPr/>
              <a:t>18</a:t>
            </a:fld>
            <a:endParaRPr lang="en-US" dirty="0"/>
          </a:p>
        </p:txBody>
      </p:sp>
    </p:spTree>
    <p:extLst>
      <p:ext uri="{BB962C8B-B14F-4D97-AF65-F5344CB8AC3E}">
        <p14:creationId xmlns:p14="http://schemas.microsoft.com/office/powerpoint/2010/main" val="4100665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CF2F57A2-EC5A-7643-A221-6CAFD4BB2D19}"/>
              </a:ext>
            </a:extLst>
          </p:cNvPr>
          <p:cNvSpPr>
            <a:spLocks noGrp="1" noChangeArrowheads="1"/>
          </p:cNvSpPr>
          <p:nvPr>
            <p:ph type="title"/>
          </p:nvPr>
        </p:nvSpPr>
        <p:spPr/>
        <p:txBody>
          <a:bodyPr/>
          <a:lstStyle/>
          <a:p>
            <a:r>
              <a:rPr lang="en-US" altLang="en-US"/>
              <a:t>Example Stage 1</a:t>
            </a:r>
          </a:p>
        </p:txBody>
      </p:sp>
      <p:sp>
        <p:nvSpPr>
          <p:cNvPr id="55299" name="Rectangle 3">
            <a:extLst>
              <a:ext uri="{FF2B5EF4-FFF2-40B4-BE49-F238E27FC236}">
                <a16:creationId xmlns:a16="http://schemas.microsoft.com/office/drawing/2014/main" id="{608B687D-AF57-E044-8EAC-3C4BCDC57D34}"/>
              </a:ext>
            </a:extLst>
          </p:cNvPr>
          <p:cNvSpPr>
            <a:spLocks noGrp="1" noChangeArrowheads="1"/>
          </p:cNvSpPr>
          <p:nvPr>
            <p:ph type="body" idx="1"/>
          </p:nvPr>
        </p:nvSpPr>
        <p:spPr/>
        <p:txBody>
          <a:bodyPr/>
          <a:lstStyle/>
          <a:p>
            <a:r>
              <a:rPr lang="en-US" altLang="en-US" dirty="0"/>
              <a:t>Map elements, state variables of BLP to entities in System X</a:t>
            </a:r>
          </a:p>
          <a:p>
            <a:pPr lvl="1"/>
            <a:r>
              <a:rPr lang="en-US" altLang="en-US" dirty="0"/>
              <a:t>Subject set </a:t>
            </a:r>
            <a:r>
              <a:rPr lang="en-US" altLang="en-US" i="1" dirty="0"/>
              <a:t>S</a:t>
            </a:r>
            <a:r>
              <a:rPr lang="en-US" altLang="en-US" dirty="0"/>
              <a:t> in BLP </a:t>
            </a:r>
            <a:r>
              <a:rPr lang="en-US" altLang="en-US" dirty="0">
                <a:sym typeface="Symbol" pitchFamily="2" charset="2"/>
              </a:rPr>
              <a:t></a:t>
            </a:r>
            <a:r>
              <a:rPr lang="en-US" altLang="en-US" dirty="0"/>
              <a:t> set of processes in System X</a:t>
            </a:r>
          </a:p>
          <a:p>
            <a:pPr lvl="1"/>
            <a:r>
              <a:rPr lang="en-US" altLang="en-US" dirty="0"/>
              <a:t>Object set </a:t>
            </a:r>
            <a:r>
              <a:rPr lang="en-US" altLang="en-US" i="1" dirty="0"/>
              <a:t>O</a:t>
            </a:r>
            <a:r>
              <a:rPr lang="en-US" altLang="en-US" dirty="0"/>
              <a:t> in BLP </a:t>
            </a:r>
            <a:r>
              <a:rPr lang="en-US" altLang="en-US" dirty="0">
                <a:sym typeface="Symbol" pitchFamily="2" charset="2"/>
              </a:rPr>
              <a:t></a:t>
            </a:r>
            <a:r>
              <a:rPr lang="en-US" altLang="en-US" dirty="0"/>
              <a:t> set of </a:t>
            </a:r>
            <a:r>
              <a:rPr lang="en-US" altLang="en-US" dirty="0" err="1"/>
              <a:t>inode</a:t>
            </a:r>
            <a:r>
              <a:rPr lang="en-US" altLang="en-US" dirty="0"/>
              <a:t> objects, IPC objects, mail messages, processes as destinations, passive entities in System X</a:t>
            </a:r>
          </a:p>
          <a:p>
            <a:pPr lvl="1"/>
            <a:r>
              <a:rPr lang="en-US" altLang="en-US" dirty="0"/>
              <a:t>Right set </a:t>
            </a:r>
            <a:r>
              <a:rPr lang="en-US" altLang="en-US" i="1" dirty="0"/>
              <a:t>P</a:t>
            </a:r>
            <a:r>
              <a:rPr lang="en-US" altLang="en-US" dirty="0"/>
              <a:t> in BLP </a:t>
            </a:r>
            <a:r>
              <a:rPr lang="en-US" altLang="en-US" dirty="0">
                <a:sym typeface="Symbol" pitchFamily="2" charset="2"/>
              </a:rPr>
              <a:t></a:t>
            </a:r>
            <a:r>
              <a:rPr lang="en-US" altLang="en-US" dirty="0"/>
              <a:t> set of rights of system functions in System X</a:t>
            </a:r>
          </a:p>
          <a:p>
            <a:pPr lvl="2"/>
            <a:r>
              <a:rPr lang="en-US" altLang="en-US" dirty="0"/>
              <a:t>Functions that create entities, write entities, have write </a:t>
            </a:r>
            <a:r>
              <a:rPr lang="en-US" altLang="en-US" u="sng" dirty="0"/>
              <a:t>w</a:t>
            </a:r>
            <a:endParaRPr lang="en-US" altLang="en-US" dirty="0"/>
          </a:p>
          <a:p>
            <a:pPr lvl="2"/>
            <a:r>
              <a:rPr lang="en-US" altLang="en-US" dirty="0"/>
              <a:t>Functions that read entities have right </a:t>
            </a:r>
            <a:r>
              <a:rPr lang="en-US" altLang="en-US" u="sng" dirty="0"/>
              <a:t>r</a:t>
            </a:r>
            <a:endParaRPr lang="en-US" altLang="en-US" dirty="0"/>
          </a:p>
          <a:p>
            <a:pPr lvl="2"/>
            <a:r>
              <a:rPr lang="en-US" altLang="en-US" dirty="0"/>
              <a:t>Functions that execute, search entities have right </a:t>
            </a:r>
            <a:r>
              <a:rPr lang="en-US" altLang="en-US" u="sng" dirty="0"/>
              <a:t>r</a:t>
            </a:r>
            <a:endParaRPr lang="en-US" altLang="en-US" dirty="0"/>
          </a:p>
          <a:p>
            <a:pPr lvl="1"/>
            <a:r>
              <a:rPr lang="en-US" altLang="en-US" dirty="0"/>
              <a:t>Access set </a:t>
            </a:r>
            <a:r>
              <a:rPr lang="en-US" altLang="en-US" i="1" dirty="0"/>
              <a:t>b</a:t>
            </a:r>
            <a:r>
              <a:rPr lang="en-US" altLang="en-US" dirty="0"/>
              <a:t> in BLP </a:t>
            </a:r>
            <a:r>
              <a:rPr lang="en-US" altLang="en-US" dirty="0">
                <a:sym typeface="Symbol" pitchFamily="2" charset="2"/>
              </a:rPr>
              <a:t></a:t>
            </a:r>
            <a:r>
              <a:rPr lang="en-US" altLang="en-US" dirty="0"/>
              <a:t> types of access</a:t>
            </a:r>
          </a:p>
          <a:p>
            <a:pPr lvl="2"/>
            <a:r>
              <a:rPr lang="en-US" altLang="en-US" dirty="0"/>
              <a:t>Subjects can use rights </a:t>
            </a:r>
            <a:r>
              <a:rPr lang="en-US" altLang="en-US" u="sng" dirty="0"/>
              <a:t>r</a:t>
            </a:r>
            <a:r>
              <a:rPr lang="en-US" altLang="en-US" dirty="0"/>
              <a:t>, </a:t>
            </a:r>
            <a:r>
              <a:rPr lang="en-US" altLang="en-US" u="sng" dirty="0"/>
              <a:t>w</a:t>
            </a:r>
            <a:r>
              <a:rPr lang="en-US" altLang="en-US" dirty="0"/>
              <a:t>, </a:t>
            </a:r>
            <a:r>
              <a:rPr lang="en-US" altLang="en-US" u="sng" dirty="0"/>
              <a:t>a</a:t>
            </a:r>
            <a:r>
              <a:rPr lang="en-US" altLang="en-US" dirty="0"/>
              <a:t> to access </a:t>
            </a:r>
            <a:r>
              <a:rPr lang="en-US" altLang="en-US" dirty="0" err="1"/>
              <a:t>inode</a:t>
            </a:r>
            <a:r>
              <a:rPr lang="en-US" altLang="en-US" dirty="0"/>
              <a:t> objects</a:t>
            </a:r>
          </a:p>
        </p:txBody>
      </p:sp>
      <p:sp>
        <p:nvSpPr>
          <p:cNvPr id="2" name="Date Placeholder 1">
            <a:extLst>
              <a:ext uri="{FF2B5EF4-FFF2-40B4-BE49-F238E27FC236}">
                <a16:creationId xmlns:a16="http://schemas.microsoft.com/office/drawing/2014/main" id="{F583DBBF-B073-284D-9EE5-C8472E2AC4C7}"/>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968E087E-2F2E-2341-98AA-261303BF3C5B}"/>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B1CDB62E-484A-5D47-9A39-C5AEA744BDCE}"/>
              </a:ext>
            </a:extLst>
          </p:cNvPr>
          <p:cNvSpPr>
            <a:spLocks noGrp="1"/>
          </p:cNvSpPr>
          <p:nvPr>
            <p:ph type="sldNum" sz="quarter" idx="12"/>
          </p:nvPr>
        </p:nvSpPr>
        <p:spPr/>
        <p:txBody>
          <a:bodyPr/>
          <a:lstStyle/>
          <a:p>
            <a:r>
              <a:rPr lang="en-US"/>
              <a:t>Slide 20-</a:t>
            </a:r>
            <a:fld id="{52DFCED4-3DB5-5A4D-92BF-293F61671FD6}" type="slidenum">
              <a:rPr lang="en-US" smtClean="0"/>
              <a:pPr/>
              <a:t>19</a:t>
            </a:fld>
            <a:endParaRPr lang="en-US" dirty="0"/>
          </a:p>
        </p:txBody>
      </p:sp>
    </p:spTree>
    <p:extLst>
      <p:ext uri="{BB962C8B-B14F-4D97-AF65-F5344CB8AC3E}">
        <p14:creationId xmlns:p14="http://schemas.microsoft.com/office/powerpoint/2010/main" val="2538263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FEDE68B7-7ACF-CE48-A78D-04B83E1217AA}"/>
              </a:ext>
            </a:extLst>
          </p:cNvPr>
          <p:cNvSpPr>
            <a:spLocks noGrp="1" noChangeArrowheads="1"/>
          </p:cNvSpPr>
          <p:nvPr>
            <p:ph type="title"/>
          </p:nvPr>
        </p:nvSpPr>
        <p:spPr/>
        <p:txBody>
          <a:bodyPr/>
          <a:lstStyle/>
          <a:p>
            <a:r>
              <a:rPr lang="en-US" altLang="en-US"/>
              <a:t>Overview</a:t>
            </a:r>
            <a:endParaRPr lang="en-US" altLang="en-US" dirty="0"/>
          </a:p>
        </p:txBody>
      </p:sp>
      <p:sp>
        <p:nvSpPr>
          <p:cNvPr id="37891" name="Rectangle 3">
            <a:extLst>
              <a:ext uri="{FF2B5EF4-FFF2-40B4-BE49-F238E27FC236}">
                <a16:creationId xmlns:a16="http://schemas.microsoft.com/office/drawing/2014/main" id="{18493246-D130-AD41-B316-CBB7AB74263C}"/>
              </a:ext>
            </a:extLst>
          </p:cNvPr>
          <p:cNvSpPr>
            <a:spLocks noGrp="1" noChangeArrowheads="1"/>
          </p:cNvSpPr>
          <p:nvPr>
            <p:ph type="body" idx="1"/>
          </p:nvPr>
        </p:nvSpPr>
        <p:spPr/>
        <p:txBody>
          <a:bodyPr/>
          <a:lstStyle/>
          <a:p>
            <a:r>
              <a:rPr lang="en-US" altLang="en-US" dirty="0"/>
              <a:t>Assurance in requirements definition, analysis</a:t>
            </a:r>
          </a:p>
          <a:p>
            <a:r>
              <a:rPr lang="en-US" altLang="en-US" dirty="0"/>
              <a:t>Assurance in system and software design</a:t>
            </a:r>
          </a:p>
          <a:p>
            <a:r>
              <a:rPr lang="en-US" altLang="en-US" dirty="0"/>
              <a:t>Assurance in implementation and Integration</a:t>
            </a:r>
          </a:p>
          <a:p>
            <a:r>
              <a:rPr lang="en-US" altLang="en-US" dirty="0"/>
              <a:t>Assurance in operation and maintenance</a:t>
            </a:r>
          </a:p>
        </p:txBody>
      </p:sp>
      <p:sp>
        <p:nvSpPr>
          <p:cNvPr id="2" name="Date Placeholder 1">
            <a:extLst>
              <a:ext uri="{FF2B5EF4-FFF2-40B4-BE49-F238E27FC236}">
                <a16:creationId xmlns:a16="http://schemas.microsoft.com/office/drawing/2014/main" id="{44A30933-06DC-E046-898E-46685D8739C4}"/>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17D9379A-16B2-4B44-89BA-7BB24BB205BD}"/>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6A627397-3E03-9B4E-BD92-EAF016EC0634}"/>
              </a:ext>
            </a:extLst>
          </p:cNvPr>
          <p:cNvSpPr>
            <a:spLocks noGrp="1"/>
          </p:cNvSpPr>
          <p:nvPr>
            <p:ph type="sldNum" sz="quarter" idx="12"/>
          </p:nvPr>
        </p:nvSpPr>
        <p:spPr/>
        <p:txBody>
          <a:bodyPr/>
          <a:lstStyle/>
          <a:p>
            <a:r>
              <a:rPr lang="en-US"/>
              <a:t>Slide 20-</a:t>
            </a:r>
            <a:fld id="{52DFCED4-3DB5-5A4D-92BF-293F61671FD6}" type="slidenum">
              <a:rPr lang="en-US" smtClean="0"/>
              <a:pPr/>
              <a:t>2</a:t>
            </a:fld>
            <a:endParaRPr lang="en-US" dirty="0"/>
          </a:p>
        </p:txBody>
      </p:sp>
    </p:spTree>
    <p:extLst>
      <p:ext uri="{BB962C8B-B14F-4D97-AF65-F5344CB8AC3E}">
        <p14:creationId xmlns:p14="http://schemas.microsoft.com/office/powerpoint/2010/main" val="249527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DE3F3359-CEB6-534A-8492-D938C68C5C9C}"/>
              </a:ext>
            </a:extLst>
          </p:cNvPr>
          <p:cNvSpPr>
            <a:spLocks noGrp="1" noChangeArrowheads="1"/>
          </p:cNvSpPr>
          <p:nvPr>
            <p:ph type="title"/>
          </p:nvPr>
        </p:nvSpPr>
        <p:spPr/>
        <p:txBody>
          <a:bodyPr/>
          <a:lstStyle/>
          <a:p>
            <a:r>
              <a:rPr lang="en-US" altLang="en-US"/>
              <a:t>Example Stage 1</a:t>
            </a:r>
          </a:p>
        </p:txBody>
      </p:sp>
      <p:sp>
        <p:nvSpPr>
          <p:cNvPr id="57347" name="Rectangle 3">
            <a:extLst>
              <a:ext uri="{FF2B5EF4-FFF2-40B4-BE49-F238E27FC236}">
                <a16:creationId xmlns:a16="http://schemas.microsoft.com/office/drawing/2014/main" id="{F83A902E-02FD-084B-A5AE-3F66BE8BE498}"/>
              </a:ext>
            </a:extLst>
          </p:cNvPr>
          <p:cNvSpPr>
            <a:spLocks noGrp="1" noChangeArrowheads="1"/>
          </p:cNvSpPr>
          <p:nvPr>
            <p:ph type="body" idx="1"/>
          </p:nvPr>
        </p:nvSpPr>
        <p:spPr/>
        <p:txBody>
          <a:bodyPr/>
          <a:lstStyle/>
          <a:p>
            <a:pPr lvl="1">
              <a:lnSpc>
                <a:spcPct val="90000"/>
              </a:lnSpc>
            </a:pPr>
            <a:r>
              <a:rPr lang="en-US" altLang="en-US" dirty="0"/>
              <a:t>Access control matrix </a:t>
            </a:r>
            <a:r>
              <a:rPr lang="en-US" altLang="en-US" i="1" dirty="0"/>
              <a:t>a</a:t>
            </a:r>
            <a:r>
              <a:rPr lang="en-US" altLang="en-US" dirty="0"/>
              <a:t> for current state in BLP </a:t>
            </a:r>
            <a:r>
              <a:rPr lang="en-US" altLang="en-US" dirty="0">
                <a:sym typeface="Symbol" pitchFamily="2" charset="2"/>
              </a:rPr>
              <a:t></a:t>
            </a:r>
            <a:r>
              <a:rPr lang="en-US" altLang="en-US" dirty="0"/>
              <a:t>  current state of mandatory and discretionary controls in System X</a:t>
            </a:r>
          </a:p>
          <a:p>
            <a:pPr lvl="1"/>
            <a:r>
              <a:rPr lang="en-US" altLang="en-US" dirty="0"/>
              <a:t>Functions </a:t>
            </a:r>
            <a:r>
              <a:rPr lang="en-US" altLang="en-US" i="1" dirty="0"/>
              <a:t>f</a:t>
            </a:r>
            <a:r>
              <a:rPr lang="en-US" altLang="en-US" i="1" baseline="-25000" dirty="0"/>
              <a:t>s</a:t>
            </a:r>
            <a:r>
              <a:rPr lang="en-US" altLang="en-US" dirty="0"/>
              <a:t>, </a:t>
            </a:r>
            <a:r>
              <a:rPr lang="en-US" altLang="en-US" i="1" dirty="0" err="1"/>
              <a:t>f</a:t>
            </a:r>
            <a:r>
              <a:rPr lang="en-US" altLang="en-US" i="1" baseline="-25000" dirty="0" err="1"/>
              <a:t>o</a:t>
            </a:r>
            <a:r>
              <a:rPr lang="en-US" altLang="en-US" dirty="0"/>
              <a:t>, and </a:t>
            </a:r>
            <a:r>
              <a:rPr lang="en-US" altLang="en-US" i="1" dirty="0"/>
              <a:t>f</a:t>
            </a:r>
            <a:r>
              <a:rPr lang="en-US" altLang="en-US" i="1" baseline="-25000" dirty="0"/>
              <a:t>c</a:t>
            </a:r>
            <a:r>
              <a:rPr lang="en-US" altLang="en-US" dirty="0"/>
              <a:t> in BLP </a:t>
            </a:r>
            <a:r>
              <a:rPr lang="en-US" altLang="en-US" dirty="0">
                <a:sym typeface="Symbol" pitchFamily="2" charset="2"/>
              </a:rPr>
              <a:t></a:t>
            </a:r>
            <a:r>
              <a:rPr lang="en-US" altLang="en-US" dirty="0"/>
              <a:t> three functions in System X</a:t>
            </a:r>
          </a:p>
          <a:p>
            <a:pPr lvl="2">
              <a:lnSpc>
                <a:spcPct val="90000"/>
              </a:lnSpc>
            </a:pPr>
            <a:r>
              <a:rPr lang="en-US" altLang="en-US" i="1" dirty="0"/>
              <a:t>f</a:t>
            </a:r>
            <a:r>
              <a:rPr lang="en-US" altLang="en-US" dirty="0"/>
              <a:t>(</a:t>
            </a:r>
            <a:r>
              <a:rPr lang="en-US" altLang="en-US" i="1" dirty="0"/>
              <a:t>s</a:t>
            </a:r>
            <a:r>
              <a:rPr lang="en-US" altLang="en-US" dirty="0"/>
              <a:t>) is the maximum security level of subject </a:t>
            </a:r>
            <a:r>
              <a:rPr lang="en-US" altLang="en-US" i="1" dirty="0"/>
              <a:t>s</a:t>
            </a:r>
          </a:p>
          <a:p>
            <a:pPr lvl="2">
              <a:lnSpc>
                <a:spcPct val="90000"/>
              </a:lnSpc>
            </a:pPr>
            <a:r>
              <a:rPr lang="en-US" altLang="en-US" i="1" dirty="0"/>
              <a:t>current-level</a:t>
            </a:r>
            <a:r>
              <a:rPr lang="en-US" altLang="en-US" dirty="0"/>
              <a:t>(</a:t>
            </a:r>
            <a:r>
              <a:rPr lang="en-US" altLang="en-US" i="1" dirty="0"/>
              <a:t>s</a:t>
            </a:r>
            <a:r>
              <a:rPr lang="en-US" altLang="en-US" dirty="0"/>
              <a:t>) is current security level of subject </a:t>
            </a:r>
            <a:r>
              <a:rPr lang="en-US" altLang="en-US" i="1" dirty="0"/>
              <a:t>s</a:t>
            </a:r>
            <a:endParaRPr lang="en-US" altLang="en-US" dirty="0"/>
          </a:p>
          <a:p>
            <a:pPr lvl="2">
              <a:lnSpc>
                <a:spcPct val="90000"/>
              </a:lnSpc>
            </a:pPr>
            <a:r>
              <a:rPr lang="en-US" altLang="en-US" i="1" dirty="0"/>
              <a:t>f</a:t>
            </a:r>
            <a:r>
              <a:rPr lang="en-US" altLang="en-US" dirty="0"/>
              <a:t>(</a:t>
            </a:r>
            <a:r>
              <a:rPr lang="en-US" altLang="en-US" i="1" dirty="0"/>
              <a:t>o</a:t>
            </a:r>
            <a:r>
              <a:rPr lang="en-US" altLang="en-US" dirty="0"/>
              <a:t>) is the security level of object </a:t>
            </a:r>
            <a:r>
              <a:rPr lang="en-US" altLang="en-US" i="1" dirty="0"/>
              <a:t>o</a:t>
            </a:r>
            <a:endParaRPr lang="en-US" altLang="en-US" dirty="0"/>
          </a:p>
          <a:p>
            <a:pPr lvl="1"/>
            <a:r>
              <a:rPr lang="en-US" altLang="en-US" dirty="0"/>
              <a:t>Hierarchy H in BLP </a:t>
            </a:r>
            <a:r>
              <a:rPr lang="en-US" altLang="en-US" dirty="0">
                <a:sym typeface="Symbol" pitchFamily="2" charset="2"/>
              </a:rPr>
              <a:t></a:t>
            </a:r>
            <a:r>
              <a:rPr lang="en-US" altLang="en-US" dirty="0"/>
              <a:t> differently for different objects in System X</a:t>
            </a:r>
          </a:p>
          <a:p>
            <a:pPr lvl="2">
              <a:lnSpc>
                <a:spcPct val="90000"/>
              </a:lnSpc>
            </a:pPr>
            <a:r>
              <a:rPr lang="en-US" altLang="en-US" dirty="0" err="1"/>
              <a:t>Inode</a:t>
            </a:r>
            <a:r>
              <a:rPr lang="en-US" altLang="en-US" dirty="0"/>
              <a:t> objects are hierarchical trees represented by the file system hierarchy</a:t>
            </a:r>
          </a:p>
          <a:p>
            <a:pPr lvl="2">
              <a:lnSpc>
                <a:spcPct val="90000"/>
              </a:lnSpc>
            </a:pPr>
            <a:r>
              <a:rPr lang="en-US" altLang="en-US" dirty="0"/>
              <a:t>Other object types map to discrete points in the hierarchy</a:t>
            </a:r>
          </a:p>
        </p:txBody>
      </p:sp>
      <p:sp>
        <p:nvSpPr>
          <p:cNvPr id="2" name="Date Placeholder 1">
            <a:extLst>
              <a:ext uri="{FF2B5EF4-FFF2-40B4-BE49-F238E27FC236}">
                <a16:creationId xmlns:a16="http://schemas.microsoft.com/office/drawing/2014/main" id="{35B00FAC-FE33-9146-9984-25C9C7FE4814}"/>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33396EC2-7731-2344-A752-2ACC117600E0}"/>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797B1AA6-08B0-6740-878D-A29E15768B8F}"/>
              </a:ext>
            </a:extLst>
          </p:cNvPr>
          <p:cNvSpPr>
            <a:spLocks noGrp="1"/>
          </p:cNvSpPr>
          <p:nvPr>
            <p:ph type="sldNum" sz="quarter" idx="12"/>
          </p:nvPr>
        </p:nvSpPr>
        <p:spPr/>
        <p:txBody>
          <a:bodyPr/>
          <a:lstStyle/>
          <a:p>
            <a:r>
              <a:rPr lang="en-US"/>
              <a:t>Slide 20-</a:t>
            </a:r>
            <a:fld id="{52DFCED4-3DB5-5A4D-92BF-293F61671FD6}" type="slidenum">
              <a:rPr lang="en-US" smtClean="0"/>
              <a:pPr/>
              <a:t>20</a:t>
            </a:fld>
            <a:endParaRPr lang="en-US" dirty="0"/>
          </a:p>
        </p:txBody>
      </p:sp>
    </p:spTree>
    <p:extLst>
      <p:ext uri="{BB962C8B-B14F-4D97-AF65-F5344CB8AC3E}">
        <p14:creationId xmlns:p14="http://schemas.microsoft.com/office/powerpoint/2010/main" val="752496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4B531FC7-C273-2E4D-A4CF-0CDE197478A3}"/>
              </a:ext>
            </a:extLst>
          </p:cNvPr>
          <p:cNvSpPr>
            <a:spLocks noGrp="1" noChangeArrowheads="1"/>
          </p:cNvSpPr>
          <p:nvPr>
            <p:ph type="title"/>
          </p:nvPr>
        </p:nvSpPr>
        <p:spPr/>
        <p:txBody>
          <a:bodyPr/>
          <a:lstStyle/>
          <a:p>
            <a:r>
              <a:rPr lang="en-US" altLang="en-US"/>
              <a:t>Example Stage 2</a:t>
            </a:r>
          </a:p>
        </p:txBody>
      </p:sp>
      <p:sp>
        <p:nvSpPr>
          <p:cNvPr id="77827" name="Rectangle 3">
            <a:extLst>
              <a:ext uri="{FF2B5EF4-FFF2-40B4-BE49-F238E27FC236}">
                <a16:creationId xmlns:a16="http://schemas.microsoft.com/office/drawing/2014/main" id="{7F2745B5-8B56-AD4C-BD9A-0B37CAF3AC6C}"/>
              </a:ext>
            </a:extLst>
          </p:cNvPr>
          <p:cNvSpPr>
            <a:spLocks noGrp="1" noChangeArrowheads="1"/>
          </p:cNvSpPr>
          <p:nvPr>
            <p:ph type="body" idx="1"/>
          </p:nvPr>
        </p:nvSpPr>
        <p:spPr/>
        <p:txBody>
          <a:bodyPr/>
          <a:lstStyle/>
          <a:p>
            <a:r>
              <a:rPr lang="en-US" altLang="en-US"/>
              <a:t>Define BLP properties in language of System X and show each property is consistent with BLP</a:t>
            </a:r>
          </a:p>
          <a:p>
            <a:pPr lvl="1"/>
            <a:r>
              <a:rPr lang="en-US" altLang="en-US"/>
              <a:t>MAC property of BLP </a:t>
            </a:r>
            <a:r>
              <a:rPr lang="en-US" altLang="en-US">
                <a:sym typeface="Symbol" pitchFamily="2" charset="2"/>
              </a:rPr>
              <a:t></a:t>
            </a:r>
            <a:r>
              <a:rPr lang="en-US" altLang="en-US"/>
              <a:t> user having over an object:</a:t>
            </a:r>
          </a:p>
          <a:p>
            <a:pPr lvl="2"/>
            <a:r>
              <a:rPr lang="en-US" altLang="en-US"/>
              <a:t>read access iff user’s clearance dominates object’s classification</a:t>
            </a:r>
          </a:p>
          <a:p>
            <a:pPr lvl="2"/>
            <a:r>
              <a:rPr lang="en-US" altLang="en-US"/>
              <a:t>write access over an object iff object’s classification dominates user’s clearance.</a:t>
            </a:r>
          </a:p>
          <a:p>
            <a:pPr lvl="1"/>
            <a:r>
              <a:rPr lang="en-US" altLang="en-US"/>
              <a:t>DAC property of BLP </a:t>
            </a:r>
            <a:r>
              <a:rPr lang="en-US" altLang="en-US">
                <a:sym typeface="Symbol" pitchFamily="2" charset="2"/>
              </a:rPr>
              <a:t></a:t>
            </a:r>
            <a:r>
              <a:rPr lang="en-US" altLang="en-US"/>
              <a:t> user having access to object iff owner of object has explicitly granted that user access to object</a:t>
            </a:r>
          </a:p>
        </p:txBody>
      </p:sp>
      <p:sp>
        <p:nvSpPr>
          <p:cNvPr id="2" name="Date Placeholder 1">
            <a:extLst>
              <a:ext uri="{FF2B5EF4-FFF2-40B4-BE49-F238E27FC236}">
                <a16:creationId xmlns:a16="http://schemas.microsoft.com/office/drawing/2014/main" id="{5780FBF5-1F4B-024E-8FFB-A25BCAB9581E}"/>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922FF240-A03B-544D-A491-2A1654A2D70C}"/>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12C5E5A5-B0D4-BC46-A9F2-1471970BBF5F}"/>
              </a:ext>
            </a:extLst>
          </p:cNvPr>
          <p:cNvSpPr>
            <a:spLocks noGrp="1"/>
          </p:cNvSpPr>
          <p:nvPr>
            <p:ph type="sldNum" sz="quarter" idx="12"/>
          </p:nvPr>
        </p:nvSpPr>
        <p:spPr/>
        <p:txBody>
          <a:bodyPr/>
          <a:lstStyle/>
          <a:p>
            <a:r>
              <a:rPr lang="en-US"/>
              <a:t>Slide 20-</a:t>
            </a:r>
            <a:fld id="{52DFCED4-3DB5-5A4D-92BF-293F61671FD6}" type="slidenum">
              <a:rPr lang="en-US" smtClean="0"/>
              <a:pPr/>
              <a:t>21</a:t>
            </a:fld>
            <a:endParaRPr lang="en-US" dirty="0"/>
          </a:p>
        </p:txBody>
      </p:sp>
    </p:spTree>
    <p:extLst>
      <p:ext uri="{BB962C8B-B14F-4D97-AF65-F5344CB8AC3E}">
        <p14:creationId xmlns:p14="http://schemas.microsoft.com/office/powerpoint/2010/main" val="31035567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605996C0-4D9A-C743-B9F9-234CCC3FBE9E}"/>
              </a:ext>
            </a:extLst>
          </p:cNvPr>
          <p:cNvSpPr>
            <a:spLocks noGrp="1" noChangeArrowheads="1"/>
          </p:cNvSpPr>
          <p:nvPr>
            <p:ph type="title"/>
          </p:nvPr>
        </p:nvSpPr>
        <p:spPr/>
        <p:txBody>
          <a:bodyPr/>
          <a:lstStyle/>
          <a:p>
            <a:r>
              <a:rPr lang="en-US" altLang="en-US"/>
              <a:t>Example Stage 2</a:t>
            </a:r>
          </a:p>
        </p:txBody>
      </p:sp>
      <p:sp>
        <p:nvSpPr>
          <p:cNvPr id="78851" name="Rectangle 3">
            <a:extLst>
              <a:ext uri="{FF2B5EF4-FFF2-40B4-BE49-F238E27FC236}">
                <a16:creationId xmlns:a16="http://schemas.microsoft.com/office/drawing/2014/main" id="{F12311CA-BC96-C741-A1E4-BC9585C63452}"/>
              </a:ext>
            </a:extLst>
          </p:cNvPr>
          <p:cNvSpPr>
            <a:spLocks noGrp="1" noChangeArrowheads="1"/>
          </p:cNvSpPr>
          <p:nvPr>
            <p:ph type="body" idx="1"/>
          </p:nvPr>
        </p:nvSpPr>
        <p:spPr/>
        <p:txBody>
          <a:bodyPr/>
          <a:lstStyle/>
          <a:p>
            <a:pPr lvl="1">
              <a:lnSpc>
                <a:spcPct val="90000"/>
              </a:lnSpc>
            </a:pPr>
            <a:r>
              <a:rPr lang="en-US" altLang="en-US"/>
              <a:t>Label inheritance, user level changes specific to System X</a:t>
            </a:r>
          </a:p>
          <a:p>
            <a:pPr lvl="2">
              <a:lnSpc>
                <a:spcPct val="90000"/>
              </a:lnSpc>
            </a:pPr>
            <a:r>
              <a:rPr lang="en-US" altLang="en-US"/>
              <a:t>Security level of newly created object inherited from creating subject</a:t>
            </a:r>
          </a:p>
          <a:p>
            <a:pPr lvl="2">
              <a:lnSpc>
                <a:spcPct val="90000"/>
              </a:lnSpc>
            </a:pPr>
            <a:r>
              <a:rPr lang="en-US" altLang="en-US"/>
              <a:t>Security level of initial process at user login, security level of initial process after user level change, bounded by security level range defined for that user and for the terminal</a:t>
            </a:r>
          </a:p>
          <a:p>
            <a:pPr lvl="2">
              <a:lnSpc>
                <a:spcPct val="90000"/>
              </a:lnSpc>
            </a:pPr>
            <a:r>
              <a:rPr lang="en-US" altLang="en-US"/>
              <a:t>Security level of newly spawned process inherited from parent, except for first process after a user level change</a:t>
            </a:r>
          </a:p>
          <a:p>
            <a:pPr lvl="2">
              <a:lnSpc>
                <a:spcPct val="90000"/>
              </a:lnSpc>
            </a:pPr>
            <a:r>
              <a:rPr lang="en-US" altLang="en-US"/>
              <a:t>When user’s level raised, child process does not inherit write access to objects opened by parent</a:t>
            </a:r>
          </a:p>
          <a:p>
            <a:pPr lvl="2">
              <a:lnSpc>
                <a:spcPct val="90000"/>
              </a:lnSpc>
            </a:pPr>
            <a:r>
              <a:rPr lang="en-US" altLang="en-US"/>
              <a:t>When user’s level lowered, all processes, accesses associated with higher privilege terminated</a:t>
            </a:r>
          </a:p>
        </p:txBody>
      </p:sp>
      <p:sp>
        <p:nvSpPr>
          <p:cNvPr id="2" name="Date Placeholder 1">
            <a:extLst>
              <a:ext uri="{FF2B5EF4-FFF2-40B4-BE49-F238E27FC236}">
                <a16:creationId xmlns:a16="http://schemas.microsoft.com/office/drawing/2014/main" id="{C6776C61-96BB-4D4C-9F15-E580D44351CB}"/>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B6227351-C4B3-AE44-951B-128991E13203}"/>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5E0DC818-72D4-CF40-B76E-0AB64843BCDA}"/>
              </a:ext>
            </a:extLst>
          </p:cNvPr>
          <p:cNvSpPr>
            <a:spLocks noGrp="1"/>
          </p:cNvSpPr>
          <p:nvPr>
            <p:ph type="sldNum" sz="quarter" idx="12"/>
          </p:nvPr>
        </p:nvSpPr>
        <p:spPr/>
        <p:txBody>
          <a:bodyPr/>
          <a:lstStyle/>
          <a:p>
            <a:r>
              <a:rPr lang="en-US"/>
              <a:t>Slide 20-</a:t>
            </a:r>
            <a:fld id="{52DFCED4-3DB5-5A4D-92BF-293F61671FD6}" type="slidenum">
              <a:rPr lang="en-US" smtClean="0"/>
              <a:pPr/>
              <a:t>22</a:t>
            </a:fld>
            <a:endParaRPr lang="en-US" dirty="0"/>
          </a:p>
        </p:txBody>
      </p:sp>
    </p:spTree>
    <p:extLst>
      <p:ext uri="{BB962C8B-B14F-4D97-AF65-F5344CB8AC3E}">
        <p14:creationId xmlns:p14="http://schemas.microsoft.com/office/powerpoint/2010/main" val="41513554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0B08C90F-FCCF-EC4D-AF6F-9E6B62D78F00}"/>
              </a:ext>
            </a:extLst>
          </p:cNvPr>
          <p:cNvSpPr>
            <a:spLocks noGrp="1" noChangeArrowheads="1"/>
          </p:cNvSpPr>
          <p:nvPr>
            <p:ph type="title"/>
          </p:nvPr>
        </p:nvSpPr>
        <p:spPr/>
        <p:txBody>
          <a:bodyPr/>
          <a:lstStyle/>
          <a:p>
            <a:r>
              <a:rPr lang="en-US" altLang="en-US"/>
              <a:t>Example Stage 2</a:t>
            </a:r>
          </a:p>
        </p:txBody>
      </p:sp>
      <p:sp>
        <p:nvSpPr>
          <p:cNvPr id="79875" name="Rectangle 3">
            <a:extLst>
              <a:ext uri="{FF2B5EF4-FFF2-40B4-BE49-F238E27FC236}">
                <a16:creationId xmlns:a16="http://schemas.microsoft.com/office/drawing/2014/main" id="{7053023A-8ED7-A642-B256-E5FF92E8E5AA}"/>
              </a:ext>
            </a:extLst>
          </p:cNvPr>
          <p:cNvSpPr>
            <a:spLocks noGrp="1" noChangeArrowheads="1"/>
          </p:cNvSpPr>
          <p:nvPr>
            <p:ph type="body" idx="1"/>
          </p:nvPr>
        </p:nvSpPr>
        <p:spPr/>
        <p:txBody>
          <a:bodyPr/>
          <a:lstStyle/>
          <a:p>
            <a:pPr>
              <a:lnSpc>
                <a:spcPct val="90000"/>
              </a:lnSpc>
            </a:pPr>
            <a:r>
              <a:rPr lang="en-US" altLang="en-US"/>
              <a:t>Reclassification property of System X</a:t>
            </a:r>
          </a:p>
          <a:p>
            <a:pPr lvl="1">
              <a:lnSpc>
                <a:spcPct val="90000"/>
              </a:lnSpc>
            </a:pPr>
            <a:r>
              <a:rPr lang="en-US" altLang="en-US"/>
              <a:t>Specially trusted users allowed to downgrade objects they own within constraints of user’s authorizations.</a:t>
            </a:r>
          </a:p>
          <a:p>
            <a:pPr>
              <a:lnSpc>
                <a:spcPct val="90000"/>
              </a:lnSpc>
            </a:pPr>
            <a:r>
              <a:rPr lang="en-US" altLang="en-US"/>
              <a:t>System X property of owner/group transfer allows ownership or group membership of process to be transferred to another user or group</a:t>
            </a:r>
          </a:p>
          <a:p>
            <a:pPr>
              <a:lnSpc>
                <a:spcPct val="90000"/>
              </a:lnSpc>
            </a:pPr>
            <a:r>
              <a:rPr lang="en-US" altLang="en-US"/>
              <a:t>Status property is property of System X</a:t>
            </a:r>
          </a:p>
          <a:p>
            <a:pPr lvl="1">
              <a:lnSpc>
                <a:spcPct val="90000"/>
              </a:lnSpc>
            </a:pPr>
            <a:r>
              <a:rPr lang="en-US" altLang="en-US"/>
              <a:t>Restricts visibility of status information available to users when they use standard System X set of commands</a:t>
            </a:r>
          </a:p>
        </p:txBody>
      </p:sp>
      <p:sp>
        <p:nvSpPr>
          <p:cNvPr id="2" name="Date Placeholder 1">
            <a:extLst>
              <a:ext uri="{FF2B5EF4-FFF2-40B4-BE49-F238E27FC236}">
                <a16:creationId xmlns:a16="http://schemas.microsoft.com/office/drawing/2014/main" id="{79934A38-5182-2E46-8BE3-0EAE97873098}"/>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2E883E64-ADB8-7E48-81E3-83A26BEBA2CF}"/>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6F923BB3-8E2E-D148-909C-C742F876AED2}"/>
              </a:ext>
            </a:extLst>
          </p:cNvPr>
          <p:cNvSpPr>
            <a:spLocks noGrp="1"/>
          </p:cNvSpPr>
          <p:nvPr>
            <p:ph type="sldNum" sz="quarter" idx="12"/>
          </p:nvPr>
        </p:nvSpPr>
        <p:spPr/>
        <p:txBody>
          <a:bodyPr/>
          <a:lstStyle/>
          <a:p>
            <a:r>
              <a:rPr lang="en-US"/>
              <a:t>Slide 20-</a:t>
            </a:r>
            <a:fld id="{52DFCED4-3DB5-5A4D-92BF-293F61671FD6}" type="slidenum">
              <a:rPr lang="en-US" smtClean="0"/>
              <a:pPr/>
              <a:t>23</a:t>
            </a:fld>
            <a:endParaRPr lang="en-US" dirty="0"/>
          </a:p>
        </p:txBody>
      </p:sp>
    </p:spTree>
    <p:extLst>
      <p:ext uri="{BB962C8B-B14F-4D97-AF65-F5344CB8AC3E}">
        <p14:creationId xmlns:p14="http://schemas.microsoft.com/office/powerpoint/2010/main" val="2213320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3BC1D262-A8EA-BD4A-9524-98C491373D0B}"/>
              </a:ext>
            </a:extLst>
          </p:cNvPr>
          <p:cNvSpPr>
            <a:spLocks noGrp="1" noChangeArrowheads="1"/>
          </p:cNvSpPr>
          <p:nvPr>
            <p:ph type="title"/>
          </p:nvPr>
        </p:nvSpPr>
        <p:spPr/>
        <p:txBody>
          <a:bodyPr/>
          <a:lstStyle/>
          <a:p>
            <a:r>
              <a:rPr lang="en-US" altLang="en-US"/>
              <a:t>Example Stage 3</a:t>
            </a:r>
          </a:p>
        </p:txBody>
      </p:sp>
      <p:sp>
        <p:nvSpPr>
          <p:cNvPr id="80899" name="Rectangle 3">
            <a:extLst>
              <a:ext uri="{FF2B5EF4-FFF2-40B4-BE49-F238E27FC236}">
                <a16:creationId xmlns:a16="http://schemas.microsoft.com/office/drawing/2014/main" id="{72184153-0EDD-7C49-B0AF-90B00E6F66E8}"/>
              </a:ext>
            </a:extLst>
          </p:cNvPr>
          <p:cNvSpPr>
            <a:spLocks noGrp="1" noChangeArrowheads="1"/>
          </p:cNvSpPr>
          <p:nvPr>
            <p:ph type="body" idx="1"/>
          </p:nvPr>
        </p:nvSpPr>
        <p:spPr/>
        <p:txBody>
          <a:bodyPr/>
          <a:lstStyle/>
          <a:p>
            <a:pPr>
              <a:lnSpc>
                <a:spcPct val="90000"/>
              </a:lnSpc>
            </a:pPr>
            <a:r>
              <a:rPr lang="en-US" altLang="en-US"/>
              <a:t>Designers define System X rules by mapping System X system calls, commands, and functions to BLP rules</a:t>
            </a:r>
          </a:p>
          <a:p>
            <a:pPr lvl="1">
              <a:lnSpc>
                <a:spcPct val="90000"/>
              </a:lnSpc>
            </a:pPr>
            <a:r>
              <a:rPr lang="en-US" altLang="en-US"/>
              <a:t>Simple security condition, *-property, and discretionary security property interpreted for each type of access</a:t>
            </a:r>
          </a:p>
          <a:p>
            <a:pPr lvl="1">
              <a:lnSpc>
                <a:spcPct val="90000"/>
              </a:lnSpc>
            </a:pPr>
            <a:r>
              <a:rPr lang="en-US" altLang="en-US"/>
              <a:t>From these interpretations, designers can extract specific requirements for specific accesses to particular types of objects. </a:t>
            </a:r>
          </a:p>
        </p:txBody>
      </p:sp>
      <p:sp>
        <p:nvSpPr>
          <p:cNvPr id="2" name="Date Placeholder 1">
            <a:extLst>
              <a:ext uri="{FF2B5EF4-FFF2-40B4-BE49-F238E27FC236}">
                <a16:creationId xmlns:a16="http://schemas.microsoft.com/office/drawing/2014/main" id="{C5AAEA93-F773-BE46-AADA-F5458B0A12A0}"/>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7C370954-54D4-EE47-8582-F7953ACD5F1E}"/>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ECB17F22-2ADB-C540-8FC9-084F11996E5F}"/>
              </a:ext>
            </a:extLst>
          </p:cNvPr>
          <p:cNvSpPr>
            <a:spLocks noGrp="1"/>
          </p:cNvSpPr>
          <p:nvPr>
            <p:ph type="sldNum" sz="quarter" idx="12"/>
          </p:nvPr>
        </p:nvSpPr>
        <p:spPr/>
        <p:txBody>
          <a:bodyPr/>
          <a:lstStyle/>
          <a:p>
            <a:r>
              <a:rPr lang="en-US"/>
              <a:t>Slide 20-</a:t>
            </a:r>
            <a:fld id="{52DFCED4-3DB5-5A4D-92BF-293F61671FD6}" type="slidenum">
              <a:rPr lang="en-US" smtClean="0"/>
              <a:pPr/>
              <a:t>24</a:t>
            </a:fld>
            <a:endParaRPr lang="en-US" dirty="0"/>
          </a:p>
        </p:txBody>
      </p:sp>
    </p:spTree>
    <p:extLst>
      <p:ext uri="{BB962C8B-B14F-4D97-AF65-F5344CB8AC3E}">
        <p14:creationId xmlns:p14="http://schemas.microsoft.com/office/powerpoint/2010/main" val="4254591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F0DD3062-FC74-C446-B8AE-2E135964F864}"/>
              </a:ext>
            </a:extLst>
          </p:cNvPr>
          <p:cNvSpPr>
            <a:spLocks noGrp="1" noChangeArrowheads="1"/>
          </p:cNvSpPr>
          <p:nvPr>
            <p:ph type="title"/>
          </p:nvPr>
        </p:nvSpPr>
        <p:spPr/>
        <p:txBody>
          <a:bodyPr/>
          <a:lstStyle/>
          <a:p>
            <a:r>
              <a:rPr lang="en-US" altLang="en-US"/>
              <a:t>Example Stage 4</a:t>
            </a:r>
          </a:p>
        </p:txBody>
      </p:sp>
      <p:sp>
        <p:nvSpPr>
          <p:cNvPr id="81923" name="Rectangle 3">
            <a:extLst>
              <a:ext uri="{FF2B5EF4-FFF2-40B4-BE49-F238E27FC236}">
                <a16:creationId xmlns:a16="http://schemas.microsoft.com/office/drawing/2014/main" id="{A54EE5DD-BF77-2D45-8FB7-6093915360AA}"/>
              </a:ext>
            </a:extLst>
          </p:cNvPr>
          <p:cNvSpPr>
            <a:spLocks noGrp="1" noChangeArrowheads="1"/>
          </p:cNvSpPr>
          <p:nvPr>
            <p:ph type="body" idx="1"/>
          </p:nvPr>
        </p:nvSpPr>
        <p:spPr/>
        <p:txBody>
          <a:bodyPr/>
          <a:lstStyle/>
          <a:p>
            <a:pPr>
              <a:lnSpc>
                <a:spcPct val="90000"/>
              </a:lnSpc>
            </a:pPr>
            <a:r>
              <a:rPr lang="en-US" altLang="en-US"/>
              <a:t>Designers show System X rules preserve security properties</a:t>
            </a:r>
          </a:p>
          <a:p>
            <a:pPr lvl="1">
              <a:lnSpc>
                <a:spcPct val="90000"/>
              </a:lnSpc>
            </a:pPr>
            <a:r>
              <a:rPr lang="en-US" altLang="en-US"/>
              <a:t>Show that the rules enforce the properties directly; or </a:t>
            </a:r>
          </a:p>
          <a:p>
            <a:pPr lvl="1">
              <a:lnSpc>
                <a:spcPct val="90000"/>
              </a:lnSpc>
            </a:pPr>
            <a:r>
              <a:rPr lang="en-US" altLang="en-US"/>
              <a:t>Map the rules directly to a BLP rule or a sequence of BLP rules</a:t>
            </a:r>
          </a:p>
          <a:p>
            <a:pPr lvl="2">
              <a:lnSpc>
                <a:spcPct val="90000"/>
              </a:lnSpc>
            </a:pPr>
            <a:r>
              <a:rPr lang="en-US" altLang="en-US"/>
              <a:t>9 rules about current access</a:t>
            </a:r>
          </a:p>
          <a:p>
            <a:pPr lvl="2">
              <a:lnSpc>
                <a:spcPct val="90000"/>
              </a:lnSpc>
            </a:pPr>
            <a:r>
              <a:rPr lang="en-US" altLang="en-US"/>
              <a:t>5 rules about functions and security levels</a:t>
            </a:r>
          </a:p>
          <a:p>
            <a:pPr lvl="2">
              <a:lnSpc>
                <a:spcPct val="90000"/>
              </a:lnSpc>
            </a:pPr>
            <a:r>
              <a:rPr lang="en-US" altLang="en-US"/>
              <a:t>8 access permission rules</a:t>
            </a:r>
          </a:p>
          <a:p>
            <a:pPr lvl="2">
              <a:lnSpc>
                <a:spcPct val="90000"/>
              </a:lnSpc>
            </a:pPr>
            <a:r>
              <a:rPr lang="en-US" altLang="en-US"/>
              <a:t>8 more rules about subjects and objects</a:t>
            </a:r>
          </a:p>
          <a:p>
            <a:pPr lvl="1">
              <a:lnSpc>
                <a:spcPct val="90000"/>
              </a:lnSpc>
            </a:pPr>
            <a:r>
              <a:rPr lang="en-US" altLang="en-US"/>
              <a:t>Designers must show that each rule is consistent with actions of System X.</a:t>
            </a:r>
          </a:p>
        </p:txBody>
      </p:sp>
      <p:sp>
        <p:nvSpPr>
          <p:cNvPr id="2" name="Date Placeholder 1">
            <a:extLst>
              <a:ext uri="{FF2B5EF4-FFF2-40B4-BE49-F238E27FC236}">
                <a16:creationId xmlns:a16="http://schemas.microsoft.com/office/drawing/2014/main" id="{591F64B7-3F49-F947-9082-F4CA0BD4D000}"/>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6871A269-B5F9-B647-AFA1-087476EF87D1}"/>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EE53D1A5-CC1F-5C4B-8786-2F9F3748ADFC}"/>
              </a:ext>
            </a:extLst>
          </p:cNvPr>
          <p:cNvSpPr>
            <a:spLocks noGrp="1"/>
          </p:cNvSpPr>
          <p:nvPr>
            <p:ph type="sldNum" sz="quarter" idx="12"/>
          </p:nvPr>
        </p:nvSpPr>
        <p:spPr/>
        <p:txBody>
          <a:bodyPr/>
          <a:lstStyle/>
          <a:p>
            <a:r>
              <a:rPr lang="en-US"/>
              <a:t>Slide 20-</a:t>
            </a:r>
            <a:fld id="{52DFCED4-3DB5-5A4D-92BF-293F61671FD6}" type="slidenum">
              <a:rPr lang="en-US" smtClean="0"/>
              <a:pPr/>
              <a:t>25</a:t>
            </a:fld>
            <a:endParaRPr lang="en-US" dirty="0"/>
          </a:p>
        </p:txBody>
      </p:sp>
    </p:spTree>
    <p:extLst>
      <p:ext uri="{BB962C8B-B14F-4D97-AF65-F5344CB8AC3E}">
        <p14:creationId xmlns:p14="http://schemas.microsoft.com/office/powerpoint/2010/main" val="10157000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2AAE50B1-AD17-F141-B08D-AA5B5DA2AD7D}"/>
              </a:ext>
            </a:extLst>
          </p:cNvPr>
          <p:cNvSpPr>
            <a:spLocks noGrp="1" noChangeArrowheads="1"/>
          </p:cNvSpPr>
          <p:nvPr>
            <p:ph type="title"/>
          </p:nvPr>
        </p:nvSpPr>
        <p:spPr/>
        <p:txBody>
          <a:bodyPr/>
          <a:lstStyle/>
          <a:p>
            <a:r>
              <a:rPr lang="en-US" altLang="en-US"/>
              <a:t>Justifying Requirements</a:t>
            </a:r>
          </a:p>
        </p:txBody>
      </p:sp>
      <p:sp>
        <p:nvSpPr>
          <p:cNvPr id="82947" name="Rectangle 3">
            <a:extLst>
              <a:ext uri="{FF2B5EF4-FFF2-40B4-BE49-F238E27FC236}">
                <a16:creationId xmlns:a16="http://schemas.microsoft.com/office/drawing/2014/main" id="{AE072394-4ADA-FC45-A8A9-D8157A9C73BD}"/>
              </a:ext>
            </a:extLst>
          </p:cNvPr>
          <p:cNvSpPr>
            <a:spLocks noGrp="1" noChangeArrowheads="1"/>
          </p:cNvSpPr>
          <p:nvPr>
            <p:ph type="body" idx="1"/>
          </p:nvPr>
        </p:nvSpPr>
        <p:spPr/>
        <p:txBody>
          <a:bodyPr/>
          <a:lstStyle/>
          <a:p>
            <a:r>
              <a:rPr lang="en-US" altLang="en-US"/>
              <a:t>Show policy complete and consistent</a:t>
            </a:r>
          </a:p>
          <a:p>
            <a:r>
              <a:rPr lang="en-US" altLang="en-US"/>
              <a:t>Example: ITSEC suitability analysis</a:t>
            </a:r>
          </a:p>
          <a:p>
            <a:pPr lvl="1"/>
            <a:r>
              <a:rPr lang="en-US" altLang="en-US"/>
              <a:t>Map threats to requirements and assumptions</a:t>
            </a:r>
          </a:p>
          <a:p>
            <a:pPr lvl="1"/>
            <a:r>
              <a:rPr lang="en-US" altLang="en-US"/>
              <a:t>Describe how references address threat</a:t>
            </a:r>
          </a:p>
        </p:txBody>
      </p:sp>
      <p:sp>
        <p:nvSpPr>
          <p:cNvPr id="2" name="Date Placeholder 1">
            <a:extLst>
              <a:ext uri="{FF2B5EF4-FFF2-40B4-BE49-F238E27FC236}">
                <a16:creationId xmlns:a16="http://schemas.microsoft.com/office/drawing/2014/main" id="{8196B0D6-9D34-BC4B-8AA7-80F3B19076AF}"/>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7CB8414B-86EB-8443-A947-3E7170751DE4}"/>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210C3A4E-BFE6-EA46-9F02-3EA33D137E07}"/>
              </a:ext>
            </a:extLst>
          </p:cNvPr>
          <p:cNvSpPr>
            <a:spLocks noGrp="1"/>
          </p:cNvSpPr>
          <p:nvPr>
            <p:ph type="sldNum" sz="quarter" idx="12"/>
          </p:nvPr>
        </p:nvSpPr>
        <p:spPr/>
        <p:txBody>
          <a:bodyPr/>
          <a:lstStyle/>
          <a:p>
            <a:r>
              <a:rPr lang="en-US"/>
              <a:t>Slide 20-</a:t>
            </a:r>
            <a:fld id="{52DFCED4-3DB5-5A4D-92BF-293F61671FD6}" type="slidenum">
              <a:rPr lang="en-US" smtClean="0"/>
              <a:pPr/>
              <a:t>26</a:t>
            </a:fld>
            <a:endParaRPr lang="en-US" dirty="0"/>
          </a:p>
        </p:txBody>
      </p:sp>
    </p:spTree>
    <p:extLst>
      <p:ext uri="{BB962C8B-B14F-4D97-AF65-F5344CB8AC3E}">
        <p14:creationId xmlns:p14="http://schemas.microsoft.com/office/powerpoint/2010/main" val="40017101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FDA8C29F-AA25-A748-A162-D3E87B7C50B3}"/>
              </a:ext>
            </a:extLst>
          </p:cNvPr>
          <p:cNvSpPr>
            <a:spLocks noGrp="1" noChangeArrowheads="1"/>
          </p:cNvSpPr>
          <p:nvPr>
            <p:ph type="title"/>
          </p:nvPr>
        </p:nvSpPr>
        <p:spPr/>
        <p:txBody>
          <a:bodyPr/>
          <a:lstStyle/>
          <a:p>
            <a:r>
              <a:rPr lang="en-US" altLang="en-US"/>
              <a:t>Example: System Y Evaluation</a:t>
            </a:r>
          </a:p>
        </p:txBody>
      </p:sp>
      <p:sp>
        <p:nvSpPr>
          <p:cNvPr id="83971" name="Rectangle 3">
            <a:extLst>
              <a:ext uri="{FF2B5EF4-FFF2-40B4-BE49-F238E27FC236}">
                <a16:creationId xmlns:a16="http://schemas.microsoft.com/office/drawing/2014/main" id="{29A47708-E77C-ED46-9333-E157DF3F01A6}"/>
              </a:ext>
            </a:extLst>
          </p:cNvPr>
          <p:cNvSpPr>
            <a:spLocks noGrp="1" noChangeArrowheads="1"/>
          </p:cNvSpPr>
          <p:nvPr>
            <p:ph type="body" idx="1"/>
          </p:nvPr>
        </p:nvSpPr>
        <p:spPr/>
        <p:txBody>
          <a:bodyPr/>
          <a:lstStyle/>
          <a:p>
            <a:pPr>
              <a:lnSpc>
                <a:spcPct val="90000"/>
              </a:lnSpc>
            </a:pPr>
            <a:r>
              <a:rPr lang="en-US" altLang="en-US"/>
              <a:t>Threat T1: A person not authorized to use the system gains access to the system and its facilities by impersonating an authorized user.</a:t>
            </a:r>
          </a:p>
          <a:p>
            <a:pPr lvl="1">
              <a:lnSpc>
                <a:spcPct val="90000"/>
              </a:lnSpc>
            </a:pPr>
            <a:r>
              <a:rPr lang="en-US" altLang="en-US"/>
              <a:t>Requirement IA1: A user is permitted to begin a user session only if the user presents a valid unique identifier to the system and if the claimed identity of the user is authenticated by the system by authenticating the supplied password.</a:t>
            </a:r>
          </a:p>
          <a:p>
            <a:pPr lvl="1">
              <a:lnSpc>
                <a:spcPct val="90000"/>
              </a:lnSpc>
            </a:pPr>
            <a:r>
              <a:rPr lang="en-US" altLang="en-US"/>
              <a:t>Requirement IA2: Before the first user/system interaction in a session, successful identification and authentication of the user take place.</a:t>
            </a:r>
          </a:p>
        </p:txBody>
      </p:sp>
      <p:sp>
        <p:nvSpPr>
          <p:cNvPr id="2" name="Date Placeholder 1">
            <a:extLst>
              <a:ext uri="{FF2B5EF4-FFF2-40B4-BE49-F238E27FC236}">
                <a16:creationId xmlns:a16="http://schemas.microsoft.com/office/drawing/2014/main" id="{9DEFFB6B-B2C2-4D4F-87AE-DA216AD37924}"/>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B9576ADC-49AA-1043-816D-82A3802C8220}"/>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ABE163D2-9E25-BD42-92F0-BF2FB8CA8E39}"/>
              </a:ext>
            </a:extLst>
          </p:cNvPr>
          <p:cNvSpPr>
            <a:spLocks noGrp="1"/>
          </p:cNvSpPr>
          <p:nvPr>
            <p:ph type="sldNum" sz="quarter" idx="12"/>
          </p:nvPr>
        </p:nvSpPr>
        <p:spPr/>
        <p:txBody>
          <a:bodyPr/>
          <a:lstStyle/>
          <a:p>
            <a:r>
              <a:rPr lang="en-US"/>
              <a:t>Slide 20-</a:t>
            </a:r>
            <a:fld id="{52DFCED4-3DB5-5A4D-92BF-293F61671FD6}" type="slidenum">
              <a:rPr lang="en-US" smtClean="0"/>
              <a:pPr/>
              <a:t>27</a:t>
            </a:fld>
            <a:endParaRPr lang="en-US" dirty="0"/>
          </a:p>
        </p:txBody>
      </p:sp>
    </p:spTree>
    <p:extLst>
      <p:ext uri="{BB962C8B-B14F-4D97-AF65-F5344CB8AC3E}">
        <p14:creationId xmlns:p14="http://schemas.microsoft.com/office/powerpoint/2010/main" val="29625806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FEEA9C41-8FE0-3B4A-86B6-16DA75A002D8}"/>
              </a:ext>
            </a:extLst>
          </p:cNvPr>
          <p:cNvSpPr>
            <a:spLocks noGrp="1" noChangeArrowheads="1"/>
          </p:cNvSpPr>
          <p:nvPr>
            <p:ph type="title"/>
          </p:nvPr>
        </p:nvSpPr>
        <p:spPr/>
        <p:txBody>
          <a:bodyPr/>
          <a:lstStyle/>
          <a:p>
            <a:r>
              <a:rPr lang="en-US" altLang="en-US"/>
              <a:t>System Y Assumptions</a:t>
            </a:r>
          </a:p>
        </p:txBody>
      </p:sp>
      <p:sp>
        <p:nvSpPr>
          <p:cNvPr id="84995" name="Rectangle 3">
            <a:extLst>
              <a:ext uri="{FF2B5EF4-FFF2-40B4-BE49-F238E27FC236}">
                <a16:creationId xmlns:a16="http://schemas.microsoft.com/office/drawing/2014/main" id="{5C2F549C-0A62-AA4F-A130-FC0E1A7249B8}"/>
              </a:ext>
            </a:extLst>
          </p:cNvPr>
          <p:cNvSpPr>
            <a:spLocks noGrp="1" noChangeArrowheads="1"/>
          </p:cNvSpPr>
          <p:nvPr>
            <p:ph type="body" idx="1"/>
          </p:nvPr>
        </p:nvSpPr>
        <p:spPr/>
        <p:txBody>
          <a:bodyPr/>
          <a:lstStyle/>
          <a:p>
            <a:r>
              <a:rPr lang="en-US" altLang="en-US" sz="2400"/>
              <a:t>Assumption A1: The product must be configured such that only the approved group of users has physical access to the system.</a:t>
            </a:r>
          </a:p>
          <a:p>
            <a:r>
              <a:rPr lang="en-US" altLang="en-US" sz="2400"/>
              <a:t>Assumption A2: Only authorized users may physically remove from the system the media on which authentication data is stored.</a:t>
            </a:r>
          </a:p>
          <a:p>
            <a:r>
              <a:rPr lang="en-US" altLang="en-US" sz="2400"/>
              <a:t>Assumption A3: Users must not disclose their passwords to other individuals.</a:t>
            </a:r>
          </a:p>
          <a:p>
            <a:r>
              <a:rPr lang="en-US" altLang="en-US" sz="2400"/>
              <a:t>Assumption A4: Passwords generated by the administrator shall be distributed in a secure manner.</a:t>
            </a:r>
          </a:p>
        </p:txBody>
      </p:sp>
      <p:sp>
        <p:nvSpPr>
          <p:cNvPr id="2" name="Date Placeholder 1">
            <a:extLst>
              <a:ext uri="{FF2B5EF4-FFF2-40B4-BE49-F238E27FC236}">
                <a16:creationId xmlns:a16="http://schemas.microsoft.com/office/drawing/2014/main" id="{2CABF251-517A-744D-822F-236F71C4A43C}"/>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D39A5532-4298-0847-8CEE-E43BECB7FCB5}"/>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268B14B1-646B-E246-A3B6-A8EB233CD25C}"/>
              </a:ext>
            </a:extLst>
          </p:cNvPr>
          <p:cNvSpPr>
            <a:spLocks noGrp="1"/>
          </p:cNvSpPr>
          <p:nvPr>
            <p:ph type="sldNum" sz="quarter" idx="12"/>
          </p:nvPr>
        </p:nvSpPr>
        <p:spPr/>
        <p:txBody>
          <a:bodyPr/>
          <a:lstStyle/>
          <a:p>
            <a:r>
              <a:rPr lang="en-US"/>
              <a:t>Slide 20-</a:t>
            </a:r>
            <a:fld id="{52DFCED4-3DB5-5A4D-92BF-293F61671FD6}" type="slidenum">
              <a:rPr lang="en-US" smtClean="0"/>
              <a:pPr/>
              <a:t>28</a:t>
            </a:fld>
            <a:endParaRPr lang="en-US" dirty="0"/>
          </a:p>
        </p:txBody>
      </p:sp>
    </p:spTree>
    <p:extLst>
      <p:ext uri="{BB962C8B-B14F-4D97-AF65-F5344CB8AC3E}">
        <p14:creationId xmlns:p14="http://schemas.microsoft.com/office/powerpoint/2010/main" val="33163166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5678098A-6BB9-CC41-9A0C-3419C1A70062}"/>
              </a:ext>
            </a:extLst>
          </p:cNvPr>
          <p:cNvSpPr>
            <a:spLocks noGrp="1" noChangeArrowheads="1"/>
          </p:cNvSpPr>
          <p:nvPr>
            <p:ph type="title"/>
          </p:nvPr>
        </p:nvSpPr>
        <p:spPr/>
        <p:txBody>
          <a:bodyPr/>
          <a:lstStyle/>
          <a:p>
            <a:r>
              <a:rPr lang="en-US" altLang="en-US"/>
              <a:t>System Y Mapping</a:t>
            </a:r>
          </a:p>
        </p:txBody>
      </p:sp>
      <p:graphicFrame>
        <p:nvGraphicFramePr>
          <p:cNvPr id="86035" name="Group 19">
            <a:extLst>
              <a:ext uri="{FF2B5EF4-FFF2-40B4-BE49-F238E27FC236}">
                <a16:creationId xmlns:a16="http://schemas.microsoft.com/office/drawing/2014/main" id="{B3D129A6-BCFF-C047-90B2-8F9132C5FDDA}"/>
              </a:ext>
            </a:extLst>
          </p:cNvPr>
          <p:cNvGraphicFramePr>
            <a:graphicFrameLocks noGrp="1"/>
          </p:cNvGraphicFramePr>
          <p:nvPr>
            <p:ph type="tbl" idx="1"/>
            <p:extLst>
              <p:ext uri="{D42A27DB-BD31-4B8C-83A1-F6EECF244321}">
                <p14:modId xmlns:p14="http://schemas.microsoft.com/office/powerpoint/2010/main" val="3386472686"/>
              </p:ext>
            </p:extLst>
          </p:nvPr>
        </p:nvGraphicFramePr>
        <p:xfrm>
          <a:off x="3352800" y="3048001"/>
          <a:ext cx="5562600" cy="1051560"/>
        </p:xfrm>
        <a:graphic>
          <a:graphicData uri="http://schemas.openxmlformats.org/drawingml/2006/table">
            <a:tbl>
              <a:tblPr/>
              <a:tblGrid>
                <a:gridCol w="1295400">
                  <a:extLst>
                    <a:ext uri="{9D8B030D-6E8A-4147-A177-3AD203B41FA5}">
                      <a16:colId xmlns:a16="http://schemas.microsoft.com/office/drawing/2014/main" val="3281702822"/>
                    </a:ext>
                  </a:extLst>
                </a:gridCol>
                <a:gridCol w="4267200">
                  <a:extLst>
                    <a:ext uri="{9D8B030D-6E8A-4147-A177-3AD203B41FA5}">
                      <a16:colId xmlns:a16="http://schemas.microsoft.com/office/drawing/2014/main" val="1624751792"/>
                    </a:ext>
                  </a:extLst>
                </a:gridCol>
              </a:tblGrid>
              <a:tr h="457200">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a:ln>
                            <a:noFill/>
                          </a:ln>
                          <a:solidFill>
                            <a:schemeClr val="tx1"/>
                          </a:solidFill>
                          <a:effectLst/>
                          <a:latin typeface="+mn-lt"/>
                        </a:rPr>
                        <a:t>Threat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a:ln>
                            <a:noFill/>
                          </a:ln>
                          <a:solidFill>
                            <a:schemeClr val="tx1"/>
                          </a:solidFill>
                          <a:effectLst/>
                          <a:latin typeface="+mn-lt"/>
                        </a:rPr>
                        <a:t>Security Target Reference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50091348"/>
                  </a:ext>
                </a:extLst>
              </a:tr>
              <a:tr h="533400">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mn-lt"/>
                        </a:rPr>
                        <a:t>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mn-lt"/>
                        </a:rPr>
                        <a:t>IA1, IA2, A1, A2, A3, A4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24724054"/>
                  </a:ext>
                </a:extLst>
              </a:tr>
            </a:tbl>
          </a:graphicData>
        </a:graphic>
      </p:graphicFrame>
      <p:sp>
        <p:nvSpPr>
          <p:cNvPr id="2" name="Date Placeholder 1">
            <a:extLst>
              <a:ext uri="{FF2B5EF4-FFF2-40B4-BE49-F238E27FC236}">
                <a16:creationId xmlns:a16="http://schemas.microsoft.com/office/drawing/2014/main" id="{2A342476-5F46-4D43-8C77-D99D0941ACB1}"/>
              </a:ext>
            </a:extLst>
          </p:cNvPr>
          <p:cNvSpPr>
            <a:spLocks noGrp="1"/>
          </p:cNvSpPr>
          <p:nvPr>
            <p:ph type="dt" sz="half" idx="10"/>
          </p:nvPr>
        </p:nvSpPr>
        <p:spPr/>
        <p:txBody>
          <a:bodyPr/>
          <a:lstStyle/>
          <a:p>
            <a:r>
              <a:rPr lang="en-US" altLang="en-US"/>
              <a:t>Version 1.1</a:t>
            </a:r>
          </a:p>
        </p:txBody>
      </p:sp>
      <p:sp>
        <p:nvSpPr>
          <p:cNvPr id="3" name="Footer Placeholder 2">
            <a:extLst>
              <a:ext uri="{FF2B5EF4-FFF2-40B4-BE49-F238E27FC236}">
                <a16:creationId xmlns:a16="http://schemas.microsoft.com/office/drawing/2014/main" id="{57DEBA82-6D0B-7A45-9AF1-9B28810531F7}"/>
              </a:ext>
            </a:extLst>
          </p:cNvPr>
          <p:cNvSpPr>
            <a:spLocks noGrp="1"/>
          </p:cNvSpPr>
          <p:nvPr>
            <p:ph type="ftr" sz="quarter" idx="11"/>
          </p:nvPr>
        </p:nvSpPr>
        <p:spPr/>
        <p:txBody>
          <a:bodyPr/>
          <a:lstStyle/>
          <a:p>
            <a:r>
              <a:rPr lang="en-US" altLang="en-US"/>
              <a:t>Computer Security: Art and Science, 2nd Edition</a:t>
            </a:r>
          </a:p>
        </p:txBody>
      </p:sp>
      <p:sp>
        <p:nvSpPr>
          <p:cNvPr id="4" name="Slide Number Placeholder 3">
            <a:extLst>
              <a:ext uri="{FF2B5EF4-FFF2-40B4-BE49-F238E27FC236}">
                <a16:creationId xmlns:a16="http://schemas.microsoft.com/office/drawing/2014/main" id="{01627D58-0DF9-0B46-8D5C-F9F8CDB7E2A1}"/>
              </a:ext>
            </a:extLst>
          </p:cNvPr>
          <p:cNvSpPr>
            <a:spLocks noGrp="1"/>
          </p:cNvSpPr>
          <p:nvPr>
            <p:ph type="sldNum" sz="quarter" idx="12"/>
          </p:nvPr>
        </p:nvSpPr>
        <p:spPr/>
        <p:txBody>
          <a:bodyPr/>
          <a:lstStyle/>
          <a:p>
            <a:r>
              <a:rPr lang="en-US" altLang="en-US"/>
              <a:t>Slide 20-</a:t>
            </a:r>
            <a:fld id="{6A006386-E258-654E-AAC2-75DA082BE62F}" type="slidenum">
              <a:rPr lang="en-US" altLang="en-US" smtClean="0"/>
              <a:pPr/>
              <a:t>29</a:t>
            </a:fld>
            <a:endParaRPr lang="en-US" altLang="en-US" dirty="0"/>
          </a:p>
        </p:txBody>
      </p:sp>
    </p:spTree>
    <p:extLst>
      <p:ext uri="{BB962C8B-B14F-4D97-AF65-F5344CB8AC3E}">
        <p14:creationId xmlns:p14="http://schemas.microsoft.com/office/powerpoint/2010/main" val="3116961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B5F8AB7C-996C-8F44-9E7E-56E0567B2C44}"/>
              </a:ext>
            </a:extLst>
          </p:cNvPr>
          <p:cNvSpPr>
            <a:spLocks noGrp="1" noChangeArrowheads="1"/>
          </p:cNvSpPr>
          <p:nvPr>
            <p:ph type="title"/>
          </p:nvPr>
        </p:nvSpPr>
        <p:spPr/>
        <p:txBody>
          <a:bodyPr/>
          <a:lstStyle/>
          <a:p>
            <a:r>
              <a:rPr lang="en-US" altLang="en-US"/>
              <a:t>Threats and Goals</a:t>
            </a:r>
          </a:p>
        </p:txBody>
      </p:sp>
      <p:sp>
        <p:nvSpPr>
          <p:cNvPr id="63491" name="Rectangle 3">
            <a:extLst>
              <a:ext uri="{FF2B5EF4-FFF2-40B4-BE49-F238E27FC236}">
                <a16:creationId xmlns:a16="http://schemas.microsoft.com/office/drawing/2014/main" id="{875B369D-C217-EA4D-8657-145CC28CD927}"/>
              </a:ext>
            </a:extLst>
          </p:cNvPr>
          <p:cNvSpPr>
            <a:spLocks noGrp="1" noChangeArrowheads="1"/>
          </p:cNvSpPr>
          <p:nvPr>
            <p:ph type="body" idx="1"/>
          </p:nvPr>
        </p:nvSpPr>
        <p:spPr/>
        <p:txBody>
          <a:bodyPr/>
          <a:lstStyle/>
          <a:p>
            <a:pPr>
              <a:lnSpc>
                <a:spcPct val="90000"/>
              </a:lnSpc>
            </a:pPr>
            <a:r>
              <a:rPr lang="en-US" altLang="en-US" i="1"/>
              <a:t>Threat</a:t>
            </a:r>
            <a:r>
              <a:rPr lang="en-US" altLang="en-US"/>
              <a:t> is a danger that can lead to undesirable consequences</a:t>
            </a:r>
          </a:p>
          <a:p>
            <a:pPr>
              <a:lnSpc>
                <a:spcPct val="90000"/>
              </a:lnSpc>
            </a:pPr>
            <a:r>
              <a:rPr lang="en-US" altLang="en-US" i="1"/>
              <a:t>Vulnerability</a:t>
            </a:r>
            <a:r>
              <a:rPr lang="en-US" altLang="en-US"/>
              <a:t> is a weakness allowing a threat to occur</a:t>
            </a:r>
          </a:p>
          <a:p>
            <a:pPr>
              <a:lnSpc>
                <a:spcPct val="90000"/>
              </a:lnSpc>
            </a:pPr>
            <a:r>
              <a:rPr lang="en-US" altLang="en-US"/>
              <a:t>Each identified threat requires countermeasure</a:t>
            </a:r>
          </a:p>
          <a:p>
            <a:pPr lvl="1">
              <a:lnSpc>
                <a:spcPct val="90000"/>
              </a:lnSpc>
            </a:pPr>
            <a:r>
              <a:rPr lang="en-US" altLang="en-US"/>
              <a:t>Unauthorized people using system mitigated by requiring identification and authentication</a:t>
            </a:r>
          </a:p>
          <a:p>
            <a:pPr>
              <a:lnSpc>
                <a:spcPct val="90000"/>
              </a:lnSpc>
            </a:pPr>
            <a:r>
              <a:rPr lang="en-US" altLang="en-US"/>
              <a:t>Often single countermeasure addresses multiple threats</a:t>
            </a:r>
          </a:p>
          <a:p>
            <a:pPr lvl="1">
              <a:lnSpc>
                <a:spcPct val="90000"/>
              </a:lnSpc>
            </a:pPr>
            <a:endParaRPr lang="en-US" altLang="en-US" i="1"/>
          </a:p>
        </p:txBody>
      </p:sp>
      <p:sp>
        <p:nvSpPr>
          <p:cNvPr id="2" name="Date Placeholder 1">
            <a:extLst>
              <a:ext uri="{FF2B5EF4-FFF2-40B4-BE49-F238E27FC236}">
                <a16:creationId xmlns:a16="http://schemas.microsoft.com/office/drawing/2014/main" id="{708AA6B0-E0C4-0F44-B43D-29F008DD5E11}"/>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8F649200-A509-CD4D-85BD-EED24453FF18}"/>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BB4DA401-C78B-B34F-92AD-639FE4D6748B}"/>
              </a:ext>
            </a:extLst>
          </p:cNvPr>
          <p:cNvSpPr>
            <a:spLocks noGrp="1"/>
          </p:cNvSpPr>
          <p:nvPr>
            <p:ph type="sldNum" sz="quarter" idx="12"/>
          </p:nvPr>
        </p:nvSpPr>
        <p:spPr/>
        <p:txBody>
          <a:bodyPr/>
          <a:lstStyle/>
          <a:p>
            <a:r>
              <a:rPr lang="en-US"/>
              <a:t>Slide 20-</a:t>
            </a:r>
            <a:fld id="{52DFCED4-3DB5-5A4D-92BF-293F61671FD6}" type="slidenum">
              <a:rPr lang="en-US" smtClean="0"/>
              <a:pPr/>
              <a:t>3</a:t>
            </a:fld>
            <a:endParaRPr lang="en-US" dirty="0"/>
          </a:p>
        </p:txBody>
      </p:sp>
    </p:spTree>
    <p:extLst>
      <p:ext uri="{BB962C8B-B14F-4D97-AF65-F5344CB8AC3E}">
        <p14:creationId xmlns:p14="http://schemas.microsoft.com/office/powerpoint/2010/main" val="12970747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827DFA1B-0AED-4A47-B798-E17474632EA1}"/>
              </a:ext>
            </a:extLst>
          </p:cNvPr>
          <p:cNvSpPr>
            <a:spLocks noGrp="1" noChangeArrowheads="1"/>
          </p:cNvSpPr>
          <p:nvPr>
            <p:ph type="title"/>
          </p:nvPr>
        </p:nvSpPr>
        <p:spPr/>
        <p:txBody>
          <a:bodyPr/>
          <a:lstStyle/>
          <a:p>
            <a:r>
              <a:rPr lang="en-US" altLang="en-US"/>
              <a:t>System Y Justifications</a:t>
            </a:r>
          </a:p>
        </p:txBody>
      </p:sp>
      <p:sp>
        <p:nvSpPr>
          <p:cNvPr id="88068" name="Rectangle 4">
            <a:extLst>
              <a:ext uri="{FF2B5EF4-FFF2-40B4-BE49-F238E27FC236}">
                <a16:creationId xmlns:a16="http://schemas.microsoft.com/office/drawing/2014/main" id="{D4C9E003-8DAA-6445-A7A2-57D7D5D1346A}"/>
              </a:ext>
            </a:extLst>
          </p:cNvPr>
          <p:cNvSpPr>
            <a:spLocks noGrp="1" noChangeArrowheads="1"/>
          </p:cNvSpPr>
          <p:nvPr>
            <p:ph type="body" idx="1"/>
          </p:nvPr>
        </p:nvSpPr>
        <p:spPr/>
        <p:txBody>
          <a:bodyPr/>
          <a:lstStyle/>
          <a:p>
            <a:pPr marL="458788" indent="-458788">
              <a:buFontTx/>
              <a:buAutoNum type="arabicPeriod"/>
            </a:pPr>
            <a:r>
              <a:rPr lang="en-US" altLang="en-US" sz="2400" dirty="0"/>
              <a:t>Referenced requirements and assumptions guard against unauthorized access.</a:t>
            </a:r>
          </a:p>
          <a:p>
            <a:pPr lvl="1"/>
            <a:r>
              <a:rPr lang="en-US" altLang="en-US" sz="2000" dirty="0"/>
              <a:t>Assumption A1 restricts physical access to the system to those authorized to use it. </a:t>
            </a:r>
          </a:p>
          <a:p>
            <a:pPr lvl="1"/>
            <a:r>
              <a:rPr lang="en-US" altLang="en-US" sz="2000" dirty="0"/>
              <a:t>Requirement IA1 requires all users to supply a valid identity and confirming password. </a:t>
            </a:r>
          </a:p>
          <a:p>
            <a:pPr lvl="1"/>
            <a:r>
              <a:rPr lang="en-US" altLang="en-US" sz="2000" dirty="0"/>
              <a:t>Requirement IA2 ensures that requirement IA1 cannot be bypassed.</a:t>
            </a:r>
          </a:p>
        </p:txBody>
      </p:sp>
      <p:sp>
        <p:nvSpPr>
          <p:cNvPr id="2" name="Date Placeholder 1">
            <a:extLst>
              <a:ext uri="{FF2B5EF4-FFF2-40B4-BE49-F238E27FC236}">
                <a16:creationId xmlns:a16="http://schemas.microsoft.com/office/drawing/2014/main" id="{0116A3F6-B121-6A48-BD9D-4EA36746E32B}"/>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8534065D-635C-6240-AAD0-5636F3E5C881}"/>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F6C66273-C72E-CA45-93D1-943309B895F8}"/>
              </a:ext>
            </a:extLst>
          </p:cNvPr>
          <p:cNvSpPr>
            <a:spLocks noGrp="1"/>
          </p:cNvSpPr>
          <p:nvPr>
            <p:ph type="sldNum" sz="quarter" idx="12"/>
          </p:nvPr>
        </p:nvSpPr>
        <p:spPr/>
        <p:txBody>
          <a:bodyPr/>
          <a:lstStyle/>
          <a:p>
            <a:r>
              <a:rPr lang="en-US"/>
              <a:t>Slide 20-</a:t>
            </a:r>
            <a:fld id="{52DFCED4-3DB5-5A4D-92BF-293F61671FD6}" type="slidenum">
              <a:rPr lang="en-US" smtClean="0"/>
              <a:pPr/>
              <a:t>30</a:t>
            </a:fld>
            <a:endParaRPr lang="en-US" dirty="0"/>
          </a:p>
        </p:txBody>
      </p:sp>
    </p:spTree>
    <p:extLst>
      <p:ext uri="{BB962C8B-B14F-4D97-AF65-F5344CB8AC3E}">
        <p14:creationId xmlns:p14="http://schemas.microsoft.com/office/powerpoint/2010/main" val="39119882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B5C4C7D3-7FBE-6343-8071-B06E83F20EF8}"/>
              </a:ext>
            </a:extLst>
          </p:cNvPr>
          <p:cNvSpPr>
            <a:spLocks noGrp="1" noChangeArrowheads="1"/>
          </p:cNvSpPr>
          <p:nvPr>
            <p:ph type="title"/>
          </p:nvPr>
        </p:nvSpPr>
        <p:spPr/>
        <p:txBody>
          <a:bodyPr/>
          <a:lstStyle/>
          <a:p>
            <a:r>
              <a:rPr lang="en-US" altLang="en-US"/>
              <a:t>System Y Justifications</a:t>
            </a:r>
          </a:p>
        </p:txBody>
      </p:sp>
      <p:sp>
        <p:nvSpPr>
          <p:cNvPr id="118787" name="Rectangle 3">
            <a:extLst>
              <a:ext uri="{FF2B5EF4-FFF2-40B4-BE49-F238E27FC236}">
                <a16:creationId xmlns:a16="http://schemas.microsoft.com/office/drawing/2014/main" id="{31DFEC29-2D1B-F542-B463-AB910B5160EB}"/>
              </a:ext>
            </a:extLst>
          </p:cNvPr>
          <p:cNvSpPr>
            <a:spLocks noGrp="1" noChangeArrowheads="1"/>
          </p:cNvSpPr>
          <p:nvPr>
            <p:ph type="body" idx="1"/>
          </p:nvPr>
        </p:nvSpPr>
        <p:spPr/>
        <p:txBody>
          <a:bodyPr/>
          <a:lstStyle/>
          <a:p>
            <a:pPr marL="458788" indent="-458788">
              <a:buAutoNum type="arabicPeriod" startAt="2"/>
            </a:pPr>
            <a:r>
              <a:rPr lang="en-US" altLang="en-US" sz="2400" dirty="0"/>
              <a:t>Referenced assumptions prevent unauthorized users from gaining access by using valid user’s identity and password</a:t>
            </a:r>
          </a:p>
          <a:p>
            <a:pPr lvl="1"/>
            <a:r>
              <a:rPr lang="en-US" altLang="en-US" sz="2000" dirty="0"/>
              <a:t>Assumption A3 ensures that users keep passwords secret</a:t>
            </a:r>
          </a:p>
          <a:p>
            <a:pPr lvl="1"/>
            <a:r>
              <a:rPr lang="en-US" altLang="en-US" sz="2000" dirty="0"/>
              <a:t>Assumption A4 prevents unauthorized users from intercepting new passwords when those passwords are distributed to users</a:t>
            </a:r>
          </a:p>
          <a:p>
            <a:pPr lvl="1"/>
            <a:r>
              <a:rPr lang="en-US" altLang="en-US" sz="2000" dirty="0"/>
              <a:t>Assumption A2 prevents unauthorized access to authentication information stored on removable media.</a:t>
            </a:r>
          </a:p>
          <a:p>
            <a:pPr marL="0" indent="0">
              <a:buNone/>
            </a:pPr>
            <a:r>
              <a:rPr lang="en-US" altLang="en-US" sz="2400" dirty="0"/>
              <a:t>These justifications provide an informal basis for asserting that, if the assumptions hold and the requirements are met, the threat is adequately handled.</a:t>
            </a:r>
            <a:endParaRPr lang="en-US" altLang="en-US" dirty="0"/>
          </a:p>
        </p:txBody>
      </p:sp>
      <p:sp>
        <p:nvSpPr>
          <p:cNvPr id="2" name="Date Placeholder 1">
            <a:extLst>
              <a:ext uri="{FF2B5EF4-FFF2-40B4-BE49-F238E27FC236}">
                <a16:creationId xmlns:a16="http://schemas.microsoft.com/office/drawing/2014/main" id="{799E1F04-65E9-3446-AEA0-D8008AFFCFB0}"/>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E7000C0B-8377-654F-9727-4E73D7BEF755}"/>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DAFFF000-F03F-7E46-8ACA-8E0856641F7F}"/>
              </a:ext>
            </a:extLst>
          </p:cNvPr>
          <p:cNvSpPr>
            <a:spLocks noGrp="1"/>
          </p:cNvSpPr>
          <p:nvPr>
            <p:ph type="sldNum" sz="quarter" idx="12"/>
          </p:nvPr>
        </p:nvSpPr>
        <p:spPr/>
        <p:txBody>
          <a:bodyPr/>
          <a:lstStyle/>
          <a:p>
            <a:r>
              <a:rPr lang="en-US"/>
              <a:t>Slide 20-</a:t>
            </a:r>
            <a:fld id="{52DFCED4-3DB5-5A4D-92BF-293F61671FD6}" type="slidenum">
              <a:rPr lang="en-US" smtClean="0"/>
              <a:pPr/>
              <a:t>31</a:t>
            </a:fld>
            <a:endParaRPr lang="en-US" dirty="0"/>
          </a:p>
        </p:txBody>
      </p:sp>
    </p:spTree>
    <p:extLst>
      <p:ext uri="{BB962C8B-B14F-4D97-AF65-F5344CB8AC3E}">
        <p14:creationId xmlns:p14="http://schemas.microsoft.com/office/powerpoint/2010/main" val="39866671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9AE4F919-890D-A94E-B2A2-4B8F1AB98D5D}"/>
              </a:ext>
            </a:extLst>
          </p:cNvPr>
          <p:cNvSpPr>
            <a:spLocks noGrp="1" noChangeArrowheads="1"/>
          </p:cNvSpPr>
          <p:nvPr>
            <p:ph type="title"/>
          </p:nvPr>
        </p:nvSpPr>
        <p:spPr/>
        <p:txBody>
          <a:bodyPr/>
          <a:lstStyle/>
          <a:p>
            <a:r>
              <a:rPr lang="en-US" altLang="en-US"/>
              <a:t>Design Assurance</a:t>
            </a:r>
          </a:p>
        </p:txBody>
      </p:sp>
      <p:sp>
        <p:nvSpPr>
          <p:cNvPr id="90115" name="Rectangle 3">
            <a:extLst>
              <a:ext uri="{FF2B5EF4-FFF2-40B4-BE49-F238E27FC236}">
                <a16:creationId xmlns:a16="http://schemas.microsoft.com/office/drawing/2014/main" id="{C561269C-5B5D-4C48-B45D-536B8455FB84}"/>
              </a:ext>
            </a:extLst>
          </p:cNvPr>
          <p:cNvSpPr>
            <a:spLocks noGrp="1" noChangeArrowheads="1"/>
          </p:cNvSpPr>
          <p:nvPr>
            <p:ph type="body" idx="1"/>
          </p:nvPr>
        </p:nvSpPr>
        <p:spPr/>
        <p:txBody>
          <a:bodyPr/>
          <a:lstStyle/>
          <a:p>
            <a:r>
              <a:rPr lang="en-US" altLang="en-US"/>
              <a:t>Process of establishing that design of system sufficient to enforce security requirements</a:t>
            </a:r>
          </a:p>
          <a:p>
            <a:pPr lvl="1"/>
            <a:r>
              <a:rPr lang="en-US" altLang="en-US"/>
              <a:t>Specify requirements (see above)</a:t>
            </a:r>
          </a:p>
          <a:p>
            <a:pPr lvl="1"/>
            <a:r>
              <a:rPr lang="en-US" altLang="en-US"/>
              <a:t>Specify system design</a:t>
            </a:r>
          </a:p>
          <a:p>
            <a:pPr lvl="1"/>
            <a:r>
              <a:rPr lang="en-US" altLang="en-US"/>
              <a:t>Examine how well design meets requirements</a:t>
            </a:r>
          </a:p>
        </p:txBody>
      </p:sp>
      <p:sp>
        <p:nvSpPr>
          <p:cNvPr id="2" name="Date Placeholder 1">
            <a:extLst>
              <a:ext uri="{FF2B5EF4-FFF2-40B4-BE49-F238E27FC236}">
                <a16:creationId xmlns:a16="http://schemas.microsoft.com/office/drawing/2014/main" id="{B6EAECA2-00AA-AA47-87BA-FC5B4C0E98B5}"/>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A6BAE3B3-CA8B-1641-B07B-77C14A50047C}"/>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CD19ED79-6AFB-A846-A15A-8744EEEAC724}"/>
              </a:ext>
            </a:extLst>
          </p:cNvPr>
          <p:cNvSpPr>
            <a:spLocks noGrp="1"/>
          </p:cNvSpPr>
          <p:nvPr>
            <p:ph type="sldNum" sz="quarter" idx="12"/>
          </p:nvPr>
        </p:nvSpPr>
        <p:spPr/>
        <p:txBody>
          <a:bodyPr/>
          <a:lstStyle/>
          <a:p>
            <a:r>
              <a:rPr lang="en-US"/>
              <a:t>Slide 20-</a:t>
            </a:r>
            <a:fld id="{52DFCED4-3DB5-5A4D-92BF-293F61671FD6}" type="slidenum">
              <a:rPr lang="en-US" smtClean="0"/>
              <a:pPr/>
              <a:t>32</a:t>
            </a:fld>
            <a:endParaRPr lang="en-US" dirty="0"/>
          </a:p>
        </p:txBody>
      </p:sp>
    </p:spTree>
    <p:extLst>
      <p:ext uri="{BB962C8B-B14F-4D97-AF65-F5344CB8AC3E}">
        <p14:creationId xmlns:p14="http://schemas.microsoft.com/office/powerpoint/2010/main" val="36177698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BDFF5BDE-9187-3B4A-94AE-0975FA89FC46}"/>
              </a:ext>
            </a:extLst>
          </p:cNvPr>
          <p:cNvSpPr>
            <a:spLocks noGrp="1" noChangeArrowheads="1"/>
          </p:cNvSpPr>
          <p:nvPr>
            <p:ph type="title"/>
          </p:nvPr>
        </p:nvSpPr>
        <p:spPr/>
        <p:txBody>
          <a:bodyPr/>
          <a:lstStyle/>
          <a:p>
            <a:r>
              <a:rPr lang="en-US" altLang="en-US"/>
              <a:t>Design Techniques</a:t>
            </a:r>
          </a:p>
        </p:txBody>
      </p:sp>
      <p:sp>
        <p:nvSpPr>
          <p:cNvPr id="91139" name="Rectangle 3">
            <a:extLst>
              <a:ext uri="{FF2B5EF4-FFF2-40B4-BE49-F238E27FC236}">
                <a16:creationId xmlns:a16="http://schemas.microsoft.com/office/drawing/2014/main" id="{C312B6DC-E8AC-654C-90EC-608F52581F96}"/>
              </a:ext>
            </a:extLst>
          </p:cNvPr>
          <p:cNvSpPr>
            <a:spLocks noGrp="1" noChangeArrowheads="1"/>
          </p:cNvSpPr>
          <p:nvPr>
            <p:ph type="body" idx="1"/>
          </p:nvPr>
        </p:nvSpPr>
        <p:spPr/>
        <p:txBody>
          <a:bodyPr/>
          <a:lstStyle/>
          <a:p>
            <a:pPr>
              <a:lnSpc>
                <a:spcPct val="90000"/>
              </a:lnSpc>
            </a:pPr>
            <a:r>
              <a:rPr lang="en-US" altLang="en-US"/>
              <a:t>Modularity</a:t>
            </a:r>
          </a:p>
          <a:p>
            <a:pPr lvl="1">
              <a:lnSpc>
                <a:spcPct val="90000"/>
              </a:lnSpc>
            </a:pPr>
            <a:r>
              <a:rPr lang="en-US" altLang="en-US"/>
              <a:t>Makes system design easier to analyze</a:t>
            </a:r>
          </a:p>
          <a:p>
            <a:pPr lvl="1">
              <a:lnSpc>
                <a:spcPct val="90000"/>
              </a:lnSpc>
            </a:pPr>
            <a:r>
              <a:rPr lang="en-US" altLang="en-US"/>
              <a:t>RVM:  functions not related to security distinct from modules supporting security functionality</a:t>
            </a:r>
          </a:p>
          <a:p>
            <a:pPr>
              <a:lnSpc>
                <a:spcPct val="90000"/>
              </a:lnSpc>
            </a:pPr>
            <a:r>
              <a:rPr lang="en-US" altLang="en-US"/>
              <a:t>Layering</a:t>
            </a:r>
          </a:p>
          <a:p>
            <a:pPr lvl="1">
              <a:lnSpc>
                <a:spcPct val="90000"/>
              </a:lnSpc>
            </a:pPr>
            <a:r>
              <a:rPr lang="en-US" altLang="en-US"/>
              <a:t>Makes system easier to understand</a:t>
            </a:r>
          </a:p>
          <a:p>
            <a:pPr lvl="1">
              <a:lnSpc>
                <a:spcPct val="90000"/>
              </a:lnSpc>
            </a:pPr>
            <a:r>
              <a:rPr lang="en-US" altLang="en-US"/>
              <a:t>Supports information hiding</a:t>
            </a:r>
          </a:p>
          <a:p>
            <a:pPr>
              <a:lnSpc>
                <a:spcPct val="90000"/>
              </a:lnSpc>
            </a:pPr>
            <a:endParaRPr lang="en-US" altLang="en-US"/>
          </a:p>
        </p:txBody>
      </p:sp>
      <p:sp>
        <p:nvSpPr>
          <p:cNvPr id="2" name="Date Placeholder 1">
            <a:extLst>
              <a:ext uri="{FF2B5EF4-FFF2-40B4-BE49-F238E27FC236}">
                <a16:creationId xmlns:a16="http://schemas.microsoft.com/office/drawing/2014/main" id="{C4821932-E732-7A45-981F-869A5FC7291B}"/>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483CF228-5BCF-2840-B7B3-11916DD68032}"/>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9B65F5CC-0003-AA45-9D55-6873E263C8FA}"/>
              </a:ext>
            </a:extLst>
          </p:cNvPr>
          <p:cNvSpPr>
            <a:spLocks noGrp="1"/>
          </p:cNvSpPr>
          <p:nvPr>
            <p:ph type="sldNum" sz="quarter" idx="12"/>
          </p:nvPr>
        </p:nvSpPr>
        <p:spPr/>
        <p:txBody>
          <a:bodyPr/>
          <a:lstStyle/>
          <a:p>
            <a:r>
              <a:rPr lang="en-US"/>
              <a:t>Slide 20-</a:t>
            </a:r>
            <a:fld id="{52DFCED4-3DB5-5A4D-92BF-293F61671FD6}" type="slidenum">
              <a:rPr lang="en-US" smtClean="0"/>
              <a:pPr/>
              <a:t>33</a:t>
            </a:fld>
            <a:endParaRPr lang="en-US" dirty="0"/>
          </a:p>
        </p:txBody>
      </p:sp>
    </p:spTree>
    <p:extLst>
      <p:ext uri="{BB962C8B-B14F-4D97-AF65-F5344CB8AC3E}">
        <p14:creationId xmlns:p14="http://schemas.microsoft.com/office/powerpoint/2010/main" val="24570179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DA23F1A8-F64E-094B-BE75-843F616E9AD0}"/>
              </a:ext>
            </a:extLst>
          </p:cNvPr>
          <p:cNvSpPr>
            <a:spLocks noGrp="1" noChangeArrowheads="1"/>
          </p:cNvSpPr>
          <p:nvPr>
            <p:ph type="title"/>
          </p:nvPr>
        </p:nvSpPr>
        <p:spPr/>
        <p:txBody>
          <a:bodyPr/>
          <a:lstStyle/>
          <a:p>
            <a:r>
              <a:rPr lang="en-US" altLang="en-US"/>
              <a:t>Layering</a:t>
            </a:r>
          </a:p>
        </p:txBody>
      </p:sp>
      <p:sp>
        <p:nvSpPr>
          <p:cNvPr id="92163" name="Rectangle 3">
            <a:extLst>
              <a:ext uri="{FF2B5EF4-FFF2-40B4-BE49-F238E27FC236}">
                <a16:creationId xmlns:a16="http://schemas.microsoft.com/office/drawing/2014/main" id="{3FA9945B-D277-F944-A798-F38EB79F553B}"/>
              </a:ext>
            </a:extLst>
          </p:cNvPr>
          <p:cNvSpPr>
            <a:spLocks noGrp="1" noChangeArrowheads="1"/>
          </p:cNvSpPr>
          <p:nvPr>
            <p:ph type="body" idx="1"/>
          </p:nvPr>
        </p:nvSpPr>
        <p:spPr/>
        <p:txBody>
          <a:bodyPr/>
          <a:lstStyle/>
          <a:p>
            <a:r>
              <a:rPr lang="en-US" altLang="en-US"/>
              <a:t>Develop specifications at each layer of abstraction</a:t>
            </a:r>
          </a:p>
          <a:p>
            <a:pPr lvl="1"/>
            <a:r>
              <a:rPr lang="en-US" altLang="en-US" i="1"/>
              <a:t>subsystem</a:t>
            </a:r>
            <a:r>
              <a:rPr lang="en-US" altLang="en-US"/>
              <a:t> or </a:t>
            </a:r>
            <a:r>
              <a:rPr lang="en-US" altLang="en-US" i="1"/>
              <a:t>component</a:t>
            </a:r>
            <a:r>
              <a:rPr lang="en-US" altLang="en-US"/>
              <a:t>: special-purpose division of a larger entity</a:t>
            </a:r>
          </a:p>
          <a:p>
            <a:pPr lvl="2"/>
            <a:r>
              <a:rPr lang="en-US" altLang="en-US"/>
              <a:t>Example: for OS, memory manager, process manager; Web store: credit card handlers</a:t>
            </a:r>
          </a:p>
          <a:p>
            <a:pPr lvl="1"/>
            <a:r>
              <a:rPr lang="en-US" altLang="en-US" i="1"/>
              <a:t>subcomponent</a:t>
            </a:r>
            <a:r>
              <a:rPr lang="en-US" altLang="en-US"/>
              <a:t>: part of a component</a:t>
            </a:r>
          </a:p>
          <a:p>
            <a:pPr lvl="2"/>
            <a:r>
              <a:rPr lang="en-US" altLang="en-US"/>
              <a:t>Example: I/O component has I/O managers and I/O drivers as subcomponents</a:t>
            </a:r>
          </a:p>
          <a:p>
            <a:pPr lvl="1"/>
            <a:r>
              <a:rPr lang="en-US" altLang="en-US" i="1"/>
              <a:t>module</a:t>
            </a:r>
            <a:r>
              <a:rPr lang="en-US" altLang="en-US"/>
              <a:t>: set of related functions, data structures</a:t>
            </a:r>
          </a:p>
        </p:txBody>
      </p:sp>
      <p:sp>
        <p:nvSpPr>
          <p:cNvPr id="2" name="Date Placeholder 1">
            <a:extLst>
              <a:ext uri="{FF2B5EF4-FFF2-40B4-BE49-F238E27FC236}">
                <a16:creationId xmlns:a16="http://schemas.microsoft.com/office/drawing/2014/main" id="{4B0E861E-71DD-4445-913C-DE9459202706}"/>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5916A8DA-998B-974C-8636-070E58320E70}"/>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385E5A5D-130B-654D-BB82-A9761B4FFFF7}"/>
              </a:ext>
            </a:extLst>
          </p:cNvPr>
          <p:cNvSpPr>
            <a:spLocks noGrp="1"/>
          </p:cNvSpPr>
          <p:nvPr>
            <p:ph type="sldNum" sz="quarter" idx="12"/>
          </p:nvPr>
        </p:nvSpPr>
        <p:spPr/>
        <p:txBody>
          <a:bodyPr/>
          <a:lstStyle/>
          <a:p>
            <a:r>
              <a:rPr lang="en-US"/>
              <a:t>Slide 20-</a:t>
            </a:r>
            <a:fld id="{52DFCED4-3DB5-5A4D-92BF-293F61671FD6}" type="slidenum">
              <a:rPr lang="en-US" smtClean="0"/>
              <a:pPr/>
              <a:t>34</a:t>
            </a:fld>
            <a:endParaRPr lang="en-US" dirty="0"/>
          </a:p>
        </p:txBody>
      </p:sp>
    </p:spTree>
    <p:extLst>
      <p:ext uri="{BB962C8B-B14F-4D97-AF65-F5344CB8AC3E}">
        <p14:creationId xmlns:p14="http://schemas.microsoft.com/office/powerpoint/2010/main" val="2185038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A958C-D863-E045-8CFA-62E65DB4C20F}"/>
              </a:ext>
            </a:extLst>
          </p:cNvPr>
          <p:cNvSpPr>
            <a:spLocks noGrp="1"/>
          </p:cNvSpPr>
          <p:nvPr>
            <p:ph type="title"/>
          </p:nvPr>
        </p:nvSpPr>
        <p:spPr/>
        <p:txBody>
          <a:bodyPr/>
          <a:lstStyle/>
          <a:p>
            <a:r>
              <a:rPr lang="en-US" altLang="en-US" dirty="0"/>
              <a:t>Example: Windows 10 and Windows Server 2016 I/O System</a:t>
            </a:r>
            <a:endParaRPr lang="en-US" dirty="0"/>
          </a:p>
        </p:txBody>
      </p:sp>
      <p:sp>
        <p:nvSpPr>
          <p:cNvPr id="3" name="Content Placeholder 2">
            <a:extLst>
              <a:ext uri="{FF2B5EF4-FFF2-40B4-BE49-F238E27FC236}">
                <a16:creationId xmlns:a16="http://schemas.microsoft.com/office/drawing/2014/main" id="{86459F53-B116-5B40-A3CE-FD65E5A85C96}"/>
              </a:ext>
            </a:extLst>
          </p:cNvPr>
          <p:cNvSpPr>
            <a:spLocks noGrp="1"/>
          </p:cNvSpPr>
          <p:nvPr>
            <p:ph idx="1"/>
          </p:nvPr>
        </p:nvSpPr>
        <p:spPr/>
        <p:txBody>
          <a:bodyPr/>
          <a:lstStyle/>
          <a:p>
            <a:r>
              <a:rPr lang="en-US" dirty="0"/>
              <a:t>3 layer decomposition of components</a:t>
            </a:r>
          </a:p>
          <a:p>
            <a:pPr lvl="1"/>
            <a:r>
              <a:rPr lang="en-US" dirty="0"/>
              <a:t>I/O System Component</a:t>
            </a:r>
          </a:p>
          <a:p>
            <a:pPr lvl="2"/>
            <a:r>
              <a:rPr lang="en-US" dirty="0"/>
              <a:t>Windows Management Interface (WMI) routines</a:t>
            </a:r>
          </a:p>
          <a:p>
            <a:pPr lvl="2"/>
            <a:r>
              <a:rPr lang="en-US" dirty="0"/>
              <a:t>Plug and Play (PnP) manager</a:t>
            </a:r>
          </a:p>
          <a:p>
            <a:pPr lvl="2"/>
            <a:r>
              <a:rPr lang="en-US" dirty="0"/>
              <a:t>Power manager</a:t>
            </a:r>
          </a:p>
          <a:p>
            <a:pPr lvl="2"/>
            <a:r>
              <a:rPr lang="en-US" dirty="0"/>
              <a:t>I/O manager</a:t>
            </a:r>
          </a:p>
          <a:p>
            <a:pPr lvl="1"/>
            <a:r>
              <a:rPr lang="en-US" dirty="0"/>
              <a:t>Drivers Component</a:t>
            </a:r>
          </a:p>
          <a:p>
            <a:pPr lvl="2"/>
            <a:r>
              <a:rPr lang="en-US" dirty="0"/>
              <a:t>File system drivers</a:t>
            </a:r>
          </a:p>
          <a:p>
            <a:pPr lvl="2"/>
            <a:r>
              <a:rPr lang="en-US" dirty="0"/>
              <a:t>Plug and play drivers</a:t>
            </a:r>
          </a:p>
          <a:p>
            <a:pPr lvl="2"/>
            <a:r>
              <a:rPr lang="en-US" dirty="0"/>
              <a:t>Non-plug and play drivers</a:t>
            </a:r>
          </a:p>
          <a:p>
            <a:pPr lvl="1"/>
            <a:r>
              <a:rPr lang="en-US" dirty="0"/>
              <a:t>Hardware Abstraction Layer (HAL) component (no subcomponents)</a:t>
            </a:r>
          </a:p>
        </p:txBody>
      </p:sp>
      <p:sp>
        <p:nvSpPr>
          <p:cNvPr id="4" name="Date Placeholder 3">
            <a:extLst>
              <a:ext uri="{FF2B5EF4-FFF2-40B4-BE49-F238E27FC236}">
                <a16:creationId xmlns:a16="http://schemas.microsoft.com/office/drawing/2014/main" id="{B2D1585F-B9F3-7441-9293-F65005CE548B}"/>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18231ECE-D406-3A4F-B539-AD7E78A86590}"/>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8050E50E-34E6-D749-9E05-777319936221}"/>
              </a:ext>
            </a:extLst>
          </p:cNvPr>
          <p:cNvSpPr>
            <a:spLocks noGrp="1"/>
          </p:cNvSpPr>
          <p:nvPr>
            <p:ph type="sldNum" sz="quarter" idx="12"/>
          </p:nvPr>
        </p:nvSpPr>
        <p:spPr/>
        <p:txBody>
          <a:bodyPr/>
          <a:lstStyle/>
          <a:p>
            <a:r>
              <a:rPr lang="en-US"/>
              <a:t>Slide 20-</a:t>
            </a:r>
            <a:fld id="{52DFCED4-3DB5-5A4D-92BF-293F61671FD6}" type="slidenum">
              <a:rPr lang="en-US" smtClean="0"/>
              <a:pPr/>
              <a:t>35</a:t>
            </a:fld>
            <a:endParaRPr lang="en-US" dirty="0"/>
          </a:p>
        </p:txBody>
      </p:sp>
    </p:spTree>
    <p:extLst>
      <p:ext uri="{BB962C8B-B14F-4D97-AF65-F5344CB8AC3E}">
        <p14:creationId xmlns:p14="http://schemas.microsoft.com/office/powerpoint/2010/main" val="25004442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601D6260-A8D4-204A-B5F3-9A505F56D9B6}"/>
              </a:ext>
            </a:extLst>
          </p:cNvPr>
          <p:cNvSpPr>
            <a:spLocks noGrp="1" noChangeArrowheads="1"/>
          </p:cNvSpPr>
          <p:nvPr>
            <p:ph type="title"/>
          </p:nvPr>
        </p:nvSpPr>
        <p:spPr/>
        <p:txBody>
          <a:bodyPr/>
          <a:lstStyle/>
          <a:p>
            <a:r>
              <a:rPr lang="en-US" altLang="en-US" dirty="0"/>
              <a:t>Example: Decomposition</a:t>
            </a:r>
          </a:p>
        </p:txBody>
      </p:sp>
      <p:sp>
        <p:nvSpPr>
          <p:cNvPr id="2" name="Date Placeholder 1">
            <a:extLst>
              <a:ext uri="{FF2B5EF4-FFF2-40B4-BE49-F238E27FC236}">
                <a16:creationId xmlns:a16="http://schemas.microsoft.com/office/drawing/2014/main" id="{D6745A9B-71E6-114D-B544-C0B3D530B5AD}"/>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F48D00EC-5B83-EA4B-B6A8-84E00D8A95D1}"/>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35A42DBF-13F4-FC4B-9888-BE7114B77A13}"/>
              </a:ext>
            </a:extLst>
          </p:cNvPr>
          <p:cNvSpPr>
            <a:spLocks noGrp="1"/>
          </p:cNvSpPr>
          <p:nvPr>
            <p:ph type="sldNum" sz="quarter" idx="12"/>
          </p:nvPr>
        </p:nvSpPr>
        <p:spPr/>
        <p:txBody>
          <a:bodyPr/>
          <a:lstStyle/>
          <a:p>
            <a:r>
              <a:rPr lang="en-US"/>
              <a:t>Slide 20-</a:t>
            </a:r>
            <a:fld id="{52DFCED4-3DB5-5A4D-92BF-293F61671FD6}" type="slidenum">
              <a:rPr lang="en-US" smtClean="0"/>
              <a:pPr/>
              <a:t>36</a:t>
            </a:fld>
            <a:endParaRPr lang="en-US" dirty="0"/>
          </a:p>
        </p:txBody>
      </p:sp>
      <p:sp>
        <p:nvSpPr>
          <p:cNvPr id="8" name="Rectangle 7">
            <a:extLst>
              <a:ext uri="{FF2B5EF4-FFF2-40B4-BE49-F238E27FC236}">
                <a16:creationId xmlns:a16="http://schemas.microsoft.com/office/drawing/2014/main" id="{9FF1B598-CF66-3749-A9CA-E261A8317E7F}"/>
              </a:ext>
            </a:extLst>
          </p:cNvPr>
          <p:cNvSpPr/>
          <p:nvPr/>
        </p:nvSpPr>
        <p:spPr>
          <a:xfrm>
            <a:off x="1983036" y="1872867"/>
            <a:ext cx="7480453" cy="149829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8F234F4-F442-7C4D-8FCA-70599E11596D}"/>
              </a:ext>
            </a:extLst>
          </p:cNvPr>
          <p:cNvSpPr txBox="1"/>
          <p:nvPr/>
        </p:nvSpPr>
        <p:spPr>
          <a:xfrm>
            <a:off x="4521457" y="1911701"/>
            <a:ext cx="2363852" cy="369332"/>
          </a:xfrm>
          <a:prstGeom prst="rect">
            <a:avLst/>
          </a:prstGeom>
          <a:noFill/>
        </p:spPr>
        <p:txBody>
          <a:bodyPr wrap="none" rtlCol="0">
            <a:spAutoFit/>
          </a:bodyPr>
          <a:lstStyle/>
          <a:p>
            <a:r>
              <a:rPr lang="en-US" dirty="0"/>
              <a:t>I/O System Component</a:t>
            </a:r>
          </a:p>
        </p:txBody>
      </p:sp>
      <p:sp>
        <p:nvSpPr>
          <p:cNvPr id="12" name="Rectangle 11">
            <a:extLst>
              <a:ext uri="{FF2B5EF4-FFF2-40B4-BE49-F238E27FC236}">
                <a16:creationId xmlns:a16="http://schemas.microsoft.com/office/drawing/2014/main" id="{F2406EF5-A10F-FA48-AC1E-FD3FAB62207C}"/>
              </a:ext>
            </a:extLst>
          </p:cNvPr>
          <p:cNvSpPr/>
          <p:nvPr/>
        </p:nvSpPr>
        <p:spPr>
          <a:xfrm>
            <a:off x="1983036" y="3732415"/>
            <a:ext cx="7480453" cy="1106876"/>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1891DF49-983E-A64D-9E1F-6A0DDADF3924}"/>
              </a:ext>
            </a:extLst>
          </p:cNvPr>
          <p:cNvSpPr txBox="1"/>
          <p:nvPr/>
        </p:nvSpPr>
        <p:spPr>
          <a:xfrm>
            <a:off x="4721385" y="3703303"/>
            <a:ext cx="2003754" cy="369332"/>
          </a:xfrm>
          <a:prstGeom prst="rect">
            <a:avLst/>
          </a:prstGeom>
          <a:noFill/>
        </p:spPr>
        <p:txBody>
          <a:bodyPr wrap="none" rtlCol="0">
            <a:spAutoFit/>
          </a:bodyPr>
          <a:lstStyle/>
          <a:p>
            <a:r>
              <a:rPr lang="en-US" dirty="0"/>
              <a:t>Drivers Component</a:t>
            </a:r>
          </a:p>
        </p:txBody>
      </p:sp>
      <p:sp>
        <p:nvSpPr>
          <p:cNvPr id="14" name="Rectangle 13">
            <a:extLst>
              <a:ext uri="{FF2B5EF4-FFF2-40B4-BE49-F238E27FC236}">
                <a16:creationId xmlns:a16="http://schemas.microsoft.com/office/drawing/2014/main" id="{7B1B28E7-4D89-1F4C-821F-0DA59957AA6E}"/>
              </a:ext>
            </a:extLst>
          </p:cNvPr>
          <p:cNvSpPr/>
          <p:nvPr/>
        </p:nvSpPr>
        <p:spPr>
          <a:xfrm>
            <a:off x="1983036" y="5094326"/>
            <a:ext cx="7480453" cy="65361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0ADCE165-106D-7246-9A66-FE93733C7AEC}"/>
              </a:ext>
            </a:extLst>
          </p:cNvPr>
          <p:cNvSpPr txBox="1"/>
          <p:nvPr/>
        </p:nvSpPr>
        <p:spPr>
          <a:xfrm>
            <a:off x="4843468" y="5200545"/>
            <a:ext cx="1719830" cy="369332"/>
          </a:xfrm>
          <a:prstGeom prst="rect">
            <a:avLst/>
          </a:prstGeom>
          <a:noFill/>
        </p:spPr>
        <p:txBody>
          <a:bodyPr wrap="none" rtlCol="0">
            <a:spAutoFit/>
          </a:bodyPr>
          <a:lstStyle/>
          <a:p>
            <a:r>
              <a:rPr lang="en-US" dirty="0"/>
              <a:t>HAL Component</a:t>
            </a:r>
          </a:p>
        </p:txBody>
      </p:sp>
      <p:sp>
        <p:nvSpPr>
          <p:cNvPr id="10" name="Rectangle 9">
            <a:extLst>
              <a:ext uri="{FF2B5EF4-FFF2-40B4-BE49-F238E27FC236}">
                <a16:creationId xmlns:a16="http://schemas.microsoft.com/office/drawing/2014/main" id="{8B5C4348-4FA4-6F42-8662-F2BAD6EE7DF8}"/>
              </a:ext>
            </a:extLst>
          </p:cNvPr>
          <p:cNvSpPr/>
          <p:nvPr/>
        </p:nvSpPr>
        <p:spPr>
          <a:xfrm>
            <a:off x="2426686" y="2346710"/>
            <a:ext cx="1103026" cy="861037"/>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WMI</a:t>
            </a:r>
          </a:p>
          <a:p>
            <a:pPr algn="ctr"/>
            <a:r>
              <a:rPr lang="en-US" dirty="0">
                <a:solidFill>
                  <a:schemeClr val="tx1"/>
                </a:solidFill>
              </a:rPr>
              <a:t>Routines</a:t>
            </a:r>
          </a:p>
        </p:txBody>
      </p:sp>
      <p:sp>
        <p:nvSpPr>
          <p:cNvPr id="17" name="Rectangle 16">
            <a:extLst>
              <a:ext uri="{FF2B5EF4-FFF2-40B4-BE49-F238E27FC236}">
                <a16:creationId xmlns:a16="http://schemas.microsoft.com/office/drawing/2014/main" id="{A54AE677-4D57-0849-8365-B1BBFF37E55E}"/>
              </a:ext>
            </a:extLst>
          </p:cNvPr>
          <p:cNvSpPr/>
          <p:nvPr/>
        </p:nvSpPr>
        <p:spPr>
          <a:xfrm>
            <a:off x="4158381" y="2379953"/>
            <a:ext cx="1103026" cy="861037"/>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PnP</a:t>
            </a:r>
          </a:p>
          <a:p>
            <a:pPr algn="ctr"/>
            <a:r>
              <a:rPr lang="en-US" dirty="0">
                <a:solidFill>
                  <a:schemeClr val="tx1"/>
                </a:solidFill>
              </a:rPr>
              <a:t>Manager</a:t>
            </a:r>
          </a:p>
        </p:txBody>
      </p:sp>
      <p:sp>
        <p:nvSpPr>
          <p:cNvPr id="18" name="Rectangle 17">
            <a:extLst>
              <a:ext uri="{FF2B5EF4-FFF2-40B4-BE49-F238E27FC236}">
                <a16:creationId xmlns:a16="http://schemas.microsoft.com/office/drawing/2014/main" id="{D17F5878-81AE-D242-88A9-3E03129890CB}"/>
              </a:ext>
            </a:extLst>
          </p:cNvPr>
          <p:cNvSpPr/>
          <p:nvPr/>
        </p:nvSpPr>
        <p:spPr>
          <a:xfrm>
            <a:off x="6096000" y="2379953"/>
            <a:ext cx="1103026" cy="861037"/>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Power</a:t>
            </a:r>
          </a:p>
          <a:p>
            <a:pPr algn="ctr"/>
            <a:r>
              <a:rPr lang="en-US" dirty="0">
                <a:solidFill>
                  <a:schemeClr val="tx1"/>
                </a:solidFill>
              </a:rPr>
              <a:t>Manager</a:t>
            </a:r>
          </a:p>
        </p:txBody>
      </p:sp>
      <p:sp>
        <p:nvSpPr>
          <p:cNvPr id="19" name="Rectangle 18">
            <a:extLst>
              <a:ext uri="{FF2B5EF4-FFF2-40B4-BE49-F238E27FC236}">
                <a16:creationId xmlns:a16="http://schemas.microsoft.com/office/drawing/2014/main" id="{63836D3A-A868-6845-9718-E695737F3F37}"/>
              </a:ext>
            </a:extLst>
          </p:cNvPr>
          <p:cNvSpPr/>
          <p:nvPr/>
        </p:nvSpPr>
        <p:spPr>
          <a:xfrm>
            <a:off x="7832542" y="2346710"/>
            <a:ext cx="1103026" cy="861037"/>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I/O</a:t>
            </a:r>
          </a:p>
          <a:p>
            <a:pPr algn="ctr"/>
            <a:r>
              <a:rPr lang="en-US" dirty="0">
                <a:solidFill>
                  <a:schemeClr val="tx1"/>
                </a:solidFill>
              </a:rPr>
              <a:t>Manager</a:t>
            </a:r>
          </a:p>
        </p:txBody>
      </p:sp>
      <p:sp>
        <p:nvSpPr>
          <p:cNvPr id="20" name="Rectangle 19">
            <a:extLst>
              <a:ext uri="{FF2B5EF4-FFF2-40B4-BE49-F238E27FC236}">
                <a16:creationId xmlns:a16="http://schemas.microsoft.com/office/drawing/2014/main" id="{97D817D8-4429-8142-A775-C8A82FF9A309}"/>
              </a:ext>
            </a:extLst>
          </p:cNvPr>
          <p:cNvSpPr/>
          <p:nvPr/>
        </p:nvSpPr>
        <p:spPr>
          <a:xfrm>
            <a:off x="2426686" y="4194281"/>
            <a:ext cx="2026736" cy="4305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File System Drivers</a:t>
            </a:r>
          </a:p>
        </p:txBody>
      </p:sp>
      <p:sp>
        <p:nvSpPr>
          <p:cNvPr id="21" name="Rectangle 20">
            <a:extLst>
              <a:ext uri="{FF2B5EF4-FFF2-40B4-BE49-F238E27FC236}">
                <a16:creationId xmlns:a16="http://schemas.microsoft.com/office/drawing/2014/main" id="{8C39ED36-64C7-9944-931E-2CFC4BD61E6C}"/>
              </a:ext>
            </a:extLst>
          </p:cNvPr>
          <p:cNvSpPr/>
          <p:nvPr/>
        </p:nvSpPr>
        <p:spPr>
          <a:xfrm>
            <a:off x="4709894" y="4214024"/>
            <a:ext cx="2026736" cy="4305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PnP Drivers</a:t>
            </a:r>
          </a:p>
        </p:txBody>
      </p:sp>
      <p:sp>
        <p:nvSpPr>
          <p:cNvPr id="22" name="Rectangle 21">
            <a:extLst>
              <a:ext uri="{FF2B5EF4-FFF2-40B4-BE49-F238E27FC236}">
                <a16:creationId xmlns:a16="http://schemas.microsoft.com/office/drawing/2014/main" id="{A1D79589-E007-6645-B506-87AEAA235359}"/>
              </a:ext>
            </a:extLst>
          </p:cNvPr>
          <p:cNvSpPr/>
          <p:nvPr/>
        </p:nvSpPr>
        <p:spPr>
          <a:xfrm>
            <a:off x="6908832" y="4214024"/>
            <a:ext cx="2026736" cy="4305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Non-PnP Drivers</a:t>
            </a:r>
          </a:p>
        </p:txBody>
      </p:sp>
    </p:spTree>
    <p:extLst>
      <p:ext uri="{BB962C8B-B14F-4D97-AF65-F5344CB8AC3E}">
        <p14:creationId xmlns:p14="http://schemas.microsoft.com/office/powerpoint/2010/main" val="1930927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8AD22-9AEB-744C-A60F-0AE070B9D879}"/>
              </a:ext>
            </a:extLst>
          </p:cNvPr>
          <p:cNvSpPr>
            <a:spLocks noGrp="1"/>
          </p:cNvSpPr>
          <p:nvPr>
            <p:ph type="title"/>
          </p:nvPr>
        </p:nvSpPr>
        <p:spPr/>
        <p:txBody>
          <a:bodyPr/>
          <a:lstStyle/>
          <a:p>
            <a:r>
              <a:rPr lang="en-US" dirty="0"/>
              <a:t>Example: More Details</a:t>
            </a:r>
          </a:p>
        </p:txBody>
      </p:sp>
      <p:sp>
        <p:nvSpPr>
          <p:cNvPr id="3" name="Content Placeholder 2">
            <a:extLst>
              <a:ext uri="{FF2B5EF4-FFF2-40B4-BE49-F238E27FC236}">
                <a16:creationId xmlns:a16="http://schemas.microsoft.com/office/drawing/2014/main" id="{35B8DDB5-1E5D-D14F-BA4F-E30888D820AE}"/>
              </a:ext>
            </a:extLst>
          </p:cNvPr>
          <p:cNvSpPr>
            <a:spLocks noGrp="1"/>
          </p:cNvSpPr>
          <p:nvPr>
            <p:ph idx="1"/>
          </p:nvPr>
        </p:nvSpPr>
        <p:spPr/>
        <p:txBody>
          <a:bodyPr/>
          <a:lstStyle/>
          <a:p>
            <a:r>
              <a:rPr lang="en-US" dirty="0"/>
              <a:t>Subcomponents of file system drivers</a:t>
            </a:r>
          </a:p>
          <a:p>
            <a:pPr lvl="1"/>
            <a:r>
              <a:rPr lang="en-US" dirty="0"/>
              <a:t>Compact disk file system drivers (CDFS)</a:t>
            </a:r>
          </a:p>
          <a:p>
            <a:pPr lvl="1"/>
            <a:r>
              <a:rPr lang="en-US" dirty="0"/>
              <a:t>NT file system (NTFS)</a:t>
            </a:r>
          </a:p>
          <a:p>
            <a:pPr lvl="1"/>
            <a:r>
              <a:rPr lang="en-US" dirty="0"/>
              <a:t>Fast file allocation table file system (FAT)</a:t>
            </a:r>
          </a:p>
          <a:p>
            <a:pPr lvl="1"/>
            <a:r>
              <a:rPr lang="en-US" dirty="0"/>
              <a:t>Encrypting file system (EFS)</a:t>
            </a:r>
          </a:p>
          <a:p>
            <a:r>
              <a:rPr lang="en-US" dirty="0"/>
              <a:t>Below this layer are module, function layers</a:t>
            </a:r>
          </a:p>
          <a:p>
            <a:r>
              <a:rPr lang="en-US" dirty="0"/>
              <a:t>I/O system uses data stored in several places</a:t>
            </a:r>
          </a:p>
          <a:p>
            <a:pPr lvl="1"/>
            <a:r>
              <a:rPr lang="en-US" dirty="0"/>
              <a:t>Registry: database storing system configuration information</a:t>
            </a:r>
          </a:p>
          <a:p>
            <a:pPr lvl="1"/>
            <a:r>
              <a:rPr lang="en-US" dirty="0"/>
              <a:t>Driver installation files (INF)</a:t>
            </a:r>
          </a:p>
          <a:p>
            <a:pPr lvl="1"/>
            <a:r>
              <a:rPr lang="en-US" dirty="0"/>
              <a:t>Files storing digital signatures for drivers (CAT)</a:t>
            </a:r>
          </a:p>
        </p:txBody>
      </p:sp>
      <p:sp>
        <p:nvSpPr>
          <p:cNvPr id="4" name="Date Placeholder 3">
            <a:extLst>
              <a:ext uri="{FF2B5EF4-FFF2-40B4-BE49-F238E27FC236}">
                <a16:creationId xmlns:a16="http://schemas.microsoft.com/office/drawing/2014/main" id="{776F021F-B576-224B-8627-0543B950F045}"/>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E354F41F-B3C0-FB48-AD27-48318A1D8A0E}"/>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298E39A2-38F8-A940-8A83-AB26F7BE2B6A}"/>
              </a:ext>
            </a:extLst>
          </p:cNvPr>
          <p:cNvSpPr>
            <a:spLocks noGrp="1"/>
          </p:cNvSpPr>
          <p:nvPr>
            <p:ph type="sldNum" sz="quarter" idx="12"/>
          </p:nvPr>
        </p:nvSpPr>
        <p:spPr/>
        <p:txBody>
          <a:bodyPr/>
          <a:lstStyle/>
          <a:p>
            <a:r>
              <a:rPr lang="en-US"/>
              <a:t>Slide 20-</a:t>
            </a:r>
            <a:fld id="{52DFCED4-3DB5-5A4D-92BF-293F61671FD6}" type="slidenum">
              <a:rPr lang="en-US" smtClean="0"/>
              <a:pPr/>
              <a:t>37</a:t>
            </a:fld>
            <a:endParaRPr lang="en-US" dirty="0"/>
          </a:p>
        </p:txBody>
      </p:sp>
    </p:spTree>
    <p:extLst>
      <p:ext uri="{BB962C8B-B14F-4D97-AF65-F5344CB8AC3E}">
        <p14:creationId xmlns:p14="http://schemas.microsoft.com/office/powerpoint/2010/main" val="28034438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FEBE0506-9F96-0949-A5EA-BE77FFBA2187}"/>
              </a:ext>
            </a:extLst>
          </p:cNvPr>
          <p:cNvSpPr>
            <a:spLocks noGrp="1" noChangeArrowheads="1"/>
          </p:cNvSpPr>
          <p:nvPr>
            <p:ph type="title"/>
          </p:nvPr>
        </p:nvSpPr>
        <p:spPr/>
        <p:txBody>
          <a:bodyPr/>
          <a:lstStyle/>
          <a:p>
            <a:r>
              <a:rPr lang="en-US" altLang="en-US"/>
              <a:t>Design Document Contents</a:t>
            </a:r>
          </a:p>
        </p:txBody>
      </p:sp>
      <p:sp>
        <p:nvSpPr>
          <p:cNvPr id="94211" name="Rectangle 3">
            <a:extLst>
              <a:ext uri="{FF2B5EF4-FFF2-40B4-BE49-F238E27FC236}">
                <a16:creationId xmlns:a16="http://schemas.microsoft.com/office/drawing/2014/main" id="{857B64FE-9CC1-B24A-9E30-24A91146BA82}"/>
              </a:ext>
            </a:extLst>
          </p:cNvPr>
          <p:cNvSpPr>
            <a:spLocks noGrp="1" noChangeArrowheads="1"/>
          </p:cNvSpPr>
          <p:nvPr>
            <p:ph type="body" idx="1"/>
          </p:nvPr>
        </p:nvSpPr>
        <p:spPr/>
        <p:txBody>
          <a:bodyPr/>
          <a:lstStyle/>
          <a:p>
            <a:r>
              <a:rPr lang="en-US" altLang="en-US" dirty="0"/>
              <a:t>Provide basis for analysis</a:t>
            </a:r>
          </a:p>
          <a:p>
            <a:pPr lvl="1"/>
            <a:r>
              <a:rPr lang="en-US" altLang="en-US" dirty="0"/>
              <a:t>Informal, semiformal, formal</a:t>
            </a:r>
          </a:p>
          <a:p>
            <a:r>
              <a:rPr lang="en-US" altLang="en-US" dirty="0"/>
              <a:t>Must include:</a:t>
            </a:r>
          </a:p>
          <a:p>
            <a:pPr lvl="1"/>
            <a:r>
              <a:rPr lang="en-US" altLang="en-US" i="1" dirty="0"/>
              <a:t>Security functions</a:t>
            </a:r>
            <a:r>
              <a:rPr lang="en-US" altLang="en-US" dirty="0"/>
              <a:t>: high-level descriptions of functions that enforce security and overview of protection approach</a:t>
            </a:r>
          </a:p>
          <a:p>
            <a:pPr lvl="1"/>
            <a:r>
              <a:rPr lang="en-US" altLang="en-US" i="1" dirty="0"/>
              <a:t>External interfaces</a:t>
            </a:r>
            <a:r>
              <a:rPr lang="en-US" altLang="en-US" dirty="0"/>
              <a:t>: interfaces visible to users, how the security enforcement functions constrain them, and what the constraints and effects should be</a:t>
            </a:r>
          </a:p>
          <a:p>
            <a:pPr lvl="1"/>
            <a:r>
              <a:rPr lang="en-US" altLang="en-US" i="1" dirty="0"/>
              <a:t>Internal design</a:t>
            </a:r>
            <a:r>
              <a:rPr lang="en-US" altLang="en-US" dirty="0"/>
              <a:t>: Design descriptions addressing the architecture in terms of the next layer of decomposition;  also, for each module, identifies and describes all interfaces and data structures</a:t>
            </a:r>
          </a:p>
        </p:txBody>
      </p:sp>
      <p:sp>
        <p:nvSpPr>
          <p:cNvPr id="2" name="Date Placeholder 1">
            <a:extLst>
              <a:ext uri="{FF2B5EF4-FFF2-40B4-BE49-F238E27FC236}">
                <a16:creationId xmlns:a16="http://schemas.microsoft.com/office/drawing/2014/main" id="{44C4C715-5BFD-D149-8DFD-B31512FCBAC6}"/>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452917C6-15B1-7240-A399-4AE373A69FB7}"/>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FEA85E4A-CDC2-1A41-B2DD-221310787A81}"/>
              </a:ext>
            </a:extLst>
          </p:cNvPr>
          <p:cNvSpPr>
            <a:spLocks noGrp="1"/>
          </p:cNvSpPr>
          <p:nvPr>
            <p:ph type="sldNum" sz="quarter" idx="12"/>
          </p:nvPr>
        </p:nvSpPr>
        <p:spPr/>
        <p:txBody>
          <a:bodyPr/>
          <a:lstStyle/>
          <a:p>
            <a:r>
              <a:rPr lang="en-US"/>
              <a:t>Slide 20-</a:t>
            </a:r>
            <a:fld id="{52DFCED4-3DB5-5A4D-92BF-293F61671FD6}" type="slidenum">
              <a:rPr lang="en-US" smtClean="0"/>
              <a:pPr/>
              <a:t>38</a:t>
            </a:fld>
            <a:endParaRPr lang="en-US" dirty="0"/>
          </a:p>
        </p:txBody>
      </p:sp>
    </p:spTree>
    <p:extLst>
      <p:ext uri="{BB962C8B-B14F-4D97-AF65-F5344CB8AC3E}">
        <p14:creationId xmlns:p14="http://schemas.microsoft.com/office/powerpoint/2010/main" val="3693351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E593E15E-9203-524E-8542-6C6709419E43}"/>
              </a:ext>
            </a:extLst>
          </p:cNvPr>
          <p:cNvSpPr>
            <a:spLocks noGrp="1" noChangeArrowheads="1"/>
          </p:cNvSpPr>
          <p:nvPr>
            <p:ph type="title"/>
          </p:nvPr>
        </p:nvSpPr>
        <p:spPr/>
        <p:txBody>
          <a:bodyPr/>
          <a:lstStyle/>
          <a:p>
            <a:r>
              <a:rPr lang="en-US" altLang="en-US"/>
              <a:t>Security Functions</a:t>
            </a:r>
          </a:p>
        </p:txBody>
      </p:sp>
      <p:sp>
        <p:nvSpPr>
          <p:cNvPr id="95235" name="Rectangle 3">
            <a:extLst>
              <a:ext uri="{FF2B5EF4-FFF2-40B4-BE49-F238E27FC236}">
                <a16:creationId xmlns:a16="http://schemas.microsoft.com/office/drawing/2014/main" id="{0C868913-1496-C442-9E2A-AB6B6879DF9A}"/>
              </a:ext>
            </a:extLst>
          </p:cNvPr>
          <p:cNvSpPr>
            <a:spLocks noGrp="1" noChangeArrowheads="1"/>
          </p:cNvSpPr>
          <p:nvPr>
            <p:ph type="body" idx="1"/>
          </p:nvPr>
        </p:nvSpPr>
        <p:spPr/>
        <p:txBody>
          <a:bodyPr/>
          <a:lstStyle/>
          <a:p>
            <a:pPr marL="0" indent="0">
              <a:buNone/>
            </a:pPr>
            <a:r>
              <a:rPr lang="en-US" altLang="en-US" i="1" dirty="0"/>
              <a:t>Security functions summary specification</a:t>
            </a:r>
            <a:r>
              <a:rPr lang="en-US" altLang="en-US" dirty="0"/>
              <a:t> identifies high-level security functions defined for the system; includes</a:t>
            </a:r>
          </a:p>
          <a:p>
            <a:pPr lvl="1"/>
            <a:r>
              <a:rPr lang="en-US" altLang="en-US" dirty="0"/>
              <a:t> </a:t>
            </a:r>
            <a:r>
              <a:rPr lang="en-US" altLang="en-US" i="1" dirty="0"/>
              <a:t>Description of individual security functions</a:t>
            </a:r>
            <a:r>
              <a:rPr lang="en-US" altLang="en-US" dirty="0"/>
              <a:t>, complete enough to show the intent of the function; tie to requirements</a:t>
            </a:r>
          </a:p>
          <a:p>
            <a:pPr lvl="1"/>
            <a:r>
              <a:rPr lang="en-US" altLang="en-US" dirty="0"/>
              <a:t> </a:t>
            </a:r>
            <a:r>
              <a:rPr lang="en-US" altLang="en-US" i="1" dirty="0"/>
              <a:t>Overview of set of security functions</a:t>
            </a:r>
            <a:r>
              <a:rPr lang="en-US" altLang="en-US" dirty="0"/>
              <a:t> describing how security functions work together to satisfy security requirements</a:t>
            </a:r>
          </a:p>
          <a:p>
            <a:pPr lvl="1"/>
            <a:r>
              <a:rPr lang="en-US" altLang="en-US" dirty="0"/>
              <a:t> </a:t>
            </a:r>
            <a:r>
              <a:rPr lang="en-US" altLang="en-US" i="1" dirty="0"/>
              <a:t>Mapping to requirements</a:t>
            </a:r>
            <a:r>
              <a:rPr lang="en-US" altLang="en-US" dirty="0"/>
              <a:t>, specifying mapping between security functions and security requirements. </a:t>
            </a:r>
          </a:p>
        </p:txBody>
      </p:sp>
      <p:sp>
        <p:nvSpPr>
          <p:cNvPr id="2" name="Date Placeholder 1">
            <a:extLst>
              <a:ext uri="{FF2B5EF4-FFF2-40B4-BE49-F238E27FC236}">
                <a16:creationId xmlns:a16="http://schemas.microsoft.com/office/drawing/2014/main" id="{F368AE7A-2104-2E4D-A5EF-5E911164D9C7}"/>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0EA69158-553F-434E-9557-E3FCD5364C44}"/>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6B252C74-9A52-6849-9199-A4C97889756A}"/>
              </a:ext>
            </a:extLst>
          </p:cNvPr>
          <p:cNvSpPr>
            <a:spLocks noGrp="1"/>
          </p:cNvSpPr>
          <p:nvPr>
            <p:ph type="sldNum" sz="quarter" idx="12"/>
          </p:nvPr>
        </p:nvSpPr>
        <p:spPr/>
        <p:txBody>
          <a:bodyPr/>
          <a:lstStyle/>
          <a:p>
            <a:r>
              <a:rPr lang="en-US"/>
              <a:t>Slide 20-</a:t>
            </a:r>
            <a:fld id="{52DFCED4-3DB5-5A4D-92BF-293F61671FD6}" type="slidenum">
              <a:rPr lang="en-US" smtClean="0"/>
              <a:pPr/>
              <a:t>39</a:t>
            </a:fld>
            <a:endParaRPr lang="en-US" dirty="0"/>
          </a:p>
        </p:txBody>
      </p:sp>
    </p:spTree>
    <p:extLst>
      <p:ext uri="{BB962C8B-B14F-4D97-AF65-F5344CB8AC3E}">
        <p14:creationId xmlns:p14="http://schemas.microsoft.com/office/powerpoint/2010/main" val="2584700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2C178CA3-0138-E14A-BC12-73D751D47F25}"/>
              </a:ext>
            </a:extLst>
          </p:cNvPr>
          <p:cNvSpPr>
            <a:spLocks noGrp="1" noChangeArrowheads="1"/>
          </p:cNvSpPr>
          <p:nvPr>
            <p:ph type="title"/>
          </p:nvPr>
        </p:nvSpPr>
        <p:spPr/>
        <p:txBody>
          <a:bodyPr/>
          <a:lstStyle/>
          <a:p>
            <a:r>
              <a:rPr lang="en-US" altLang="en-US"/>
              <a:t>Architecture</a:t>
            </a:r>
          </a:p>
        </p:txBody>
      </p:sp>
      <p:sp>
        <p:nvSpPr>
          <p:cNvPr id="64516" name="Rectangle 4">
            <a:extLst>
              <a:ext uri="{FF2B5EF4-FFF2-40B4-BE49-F238E27FC236}">
                <a16:creationId xmlns:a16="http://schemas.microsoft.com/office/drawing/2014/main" id="{F0236E5B-0486-4B46-94D7-4BBE5AC74916}"/>
              </a:ext>
            </a:extLst>
          </p:cNvPr>
          <p:cNvSpPr>
            <a:spLocks noGrp="1" noChangeArrowheads="1"/>
          </p:cNvSpPr>
          <p:nvPr>
            <p:ph type="body" idx="1"/>
          </p:nvPr>
        </p:nvSpPr>
        <p:spPr/>
        <p:txBody>
          <a:bodyPr/>
          <a:lstStyle/>
          <a:p>
            <a:pPr>
              <a:lnSpc>
                <a:spcPct val="90000"/>
              </a:lnSpc>
            </a:pPr>
            <a:r>
              <a:rPr lang="en-US" altLang="en-US"/>
              <a:t>Where do security enforcement mechanisms go?</a:t>
            </a:r>
          </a:p>
          <a:p>
            <a:pPr lvl="1">
              <a:lnSpc>
                <a:spcPct val="90000"/>
              </a:lnSpc>
            </a:pPr>
            <a:r>
              <a:rPr lang="en-US" altLang="en-US"/>
              <a:t>Focus of control on operations or data?</a:t>
            </a:r>
          </a:p>
          <a:p>
            <a:pPr lvl="2">
              <a:lnSpc>
                <a:spcPct val="90000"/>
              </a:lnSpc>
            </a:pPr>
            <a:r>
              <a:rPr lang="en-US" altLang="en-US"/>
              <a:t>Operating system: typically on data</a:t>
            </a:r>
          </a:p>
          <a:p>
            <a:pPr lvl="2">
              <a:lnSpc>
                <a:spcPct val="90000"/>
              </a:lnSpc>
            </a:pPr>
            <a:r>
              <a:rPr lang="en-US" altLang="en-US"/>
              <a:t>Applications: typically on operations</a:t>
            </a:r>
          </a:p>
          <a:p>
            <a:pPr lvl="1">
              <a:lnSpc>
                <a:spcPct val="90000"/>
              </a:lnSpc>
            </a:pPr>
            <a:r>
              <a:rPr lang="en-US" altLang="en-US"/>
              <a:t>Centralized or distributed enforcement mechanisms?</a:t>
            </a:r>
          </a:p>
          <a:p>
            <a:pPr lvl="2">
              <a:lnSpc>
                <a:spcPct val="90000"/>
              </a:lnSpc>
            </a:pPr>
            <a:r>
              <a:rPr lang="en-US" altLang="en-US"/>
              <a:t>Centralized: called by routines</a:t>
            </a:r>
          </a:p>
          <a:p>
            <a:pPr lvl="2">
              <a:lnSpc>
                <a:spcPct val="90000"/>
              </a:lnSpc>
            </a:pPr>
            <a:r>
              <a:rPr lang="en-US" altLang="en-US"/>
              <a:t>Distributed: spread across several routines</a:t>
            </a:r>
          </a:p>
        </p:txBody>
      </p:sp>
      <p:sp>
        <p:nvSpPr>
          <p:cNvPr id="2" name="Date Placeholder 1">
            <a:extLst>
              <a:ext uri="{FF2B5EF4-FFF2-40B4-BE49-F238E27FC236}">
                <a16:creationId xmlns:a16="http://schemas.microsoft.com/office/drawing/2014/main" id="{CAF9EF91-39E8-1047-8C3D-9F9CE0CC0845}"/>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F515CDEA-67C2-2243-91AD-B7B9EF10364D}"/>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AC52E2D5-CBB3-634A-AE34-6F193F9B9774}"/>
              </a:ext>
            </a:extLst>
          </p:cNvPr>
          <p:cNvSpPr>
            <a:spLocks noGrp="1"/>
          </p:cNvSpPr>
          <p:nvPr>
            <p:ph type="sldNum" sz="quarter" idx="12"/>
          </p:nvPr>
        </p:nvSpPr>
        <p:spPr/>
        <p:txBody>
          <a:bodyPr/>
          <a:lstStyle/>
          <a:p>
            <a:r>
              <a:rPr lang="en-US"/>
              <a:t>Slide 20-</a:t>
            </a:r>
            <a:fld id="{52DFCED4-3DB5-5A4D-92BF-293F61671FD6}" type="slidenum">
              <a:rPr lang="en-US" smtClean="0"/>
              <a:pPr/>
              <a:t>4</a:t>
            </a:fld>
            <a:endParaRPr lang="en-US" dirty="0"/>
          </a:p>
        </p:txBody>
      </p:sp>
    </p:spTree>
    <p:extLst>
      <p:ext uri="{BB962C8B-B14F-4D97-AF65-F5344CB8AC3E}">
        <p14:creationId xmlns:p14="http://schemas.microsoft.com/office/powerpoint/2010/main" val="30646113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123719C0-CBC0-D54E-92A2-B6DACAAF4526}"/>
              </a:ext>
            </a:extLst>
          </p:cNvPr>
          <p:cNvSpPr>
            <a:spLocks noGrp="1" noChangeArrowheads="1"/>
          </p:cNvSpPr>
          <p:nvPr>
            <p:ph type="title"/>
          </p:nvPr>
        </p:nvSpPr>
        <p:spPr/>
        <p:txBody>
          <a:bodyPr/>
          <a:lstStyle/>
          <a:p>
            <a:r>
              <a:rPr lang="en-US" altLang="en-US"/>
              <a:t>External Interface</a:t>
            </a:r>
          </a:p>
        </p:txBody>
      </p:sp>
      <p:sp>
        <p:nvSpPr>
          <p:cNvPr id="96259" name="Rectangle 3">
            <a:extLst>
              <a:ext uri="{FF2B5EF4-FFF2-40B4-BE49-F238E27FC236}">
                <a16:creationId xmlns:a16="http://schemas.microsoft.com/office/drawing/2014/main" id="{DEC08561-A45E-884D-8DE9-D66DC4EE5237}"/>
              </a:ext>
            </a:extLst>
          </p:cNvPr>
          <p:cNvSpPr>
            <a:spLocks noGrp="1" noChangeArrowheads="1"/>
          </p:cNvSpPr>
          <p:nvPr>
            <p:ph type="body" idx="1"/>
          </p:nvPr>
        </p:nvSpPr>
        <p:spPr/>
        <p:txBody>
          <a:bodyPr/>
          <a:lstStyle/>
          <a:p>
            <a:pPr marL="0" indent="0">
              <a:buNone/>
            </a:pPr>
            <a:r>
              <a:rPr lang="en-US" altLang="en-US" dirty="0"/>
              <a:t>High-level description of external interfaces to system, component, subcomponent, or module</a:t>
            </a:r>
          </a:p>
          <a:p>
            <a:pPr marL="914400" lvl="1" indent="-457200">
              <a:buFont typeface="Times" pitchFamily="2" charset="0"/>
              <a:buAutoNum type="arabicPeriod"/>
            </a:pPr>
            <a:r>
              <a:rPr lang="en-US" altLang="en-US" dirty="0"/>
              <a:t> </a:t>
            </a:r>
            <a:r>
              <a:rPr lang="en-US" altLang="en-US" i="1" dirty="0"/>
              <a:t>Component overview</a:t>
            </a:r>
            <a:r>
              <a:rPr lang="en-US" altLang="en-US" dirty="0"/>
              <a:t> identifying the component, its parent, how the component fits into the design </a:t>
            </a:r>
          </a:p>
          <a:p>
            <a:pPr marL="914400" lvl="1" indent="-457200">
              <a:buFont typeface="Times" pitchFamily="2" charset="0"/>
              <a:buAutoNum type="arabicPeriod"/>
            </a:pPr>
            <a:r>
              <a:rPr lang="en-US" altLang="en-US" dirty="0"/>
              <a:t> </a:t>
            </a:r>
            <a:r>
              <a:rPr lang="en-US" altLang="en-US" i="1" dirty="0"/>
              <a:t>Data descriptions</a:t>
            </a:r>
            <a:r>
              <a:rPr lang="en-US" altLang="en-US" dirty="0"/>
              <a:t> identifying data types and structures needed to support the external interface descriptions specific to this component, and security issues or protection requirements relevant to data structures.</a:t>
            </a:r>
          </a:p>
          <a:p>
            <a:pPr marL="914400" lvl="1" indent="-457200">
              <a:buFont typeface="Times" pitchFamily="2" charset="0"/>
              <a:buAutoNum type="arabicPeriod"/>
            </a:pPr>
            <a:r>
              <a:rPr lang="en-US" altLang="en-US" dirty="0"/>
              <a:t> </a:t>
            </a:r>
            <a:r>
              <a:rPr lang="en-US" altLang="en-US" i="1" dirty="0"/>
              <a:t>Interface descriptions</a:t>
            </a:r>
            <a:r>
              <a:rPr lang="en-US" altLang="en-US" dirty="0"/>
              <a:t> including commands, system calls, library calls, functions, and application program interfaces as well as exception conditions and effects</a:t>
            </a:r>
          </a:p>
        </p:txBody>
      </p:sp>
      <p:sp>
        <p:nvSpPr>
          <p:cNvPr id="2" name="Date Placeholder 1">
            <a:extLst>
              <a:ext uri="{FF2B5EF4-FFF2-40B4-BE49-F238E27FC236}">
                <a16:creationId xmlns:a16="http://schemas.microsoft.com/office/drawing/2014/main" id="{14345038-577D-D245-809A-4F5936E8379E}"/>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CF030612-B856-E841-AF80-A055C090D536}"/>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DAB02069-AE09-644F-9B1C-EF6B89E08B93}"/>
              </a:ext>
            </a:extLst>
          </p:cNvPr>
          <p:cNvSpPr>
            <a:spLocks noGrp="1"/>
          </p:cNvSpPr>
          <p:nvPr>
            <p:ph type="sldNum" sz="quarter" idx="12"/>
          </p:nvPr>
        </p:nvSpPr>
        <p:spPr/>
        <p:txBody>
          <a:bodyPr/>
          <a:lstStyle/>
          <a:p>
            <a:r>
              <a:rPr lang="en-US"/>
              <a:t>Slide 20-</a:t>
            </a:r>
            <a:fld id="{52DFCED4-3DB5-5A4D-92BF-293F61671FD6}" type="slidenum">
              <a:rPr lang="en-US" smtClean="0"/>
              <a:pPr/>
              <a:t>40</a:t>
            </a:fld>
            <a:endParaRPr lang="en-US" dirty="0"/>
          </a:p>
        </p:txBody>
      </p:sp>
    </p:spTree>
    <p:extLst>
      <p:ext uri="{BB962C8B-B14F-4D97-AF65-F5344CB8AC3E}">
        <p14:creationId xmlns:p14="http://schemas.microsoft.com/office/powerpoint/2010/main" val="13331302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DA6801BE-552D-A949-92A8-CF2B7D552C5D}"/>
              </a:ext>
            </a:extLst>
          </p:cNvPr>
          <p:cNvSpPr>
            <a:spLocks noGrp="1" noChangeArrowheads="1"/>
          </p:cNvSpPr>
          <p:nvPr>
            <p:ph type="title"/>
          </p:nvPr>
        </p:nvSpPr>
        <p:spPr/>
        <p:txBody>
          <a:bodyPr/>
          <a:lstStyle/>
          <a:p>
            <a:r>
              <a:rPr lang="en-US" altLang="en-US" dirty="0"/>
              <a:t>Example 1</a:t>
            </a:r>
          </a:p>
        </p:txBody>
      </p:sp>
      <p:sp>
        <p:nvSpPr>
          <p:cNvPr id="97283" name="Rectangle 3">
            <a:extLst>
              <a:ext uri="{FF2B5EF4-FFF2-40B4-BE49-F238E27FC236}">
                <a16:creationId xmlns:a16="http://schemas.microsoft.com/office/drawing/2014/main" id="{C0AEB486-9DC0-FC43-8C05-584FA3907F1F}"/>
              </a:ext>
            </a:extLst>
          </p:cNvPr>
          <p:cNvSpPr>
            <a:spLocks noGrp="1" noChangeArrowheads="1"/>
          </p:cNvSpPr>
          <p:nvPr>
            <p:ph type="body" idx="1"/>
          </p:nvPr>
        </p:nvSpPr>
        <p:spPr/>
        <p:txBody>
          <a:bodyPr/>
          <a:lstStyle/>
          <a:p>
            <a:r>
              <a:rPr lang="en-US" altLang="en-US" dirty="0"/>
              <a:t>Routine for error handling subsystem that adds an event to an existing log file</a:t>
            </a:r>
          </a:p>
          <a:p>
            <a:endParaRPr lang="en-US" altLang="en-US" sz="2400" dirty="0"/>
          </a:p>
          <a:p>
            <a:pPr>
              <a:buFontTx/>
              <a:buNone/>
            </a:pPr>
            <a:r>
              <a:rPr lang="en-US" altLang="en-US" sz="2400" b="1" dirty="0"/>
              <a:t>Interface Name</a:t>
            </a:r>
          </a:p>
          <a:p>
            <a:pPr>
              <a:buFontTx/>
              <a:buNone/>
            </a:pPr>
            <a:r>
              <a:rPr lang="en-US" altLang="en-US" sz="2400" dirty="0" err="1"/>
              <a:t>error_t</a:t>
            </a:r>
            <a:r>
              <a:rPr lang="en-US" altLang="en-US" sz="2400" dirty="0"/>
              <a:t> </a:t>
            </a:r>
            <a:r>
              <a:rPr lang="en-US" altLang="en-US" sz="2400" dirty="0" err="1"/>
              <a:t>add_logevent</a:t>
            </a:r>
            <a:r>
              <a:rPr lang="en-US" altLang="en-US" sz="2400" dirty="0"/>
              <a:t>  ( </a:t>
            </a:r>
            <a:r>
              <a:rPr lang="en-US" altLang="en-US" sz="2400" dirty="0" err="1"/>
              <a:t>handle_t</a:t>
            </a:r>
            <a:r>
              <a:rPr lang="en-US" altLang="en-US" sz="2400" dirty="0"/>
              <a:t>  handle, </a:t>
            </a:r>
            <a:r>
              <a:rPr lang="en-US" altLang="en-US" sz="2400" dirty="0" err="1"/>
              <a:t>data_t</a:t>
            </a:r>
            <a:r>
              <a:rPr lang="en-US" altLang="en-US" sz="2400" dirty="0"/>
              <a:t> event );</a:t>
            </a:r>
          </a:p>
          <a:p>
            <a:pPr>
              <a:buFontTx/>
              <a:buNone/>
            </a:pPr>
            <a:r>
              <a:rPr lang="en-US" altLang="en-US" sz="2400" b="1" dirty="0"/>
              <a:t>Input Parameters</a:t>
            </a:r>
          </a:p>
          <a:p>
            <a:pPr>
              <a:lnSpc>
                <a:spcPct val="100000"/>
              </a:lnSpc>
              <a:spcBef>
                <a:spcPts val="0"/>
              </a:spcBef>
              <a:buFontTx/>
              <a:buNone/>
            </a:pPr>
            <a:r>
              <a:rPr lang="en-US" altLang="en-US" sz="2400" dirty="0"/>
              <a:t>handle		valid handle returned from previous call to </a:t>
            </a:r>
            <a:r>
              <a:rPr lang="en-US" altLang="en-US" sz="2400" i="1" dirty="0" err="1"/>
              <a:t>open_log</a:t>
            </a:r>
            <a:endParaRPr lang="en-US" altLang="en-US" sz="2400" i="1" dirty="0"/>
          </a:p>
          <a:p>
            <a:pPr>
              <a:lnSpc>
                <a:spcPct val="100000"/>
              </a:lnSpc>
              <a:spcBef>
                <a:spcPts val="0"/>
              </a:spcBef>
              <a:buFontTx/>
              <a:buNone/>
            </a:pPr>
            <a:r>
              <a:rPr lang="en-US" altLang="en-US" sz="2400" dirty="0"/>
              <a:t>event		buffer of event data with records in </a:t>
            </a:r>
            <a:r>
              <a:rPr lang="en-US" altLang="en-US" sz="2400" i="1" dirty="0" err="1"/>
              <a:t>logevent</a:t>
            </a:r>
            <a:r>
              <a:rPr lang="en-US" altLang="en-US" sz="2400" dirty="0"/>
              <a:t> format</a:t>
            </a:r>
          </a:p>
        </p:txBody>
      </p:sp>
      <p:sp>
        <p:nvSpPr>
          <p:cNvPr id="2" name="Date Placeholder 1">
            <a:extLst>
              <a:ext uri="{FF2B5EF4-FFF2-40B4-BE49-F238E27FC236}">
                <a16:creationId xmlns:a16="http://schemas.microsoft.com/office/drawing/2014/main" id="{941853D5-9892-6B43-9CD2-6222342839A0}"/>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97A65C2B-F05C-C249-89B2-8EBFDB8B10C4}"/>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4BCA736C-087E-1444-9049-3D702CFFCC1A}"/>
              </a:ext>
            </a:extLst>
          </p:cNvPr>
          <p:cNvSpPr>
            <a:spLocks noGrp="1"/>
          </p:cNvSpPr>
          <p:nvPr>
            <p:ph type="sldNum" sz="quarter" idx="12"/>
          </p:nvPr>
        </p:nvSpPr>
        <p:spPr/>
        <p:txBody>
          <a:bodyPr/>
          <a:lstStyle/>
          <a:p>
            <a:r>
              <a:rPr lang="en-US"/>
              <a:t>Slide 20-</a:t>
            </a:r>
            <a:fld id="{52DFCED4-3DB5-5A4D-92BF-293F61671FD6}" type="slidenum">
              <a:rPr lang="en-US" smtClean="0"/>
              <a:pPr/>
              <a:t>41</a:t>
            </a:fld>
            <a:endParaRPr lang="en-US" dirty="0"/>
          </a:p>
        </p:txBody>
      </p:sp>
    </p:spTree>
    <p:extLst>
      <p:ext uri="{BB962C8B-B14F-4D97-AF65-F5344CB8AC3E}">
        <p14:creationId xmlns:p14="http://schemas.microsoft.com/office/powerpoint/2010/main" val="28166043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7788CFC4-BB02-8549-99AF-DC162B14A5A1}"/>
              </a:ext>
            </a:extLst>
          </p:cNvPr>
          <p:cNvSpPr>
            <a:spLocks noGrp="1" noChangeArrowheads="1"/>
          </p:cNvSpPr>
          <p:nvPr>
            <p:ph type="title"/>
          </p:nvPr>
        </p:nvSpPr>
        <p:spPr/>
        <p:txBody>
          <a:bodyPr/>
          <a:lstStyle/>
          <a:p>
            <a:r>
              <a:rPr lang="en-US" altLang="en-US" dirty="0"/>
              <a:t>Example 1 (</a:t>
            </a:r>
            <a:r>
              <a:rPr lang="en-US" altLang="en-US" i="1" dirty="0" err="1"/>
              <a:t>con’t</a:t>
            </a:r>
            <a:r>
              <a:rPr lang="en-US" altLang="en-US" dirty="0"/>
              <a:t>)</a:t>
            </a:r>
          </a:p>
        </p:txBody>
      </p:sp>
      <p:sp>
        <p:nvSpPr>
          <p:cNvPr id="98307" name="Rectangle 3">
            <a:extLst>
              <a:ext uri="{FF2B5EF4-FFF2-40B4-BE49-F238E27FC236}">
                <a16:creationId xmlns:a16="http://schemas.microsoft.com/office/drawing/2014/main" id="{36E22C78-567B-8448-8B49-DE24E678843B}"/>
              </a:ext>
            </a:extLst>
          </p:cNvPr>
          <p:cNvSpPr>
            <a:spLocks noGrp="1" noChangeArrowheads="1"/>
          </p:cNvSpPr>
          <p:nvPr>
            <p:ph type="body" idx="1"/>
          </p:nvPr>
        </p:nvSpPr>
        <p:spPr/>
        <p:txBody>
          <a:bodyPr>
            <a:normAutofit/>
          </a:bodyPr>
          <a:lstStyle/>
          <a:p>
            <a:pPr>
              <a:buFontTx/>
              <a:buNone/>
            </a:pPr>
            <a:r>
              <a:rPr lang="en-US" altLang="en-US" sz="2000" b="1" dirty="0"/>
              <a:t>Exceptions</a:t>
            </a:r>
          </a:p>
          <a:p>
            <a:pPr>
              <a:lnSpc>
                <a:spcPct val="110000"/>
              </a:lnSpc>
              <a:spcBef>
                <a:spcPts val="0"/>
              </a:spcBef>
            </a:pPr>
            <a:r>
              <a:rPr lang="en-US" altLang="en-US" sz="2000" dirty="0"/>
              <a:t>Caller lacks permission to add to EVENT file</a:t>
            </a:r>
          </a:p>
          <a:p>
            <a:pPr>
              <a:lnSpc>
                <a:spcPct val="110000"/>
              </a:lnSpc>
              <a:spcBef>
                <a:spcPts val="0"/>
              </a:spcBef>
            </a:pPr>
            <a:r>
              <a:rPr lang="en-US" altLang="en-US" sz="2000" dirty="0"/>
              <a:t>Inadequate memory to add to an EVENT file</a:t>
            </a:r>
          </a:p>
          <a:p>
            <a:pPr>
              <a:buFontTx/>
              <a:buNone/>
            </a:pPr>
            <a:r>
              <a:rPr lang="en-US" altLang="en-US" sz="2000" b="1" dirty="0"/>
              <a:t>Effects</a:t>
            </a:r>
          </a:p>
          <a:p>
            <a:pPr>
              <a:buFontTx/>
              <a:buNone/>
            </a:pPr>
            <a:r>
              <a:rPr lang="en-US" altLang="en-US" sz="2000" dirty="0"/>
              <a:t>Event is added to EVENT log.</a:t>
            </a:r>
          </a:p>
          <a:p>
            <a:pPr>
              <a:buFontTx/>
              <a:buNone/>
            </a:pPr>
            <a:r>
              <a:rPr lang="en-US" altLang="en-US" sz="2000" b="1" dirty="0"/>
              <a:t>Output Parameters</a:t>
            </a:r>
          </a:p>
          <a:p>
            <a:pPr>
              <a:lnSpc>
                <a:spcPct val="100000"/>
              </a:lnSpc>
              <a:spcBef>
                <a:spcPts val="0"/>
              </a:spcBef>
              <a:buFontTx/>
              <a:buNone/>
            </a:pPr>
            <a:r>
              <a:rPr lang="en-US" altLang="en-US" sz="2000" dirty="0"/>
              <a:t>status	</a:t>
            </a:r>
            <a:r>
              <a:rPr lang="en-US" altLang="en-US" sz="2000" dirty="0" err="1"/>
              <a:t>status_ok</a:t>
            </a:r>
            <a:r>
              <a:rPr lang="en-US" altLang="en-US" sz="2000" dirty="0"/>
              <a:t>		/* routine completed successfully */</a:t>
            </a:r>
          </a:p>
          <a:p>
            <a:pPr>
              <a:lnSpc>
                <a:spcPct val="100000"/>
              </a:lnSpc>
              <a:spcBef>
                <a:spcPts val="0"/>
              </a:spcBef>
              <a:buFontTx/>
              <a:buNone/>
            </a:pPr>
            <a:r>
              <a:rPr lang="en-US" altLang="en-US" sz="2000" dirty="0"/>
              <a:t>		</a:t>
            </a:r>
            <a:r>
              <a:rPr lang="en-US" altLang="en-US" sz="2000" dirty="0" err="1"/>
              <a:t>no_memory</a:t>
            </a:r>
            <a:r>
              <a:rPr lang="en-US" altLang="en-US" sz="2000" dirty="0"/>
              <a:t>		/* insufficient memory (failed) */</a:t>
            </a:r>
          </a:p>
          <a:p>
            <a:pPr>
              <a:lnSpc>
                <a:spcPct val="100000"/>
              </a:lnSpc>
              <a:spcBef>
                <a:spcPts val="0"/>
              </a:spcBef>
              <a:buFontTx/>
              <a:buNone/>
            </a:pPr>
            <a:r>
              <a:rPr lang="en-US" altLang="en-US" sz="2000" dirty="0"/>
              <a:t>		</a:t>
            </a:r>
            <a:r>
              <a:rPr lang="en-US" altLang="en-US" sz="2000" dirty="0" err="1"/>
              <a:t>permission_denied</a:t>
            </a:r>
            <a:r>
              <a:rPr lang="en-US" altLang="en-US" sz="2000" dirty="0"/>
              <a:t>	/* no permission (failed) */</a:t>
            </a:r>
          </a:p>
          <a:p>
            <a:pPr>
              <a:buFontTx/>
              <a:buNone/>
            </a:pPr>
            <a:r>
              <a:rPr lang="en-US" altLang="en-US" sz="2000" b="1" dirty="0"/>
              <a:t>Note</a:t>
            </a:r>
            <a:endParaRPr lang="en-US" altLang="en-US" sz="2000" dirty="0"/>
          </a:p>
          <a:p>
            <a:pPr>
              <a:buFontTx/>
              <a:buNone/>
            </a:pPr>
            <a:r>
              <a:rPr lang="en-US" altLang="en-US" sz="2000" dirty="0"/>
              <a:t>	</a:t>
            </a:r>
            <a:r>
              <a:rPr lang="en-US" altLang="en-US" sz="2000" i="1" dirty="0" err="1"/>
              <a:t>add_logevent</a:t>
            </a:r>
            <a:r>
              <a:rPr lang="en-US" altLang="en-US" sz="2000" dirty="0"/>
              <a:t> is a user-visible interface</a:t>
            </a:r>
          </a:p>
        </p:txBody>
      </p:sp>
      <p:sp>
        <p:nvSpPr>
          <p:cNvPr id="2" name="Date Placeholder 1">
            <a:extLst>
              <a:ext uri="{FF2B5EF4-FFF2-40B4-BE49-F238E27FC236}">
                <a16:creationId xmlns:a16="http://schemas.microsoft.com/office/drawing/2014/main" id="{114FED88-C398-E243-B0F6-1E4CD3FD8540}"/>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725A5CEA-4DD8-5542-BEAB-E58A411B179F}"/>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01372E49-5C00-BA40-A6D0-6FB92CF9628D}"/>
              </a:ext>
            </a:extLst>
          </p:cNvPr>
          <p:cNvSpPr>
            <a:spLocks noGrp="1"/>
          </p:cNvSpPr>
          <p:nvPr>
            <p:ph type="sldNum" sz="quarter" idx="12"/>
          </p:nvPr>
        </p:nvSpPr>
        <p:spPr/>
        <p:txBody>
          <a:bodyPr/>
          <a:lstStyle/>
          <a:p>
            <a:r>
              <a:rPr lang="en-US"/>
              <a:t>Slide 20-</a:t>
            </a:r>
            <a:fld id="{52DFCED4-3DB5-5A4D-92BF-293F61671FD6}" type="slidenum">
              <a:rPr lang="en-US" smtClean="0"/>
              <a:pPr/>
              <a:t>42</a:t>
            </a:fld>
            <a:endParaRPr lang="en-US" dirty="0"/>
          </a:p>
        </p:txBody>
      </p:sp>
    </p:spTree>
    <p:extLst>
      <p:ext uri="{BB962C8B-B14F-4D97-AF65-F5344CB8AC3E}">
        <p14:creationId xmlns:p14="http://schemas.microsoft.com/office/powerpoint/2010/main" val="17076798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DA6801BE-552D-A949-92A8-CF2B7D552C5D}"/>
              </a:ext>
            </a:extLst>
          </p:cNvPr>
          <p:cNvSpPr>
            <a:spLocks noGrp="1" noChangeArrowheads="1"/>
          </p:cNvSpPr>
          <p:nvPr>
            <p:ph type="title"/>
          </p:nvPr>
        </p:nvSpPr>
        <p:spPr/>
        <p:txBody>
          <a:bodyPr/>
          <a:lstStyle/>
          <a:p>
            <a:r>
              <a:rPr lang="en-US" altLang="en-US" dirty="0"/>
              <a:t>Example 2</a:t>
            </a:r>
          </a:p>
        </p:txBody>
      </p:sp>
      <p:sp>
        <p:nvSpPr>
          <p:cNvPr id="97283" name="Rectangle 3">
            <a:extLst>
              <a:ext uri="{FF2B5EF4-FFF2-40B4-BE49-F238E27FC236}">
                <a16:creationId xmlns:a16="http://schemas.microsoft.com/office/drawing/2014/main" id="{C0AEB486-9DC0-FC43-8C05-584FA3907F1F}"/>
              </a:ext>
            </a:extLst>
          </p:cNvPr>
          <p:cNvSpPr>
            <a:spLocks noGrp="1" noChangeArrowheads="1"/>
          </p:cNvSpPr>
          <p:nvPr>
            <p:ph type="body" idx="1"/>
          </p:nvPr>
        </p:nvSpPr>
        <p:spPr/>
        <p:txBody>
          <a:bodyPr>
            <a:normAutofit fontScale="92500" lnSpcReduction="10000"/>
          </a:bodyPr>
          <a:lstStyle/>
          <a:p>
            <a:r>
              <a:rPr lang="en-US" altLang="en-US" dirty="0"/>
              <a:t>Interface for web user to change user password</a:t>
            </a:r>
          </a:p>
          <a:p>
            <a:endParaRPr lang="en-US" altLang="en-US" sz="2400" dirty="0"/>
          </a:p>
          <a:p>
            <a:pPr>
              <a:buFontTx/>
              <a:buNone/>
            </a:pPr>
            <a:r>
              <a:rPr lang="en-US" altLang="en-US" sz="2400" b="1" dirty="0"/>
              <a:t>Interface Name</a:t>
            </a:r>
          </a:p>
          <a:p>
            <a:pPr>
              <a:buFontTx/>
              <a:buNone/>
            </a:pPr>
            <a:r>
              <a:rPr lang="en-US" altLang="en-US" sz="2400" dirty="0"/>
              <a:t>User Manager / Change Password</a:t>
            </a:r>
          </a:p>
          <a:p>
            <a:pPr>
              <a:lnSpc>
                <a:spcPct val="110000"/>
              </a:lnSpc>
              <a:buFontTx/>
              <a:buNone/>
            </a:pPr>
            <a:r>
              <a:rPr lang="en-US" altLang="en-US" sz="2400" b="1" dirty="0"/>
              <a:t>Input Parameters</a:t>
            </a:r>
          </a:p>
          <a:p>
            <a:pPr marL="2747963" indent="-2747963">
              <a:lnSpc>
                <a:spcPct val="110000"/>
              </a:lnSpc>
              <a:buFontTx/>
              <a:buNone/>
            </a:pPr>
            <a:r>
              <a:rPr lang="en-US" altLang="en-US" sz="2400" dirty="0"/>
              <a:t>Old password	Current user’s current password</a:t>
            </a:r>
          </a:p>
          <a:p>
            <a:pPr marL="2747963" indent="-2747963">
              <a:lnSpc>
                <a:spcPct val="110000"/>
              </a:lnSpc>
              <a:spcBef>
                <a:spcPts val="0"/>
              </a:spcBef>
              <a:buNone/>
            </a:pPr>
            <a:r>
              <a:rPr lang="en-US" altLang="en-US" sz="2400" dirty="0"/>
              <a:t>New password	Current user’s new password</a:t>
            </a:r>
            <a:endParaRPr lang="en-US" altLang="en-US" sz="2400" i="1" dirty="0"/>
          </a:p>
          <a:p>
            <a:pPr marL="2747963" indent="-2747963">
              <a:lnSpc>
                <a:spcPct val="110000"/>
              </a:lnSpc>
              <a:spcBef>
                <a:spcPts val="0"/>
              </a:spcBef>
              <a:buNone/>
            </a:pPr>
            <a:r>
              <a:rPr lang="en-US" altLang="en-US" sz="2400" dirty="0"/>
              <a:t>Confirm new password	Current user’s confirmation of new password</a:t>
            </a:r>
          </a:p>
          <a:p>
            <a:pPr marL="2747963" indent="-2747963">
              <a:lnSpc>
                <a:spcPct val="110000"/>
              </a:lnSpc>
              <a:spcBef>
                <a:spcPts val="0"/>
              </a:spcBef>
              <a:buNone/>
            </a:pPr>
            <a:r>
              <a:rPr lang="en-US" altLang="en-US" sz="2400" dirty="0"/>
              <a:t>OK button	Used to submit change password request</a:t>
            </a:r>
          </a:p>
          <a:p>
            <a:pPr marL="2747963" indent="-2747963">
              <a:lnSpc>
                <a:spcPct val="110000"/>
              </a:lnSpc>
              <a:spcBef>
                <a:spcPts val="0"/>
              </a:spcBef>
              <a:buNone/>
            </a:pPr>
            <a:r>
              <a:rPr lang="en-US" altLang="en-US" sz="2400" dirty="0"/>
              <a:t>CANCEL button	Used to cancel change password request and return to previous screen/window</a:t>
            </a:r>
          </a:p>
          <a:p>
            <a:pPr>
              <a:buNone/>
            </a:pPr>
            <a:endParaRPr lang="en-US" altLang="en-US" sz="2400" i="1" dirty="0"/>
          </a:p>
          <a:p>
            <a:pPr>
              <a:buFontTx/>
              <a:buNone/>
            </a:pPr>
            <a:endParaRPr lang="en-US" altLang="en-US" sz="2400" i="1" dirty="0"/>
          </a:p>
        </p:txBody>
      </p:sp>
      <p:sp>
        <p:nvSpPr>
          <p:cNvPr id="2" name="Date Placeholder 1">
            <a:extLst>
              <a:ext uri="{FF2B5EF4-FFF2-40B4-BE49-F238E27FC236}">
                <a16:creationId xmlns:a16="http://schemas.microsoft.com/office/drawing/2014/main" id="{941853D5-9892-6B43-9CD2-6222342839A0}"/>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97A65C2B-F05C-C249-89B2-8EBFDB8B10C4}"/>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4BCA736C-087E-1444-9049-3D702CFFCC1A}"/>
              </a:ext>
            </a:extLst>
          </p:cNvPr>
          <p:cNvSpPr>
            <a:spLocks noGrp="1"/>
          </p:cNvSpPr>
          <p:nvPr>
            <p:ph type="sldNum" sz="quarter" idx="12"/>
          </p:nvPr>
        </p:nvSpPr>
        <p:spPr/>
        <p:txBody>
          <a:bodyPr/>
          <a:lstStyle/>
          <a:p>
            <a:r>
              <a:rPr lang="en-US"/>
              <a:t>Slide 20-</a:t>
            </a:r>
            <a:fld id="{52DFCED4-3DB5-5A4D-92BF-293F61671FD6}" type="slidenum">
              <a:rPr lang="en-US" smtClean="0"/>
              <a:pPr/>
              <a:t>43</a:t>
            </a:fld>
            <a:endParaRPr lang="en-US" dirty="0"/>
          </a:p>
        </p:txBody>
      </p:sp>
    </p:spTree>
    <p:extLst>
      <p:ext uri="{BB962C8B-B14F-4D97-AF65-F5344CB8AC3E}">
        <p14:creationId xmlns:p14="http://schemas.microsoft.com/office/powerpoint/2010/main" val="23931335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7788CFC4-BB02-8549-99AF-DC162B14A5A1}"/>
              </a:ext>
            </a:extLst>
          </p:cNvPr>
          <p:cNvSpPr>
            <a:spLocks noGrp="1" noChangeArrowheads="1"/>
          </p:cNvSpPr>
          <p:nvPr>
            <p:ph type="title"/>
          </p:nvPr>
        </p:nvSpPr>
        <p:spPr/>
        <p:txBody>
          <a:bodyPr/>
          <a:lstStyle/>
          <a:p>
            <a:r>
              <a:rPr lang="en-US" altLang="en-US" dirty="0"/>
              <a:t>Example 2 (</a:t>
            </a:r>
            <a:r>
              <a:rPr lang="en-US" altLang="en-US" i="1" dirty="0" err="1"/>
              <a:t>con’t</a:t>
            </a:r>
            <a:r>
              <a:rPr lang="en-US" altLang="en-US" dirty="0"/>
              <a:t>)</a:t>
            </a:r>
          </a:p>
        </p:txBody>
      </p:sp>
      <p:sp>
        <p:nvSpPr>
          <p:cNvPr id="98307" name="Rectangle 3">
            <a:extLst>
              <a:ext uri="{FF2B5EF4-FFF2-40B4-BE49-F238E27FC236}">
                <a16:creationId xmlns:a16="http://schemas.microsoft.com/office/drawing/2014/main" id="{36E22C78-567B-8448-8B49-DE24E678843B}"/>
              </a:ext>
            </a:extLst>
          </p:cNvPr>
          <p:cNvSpPr>
            <a:spLocks noGrp="1" noChangeArrowheads="1"/>
          </p:cNvSpPr>
          <p:nvPr>
            <p:ph type="body" idx="1"/>
          </p:nvPr>
        </p:nvSpPr>
        <p:spPr/>
        <p:txBody>
          <a:bodyPr>
            <a:noAutofit/>
          </a:bodyPr>
          <a:lstStyle/>
          <a:p>
            <a:pPr>
              <a:buFontTx/>
              <a:buNone/>
            </a:pPr>
            <a:r>
              <a:rPr lang="en-US" altLang="en-US" sz="2000" b="1" dirty="0"/>
              <a:t>Exceptions</a:t>
            </a:r>
          </a:p>
          <a:p>
            <a:pPr>
              <a:lnSpc>
                <a:spcPct val="100000"/>
              </a:lnSpc>
              <a:spcBef>
                <a:spcPts val="0"/>
              </a:spcBef>
            </a:pPr>
            <a:r>
              <a:rPr lang="en-US" altLang="en-US" sz="2000" dirty="0"/>
              <a:t>Caller does not have permission to submit change password request</a:t>
            </a:r>
          </a:p>
          <a:p>
            <a:pPr>
              <a:lnSpc>
                <a:spcPct val="100000"/>
              </a:lnSpc>
              <a:spcBef>
                <a:spcPts val="0"/>
              </a:spcBef>
            </a:pPr>
            <a:r>
              <a:rPr lang="en-US" altLang="en-US" sz="2000" dirty="0"/>
              <a:t>New password does not meet complexity requirements</a:t>
            </a:r>
          </a:p>
          <a:p>
            <a:pPr>
              <a:lnSpc>
                <a:spcPct val="100000"/>
              </a:lnSpc>
              <a:spcBef>
                <a:spcPts val="0"/>
              </a:spcBef>
            </a:pPr>
            <a:r>
              <a:rPr lang="en-US" altLang="en-US" sz="2000" dirty="0"/>
              <a:t>New password does not match confirmation password</a:t>
            </a:r>
          </a:p>
          <a:p>
            <a:pPr>
              <a:buFontTx/>
              <a:buNone/>
            </a:pPr>
            <a:r>
              <a:rPr lang="en-US" altLang="en-US" sz="2000" b="1" dirty="0"/>
              <a:t>Effects</a:t>
            </a:r>
          </a:p>
          <a:p>
            <a:pPr>
              <a:lnSpc>
                <a:spcPct val="100000"/>
              </a:lnSpc>
              <a:spcBef>
                <a:spcPts val="0"/>
              </a:spcBef>
            </a:pPr>
            <a:r>
              <a:rPr lang="en-US" altLang="en-US" sz="2000" dirty="0"/>
              <a:t>Event is added to EVENT log</a:t>
            </a:r>
          </a:p>
          <a:p>
            <a:pPr>
              <a:lnSpc>
                <a:spcPct val="100000"/>
              </a:lnSpc>
              <a:spcBef>
                <a:spcPts val="0"/>
              </a:spcBef>
            </a:pPr>
            <a:r>
              <a:rPr lang="en-US" altLang="en-US" sz="2000" dirty="0"/>
              <a:t>If current password is correct, new password and confirmed password identical, and new password meets complexity requirements, user’s password is changed</a:t>
            </a:r>
          </a:p>
          <a:p>
            <a:pPr>
              <a:buFontTx/>
              <a:buNone/>
            </a:pPr>
            <a:r>
              <a:rPr lang="en-US" altLang="en-US" sz="2000" b="1" dirty="0"/>
              <a:t>Output Parameters</a:t>
            </a:r>
          </a:p>
          <a:p>
            <a:pPr marL="14288" indent="-14288">
              <a:lnSpc>
                <a:spcPct val="100000"/>
              </a:lnSpc>
              <a:spcBef>
                <a:spcPts val="0"/>
              </a:spcBef>
              <a:buFontTx/>
              <a:buNone/>
            </a:pPr>
            <a:r>
              <a:rPr lang="en-US" altLang="en-US" sz="2000" dirty="0"/>
              <a:t>Dialog box indicates password is changed, or password did not meet complexity requirements, or new and confirmed password did not match</a:t>
            </a:r>
          </a:p>
          <a:p>
            <a:pPr>
              <a:buFontTx/>
              <a:buNone/>
            </a:pPr>
            <a:r>
              <a:rPr lang="en-US" altLang="en-US" sz="2000" b="1" dirty="0"/>
              <a:t>Note</a:t>
            </a:r>
            <a:endParaRPr lang="en-US" altLang="en-US" sz="2000" dirty="0"/>
          </a:p>
          <a:p>
            <a:pPr>
              <a:lnSpc>
                <a:spcPct val="100000"/>
              </a:lnSpc>
              <a:spcBef>
                <a:spcPts val="0"/>
              </a:spcBef>
              <a:buNone/>
            </a:pPr>
            <a:r>
              <a:rPr lang="en-US" altLang="en-US" sz="2000" dirty="0"/>
              <a:t>	User Manager / Change Password is a user-visible interface</a:t>
            </a:r>
          </a:p>
        </p:txBody>
      </p:sp>
      <p:sp>
        <p:nvSpPr>
          <p:cNvPr id="2" name="Date Placeholder 1">
            <a:extLst>
              <a:ext uri="{FF2B5EF4-FFF2-40B4-BE49-F238E27FC236}">
                <a16:creationId xmlns:a16="http://schemas.microsoft.com/office/drawing/2014/main" id="{114FED88-C398-E243-B0F6-1E4CD3FD8540}"/>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725A5CEA-4DD8-5542-BEAB-E58A411B179F}"/>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01372E49-5C00-BA40-A6D0-6FB92CF9628D}"/>
              </a:ext>
            </a:extLst>
          </p:cNvPr>
          <p:cNvSpPr>
            <a:spLocks noGrp="1"/>
          </p:cNvSpPr>
          <p:nvPr>
            <p:ph type="sldNum" sz="quarter" idx="12"/>
          </p:nvPr>
        </p:nvSpPr>
        <p:spPr/>
        <p:txBody>
          <a:bodyPr/>
          <a:lstStyle/>
          <a:p>
            <a:r>
              <a:rPr lang="en-US"/>
              <a:t>Slide 20-</a:t>
            </a:r>
            <a:fld id="{52DFCED4-3DB5-5A4D-92BF-293F61671FD6}" type="slidenum">
              <a:rPr lang="en-US" smtClean="0"/>
              <a:pPr/>
              <a:t>44</a:t>
            </a:fld>
            <a:endParaRPr lang="en-US" dirty="0"/>
          </a:p>
        </p:txBody>
      </p:sp>
    </p:spTree>
    <p:extLst>
      <p:ext uri="{BB962C8B-B14F-4D97-AF65-F5344CB8AC3E}">
        <p14:creationId xmlns:p14="http://schemas.microsoft.com/office/powerpoint/2010/main" val="247383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85DEA6F5-7F03-5A41-B677-901DB9DD2528}"/>
              </a:ext>
            </a:extLst>
          </p:cNvPr>
          <p:cNvSpPr>
            <a:spLocks noGrp="1" noChangeArrowheads="1"/>
          </p:cNvSpPr>
          <p:nvPr>
            <p:ph type="title"/>
          </p:nvPr>
        </p:nvSpPr>
        <p:spPr/>
        <p:txBody>
          <a:bodyPr/>
          <a:lstStyle/>
          <a:p>
            <a:r>
              <a:rPr lang="en-US" altLang="en-US"/>
              <a:t>Internal Design</a:t>
            </a:r>
          </a:p>
        </p:txBody>
      </p:sp>
      <p:sp>
        <p:nvSpPr>
          <p:cNvPr id="99331" name="Rectangle 3">
            <a:extLst>
              <a:ext uri="{FF2B5EF4-FFF2-40B4-BE49-F238E27FC236}">
                <a16:creationId xmlns:a16="http://schemas.microsoft.com/office/drawing/2014/main" id="{B04C769C-43C7-904E-AFFE-0D30BA38835F}"/>
              </a:ext>
            </a:extLst>
          </p:cNvPr>
          <p:cNvSpPr>
            <a:spLocks noGrp="1" noChangeArrowheads="1"/>
          </p:cNvSpPr>
          <p:nvPr>
            <p:ph type="body" idx="1"/>
          </p:nvPr>
        </p:nvSpPr>
        <p:spPr/>
        <p:txBody>
          <a:bodyPr/>
          <a:lstStyle/>
          <a:p>
            <a:pPr marL="0" indent="0">
              <a:buNone/>
            </a:pPr>
            <a:r>
              <a:rPr lang="en-US" altLang="en-US" dirty="0"/>
              <a:t>Describes internal structures and functions of components of system</a:t>
            </a:r>
          </a:p>
          <a:p>
            <a:pPr marL="908050" lvl="1" indent="-457200">
              <a:buFont typeface="+mj-lt"/>
              <a:buAutoNum type="arabicPeriod"/>
            </a:pPr>
            <a:r>
              <a:rPr lang="en-US" altLang="en-US" dirty="0"/>
              <a:t> </a:t>
            </a:r>
            <a:r>
              <a:rPr lang="en-US" altLang="en-US" i="1" dirty="0"/>
              <a:t>Overview of the parent component</a:t>
            </a:r>
            <a:r>
              <a:rPr lang="en-US" altLang="en-US" dirty="0"/>
              <a:t>; its high-level purpose, function, security relevance</a:t>
            </a:r>
          </a:p>
          <a:p>
            <a:pPr marL="908050" lvl="1" indent="-457200">
              <a:buFont typeface="+mj-lt"/>
              <a:buAutoNum type="arabicPeriod"/>
            </a:pPr>
            <a:r>
              <a:rPr lang="en-US" altLang="en-US" dirty="0"/>
              <a:t> </a:t>
            </a:r>
            <a:r>
              <a:rPr lang="en-US" altLang="en-US" i="1" dirty="0"/>
              <a:t>Detailed description of the component</a:t>
            </a:r>
            <a:r>
              <a:rPr lang="en-US" altLang="en-US" dirty="0"/>
              <a:t>; its features, functions, structure in terms of the subcomponents, all interfaces (noting externally visible ones), effects, exceptions, and error messages</a:t>
            </a:r>
          </a:p>
          <a:p>
            <a:pPr marL="908050" lvl="1" indent="-457200">
              <a:buFont typeface="+mj-lt"/>
              <a:buAutoNum type="arabicPeriod"/>
            </a:pPr>
            <a:r>
              <a:rPr lang="en-US" altLang="en-US" dirty="0"/>
              <a:t> </a:t>
            </a:r>
            <a:r>
              <a:rPr lang="en-US" altLang="en-US" i="1" dirty="0"/>
              <a:t>Security relevance of the component</a:t>
            </a:r>
            <a:r>
              <a:rPr lang="en-US" altLang="en-US" dirty="0"/>
              <a:t> in terms of security issues that it and its subcomponents should address</a:t>
            </a:r>
          </a:p>
        </p:txBody>
      </p:sp>
      <p:sp>
        <p:nvSpPr>
          <p:cNvPr id="2" name="Date Placeholder 1">
            <a:extLst>
              <a:ext uri="{FF2B5EF4-FFF2-40B4-BE49-F238E27FC236}">
                <a16:creationId xmlns:a16="http://schemas.microsoft.com/office/drawing/2014/main" id="{21000DED-05D0-7C4B-9AC2-9C30C131F2A4}"/>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3B33AF6C-41E2-7A47-A9FD-2DF94545484D}"/>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4EA437FB-98EA-5047-9F7E-D67250C31460}"/>
              </a:ext>
            </a:extLst>
          </p:cNvPr>
          <p:cNvSpPr>
            <a:spLocks noGrp="1"/>
          </p:cNvSpPr>
          <p:nvPr>
            <p:ph type="sldNum" sz="quarter" idx="12"/>
          </p:nvPr>
        </p:nvSpPr>
        <p:spPr/>
        <p:txBody>
          <a:bodyPr/>
          <a:lstStyle/>
          <a:p>
            <a:r>
              <a:rPr lang="en-US"/>
              <a:t>Slide 20-</a:t>
            </a:r>
            <a:fld id="{52DFCED4-3DB5-5A4D-92BF-293F61671FD6}" type="slidenum">
              <a:rPr lang="en-US" smtClean="0"/>
              <a:pPr/>
              <a:t>45</a:t>
            </a:fld>
            <a:endParaRPr lang="en-US" dirty="0"/>
          </a:p>
        </p:txBody>
      </p:sp>
    </p:spTree>
    <p:extLst>
      <p:ext uri="{BB962C8B-B14F-4D97-AF65-F5344CB8AC3E}">
        <p14:creationId xmlns:p14="http://schemas.microsoft.com/office/powerpoint/2010/main" val="1297214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CBFB2190-0423-6D48-BCA3-08CD1B3E43BA}"/>
              </a:ext>
            </a:extLst>
          </p:cNvPr>
          <p:cNvSpPr>
            <a:spLocks noGrp="1" noChangeArrowheads="1"/>
          </p:cNvSpPr>
          <p:nvPr>
            <p:ph type="title"/>
          </p:nvPr>
        </p:nvSpPr>
        <p:spPr/>
        <p:txBody>
          <a:bodyPr/>
          <a:lstStyle/>
          <a:p>
            <a:r>
              <a:rPr lang="en-US" altLang="en-US"/>
              <a:t>Example: Parent Component</a:t>
            </a:r>
          </a:p>
        </p:txBody>
      </p:sp>
      <p:sp>
        <p:nvSpPr>
          <p:cNvPr id="100355" name="Rectangle 3">
            <a:extLst>
              <a:ext uri="{FF2B5EF4-FFF2-40B4-BE49-F238E27FC236}">
                <a16:creationId xmlns:a16="http://schemas.microsoft.com/office/drawing/2014/main" id="{9CE981BB-30CB-F84B-9CB0-CFC6F575E805}"/>
              </a:ext>
            </a:extLst>
          </p:cNvPr>
          <p:cNvSpPr>
            <a:spLocks noGrp="1" noChangeArrowheads="1"/>
          </p:cNvSpPr>
          <p:nvPr>
            <p:ph type="body" idx="1"/>
          </p:nvPr>
        </p:nvSpPr>
        <p:spPr/>
        <p:txBody>
          <a:bodyPr/>
          <a:lstStyle/>
          <a:p>
            <a:pPr>
              <a:lnSpc>
                <a:spcPct val="90000"/>
              </a:lnSpc>
            </a:pPr>
            <a:r>
              <a:rPr lang="en-US" altLang="en-US" dirty="0"/>
              <a:t>Documents high-level design of audit mechanism shown previously</a:t>
            </a:r>
          </a:p>
          <a:p>
            <a:pPr>
              <a:lnSpc>
                <a:spcPct val="90000"/>
              </a:lnSpc>
            </a:pPr>
            <a:r>
              <a:rPr lang="en-US" altLang="en-US" dirty="0"/>
              <a:t>Audit component is responsible for recording accurate representation of all security-relevant events in the system and ensuring that integrity and confidentiality of the records are maintained. </a:t>
            </a:r>
          </a:p>
          <a:p>
            <a:pPr lvl="1">
              <a:lnSpc>
                <a:spcPct val="90000"/>
              </a:lnSpc>
            </a:pPr>
            <a:r>
              <a:rPr lang="en-US" altLang="en-US" i="1" dirty="0"/>
              <a:t>Audit view</a:t>
            </a:r>
            <a:r>
              <a:rPr lang="en-US" altLang="en-US" dirty="0"/>
              <a:t>: subcomponent providing authorized users with a mechanism for viewing audit records.</a:t>
            </a:r>
          </a:p>
          <a:p>
            <a:pPr lvl="1">
              <a:lnSpc>
                <a:spcPct val="90000"/>
              </a:lnSpc>
            </a:pPr>
            <a:r>
              <a:rPr lang="en-US" altLang="en-US" i="1" dirty="0"/>
              <a:t>Audit logging</a:t>
            </a:r>
            <a:r>
              <a:rPr lang="en-US" altLang="en-US" dirty="0"/>
              <a:t>: subcomponent records the auditable events, as requested by the system, in the format defined by the requirements</a:t>
            </a:r>
          </a:p>
          <a:p>
            <a:pPr lvl="1">
              <a:lnSpc>
                <a:spcPct val="90000"/>
              </a:lnSpc>
            </a:pPr>
            <a:r>
              <a:rPr lang="en-US" altLang="en-US" i="1" dirty="0"/>
              <a:t>Audit management</a:t>
            </a:r>
            <a:r>
              <a:rPr lang="en-US" altLang="en-US" dirty="0"/>
              <a:t>: subcomponent handling administrative interface used to define what is audited.</a:t>
            </a:r>
          </a:p>
        </p:txBody>
      </p:sp>
      <p:sp>
        <p:nvSpPr>
          <p:cNvPr id="2" name="Date Placeholder 1">
            <a:extLst>
              <a:ext uri="{FF2B5EF4-FFF2-40B4-BE49-F238E27FC236}">
                <a16:creationId xmlns:a16="http://schemas.microsoft.com/office/drawing/2014/main" id="{77EBBB22-B923-0241-B073-19A62C8C2A9C}"/>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311220C1-6071-B44E-B417-A4D20ADC6398}"/>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7BD6A557-36D6-7944-A560-31FEE1BF445C}"/>
              </a:ext>
            </a:extLst>
          </p:cNvPr>
          <p:cNvSpPr>
            <a:spLocks noGrp="1"/>
          </p:cNvSpPr>
          <p:nvPr>
            <p:ph type="sldNum" sz="quarter" idx="12"/>
          </p:nvPr>
        </p:nvSpPr>
        <p:spPr/>
        <p:txBody>
          <a:bodyPr/>
          <a:lstStyle/>
          <a:p>
            <a:r>
              <a:rPr lang="en-US"/>
              <a:t>Slide 20-</a:t>
            </a:r>
            <a:fld id="{52DFCED4-3DB5-5A4D-92BF-293F61671FD6}" type="slidenum">
              <a:rPr lang="en-US" smtClean="0"/>
              <a:pPr/>
              <a:t>46</a:t>
            </a:fld>
            <a:endParaRPr lang="en-US" dirty="0"/>
          </a:p>
        </p:txBody>
      </p:sp>
    </p:spTree>
    <p:extLst>
      <p:ext uri="{BB962C8B-B14F-4D97-AF65-F5344CB8AC3E}">
        <p14:creationId xmlns:p14="http://schemas.microsoft.com/office/powerpoint/2010/main" val="34910542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E566251B-DAB7-FE4E-8B1C-688DF5C441F8}"/>
              </a:ext>
            </a:extLst>
          </p:cNvPr>
          <p:cNvSpPr>
            <a:spLocks noGrp="1" noChangeArrowheads="1"/>
          </p:cNvSpPr>
          <p:nvPr>
            <p:ph type="title"/>
          </p:nvPr>
        </p:nvSpPr>
        <p:spPr/>
        <p:txBody>
          <a:bodyPr/>
          <a:lstStyle/>
          <a:p>
            <a:r>
              <a:rPr lang="en-US" altLang="en-US"/>
              <a:t>Example: Detailed Component Description</a:t>
            </a:r>
          </a:p>
        </p:txBody>
      </p:sp>
      <p:sp>
        <p:nvSpPr>
          <p:cNvPr id="101379" name="Rectangle 3">
            <a:extLst>
              <a:ext uri="{FF2B5EF4-FFF2-40B4-BE49-F238E27FC236}">
                <a16:creationId xmlns:a16="http://schemas.microsoft.com/office/drawing/2014/main" id="{330E6712-9B54-4345-A55B-E646627AE115}"/>
              </a:ext>
            </a:extLst>
          </p:cNvPr>
          <p:cNvSpPr>
            <a:spLocks noGrp="1" noChangeArrowheads="1"/>
          </p:cNvSpPr>
          <p:nvPr>
            <p:ph type="body" idx="1"/>
          </p:nvPr>
        </p:nvSpPr>
        <p:spPr/>
        <p:txBody>
          <a:bodyPr/>
          <a:lstStyle/>
          <a:p>
            <a:pPr>
              <a:lnSpc>
                <a:spcPct val="90000"/>
              </a:lnSpc>
            </a:pPr>
            <a:r>
              <a:rPr lang="en-US" altLang="en-US" dirty="0"/>
              <a:t>Audit logging subcomponent records auditable events in a secure fashion. It checks whether requested audit event meets conditions for recording.</a:t>
            </a:r>
          </a:p>
          <a:p>
            <a:pPr>
              <a:lnSpc>
                <a:spcPct val="90000"/>
              </a:lnSpc>
            </a:pPr>
            <a:r>
              <a:rPr lang="en-US" altLang="en-US" dirty="0"/>
              <a:t>Subcomponent formats audit record and includes all attributes of security-relevant event; generates the audit record in the predefined format</a:t>
            </a:r>
          </a:p>
          <a:p>
            <a:pPr>
              <a:lnSpc>
                <a:spcPct val="90000"/>
              </a:lnSpc>
            </a:pPr>
            <a:r>
              <a:rPr lang="en-US" altLang="en-US" dirty="0"/>
              <a:t>Audit logging subcomponent handles exception conditions</a:t>
            </a:r>
          </a:p>
          <a:p>
            <a:pPr lvl="1">
              <a:lnSpc>
                <a:spcPct val="90000"/>
              </a:lnSpc>
            </a:pPr>
            <a:r>
              <a:rPr lang="en-US" altLang="en-US" dirty="0"/>
              <a:t>Error writing to the log</a:t>
            </a:r>
          </a:p>
        </p:txBody>
      </p:sp>
      <p:sp>
        <p:nvSpPr>
          <p:cNvPr id="2" name="Date Placeholder 1">
            <a:extLst>
              <a:ext uri="{FF2B5EF4-FFF2-40B4-BE49-F238E27FC236}">
                <a16:creationId xmlns:a16="http://schemas.microsoft.com/office/drawing/2014/main" id="{BE62C7D3-55D5-9F44-B121-D8D820F674EB}"/>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9A8445A1-5238-1948-8907-DF4A31F74ACB}"/>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95BD055B-50CA-8146-AE70-4A7C7473FA63}"/>
              </a:ext>
            </a:extLst>
          </p:cNvPr>
          <p:cNvSpPr>
            <a:spLocks noGrp="1"/>
          </p:cNvSpPr>
          <p:nvPr>
            <p:ph type="sldNum" sz="quarter" idx="12"/>
          </p:nvPr>
        </p:nvSpPr>
        <p:spPr/>
        <p:txBody>
          <a:bodyPr/>
          <a:lstStyle/>
          <a:p>
            <a:r>
              <a:rPr lang="en-US"/>
              <a:t>Slide 20-</a:t>
            </a:r>
            <a:fld id="{52DFCED4-3DB5-5A4D-92BF-293F61671FD6}" type="slidenum">
              <a:rPr lang="en-US" smtClean="0"/>
              <a:pPr/>
              <a:t>47</a:t>
            </a:fld>
            <a:endParaRPr lang="en-US" dirty="0"/>
          </a:p>
        </p:txBody>
      </p:sp>
    </p:spTree>
    <p:extLst>
      <p:ext uri="{BB962C8B-B14F-4D97-AF65-F5344CB8AC3E}">
        <p14:creationId xmlns:p14="http://schemas.microsoft.com/office/powerpoint/2010/main" val="16633974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58C37F93-CB46-434E-9A47-DD989F670157}"/>
              </a:ext>
            </a:extLst>
          </p:cNvPr>
          <p:cNvSpPr>
            <a:spLocks noGrp="1" noChangeArrowheads="1"/>
          </p:cNvSpPr>
          <p:nvPr>
            <p:ph type="title"/>
          </p:nvPr>
        </p:nvSpPr>
        <p:spPr/>
        <p:txBody>
          <a:bodyPr/>
          <a:lstStyle/>
          <a:p>
            <a:r>
              <a:rPr lang="en-US" altLang="en-US"/>
              <a:t>Example</a:t>
            </a:r>
          </a:p>
        </p:txBody>
      </p:sp>
      <p:sp>
        <p:nvSpPr>
          <p:cNvPr id="102403" name="Rectangle 3">
            <a:extLst>
              <a:ext uri="{FF2B5EF4-FFF2-40B4-BE49-F238E27FC236}">
                <a16:creationId xmlns:a16="http://schemas.microsoft.com/office/drawing/2014/main" id="{A31D89A0-AFE3-9747-B5EA-55B3D0921A3B}"/>
              </a:ext>
            </a:extLst>
          </p:cNvPr>
          <p:cNvSpPr>
            <a:spLocks noGrp="1" noChangeArrowheads="1"/>
          </p:cNvSpPr>
          <p:nvPr>
            <p:ph type="body" idx="1"/>
          </p:nvPr>
        </p:nvSpPr>
        <p:spPr/>
        <p:txBody>
          <a:bodyPr/>
          <a:lstStyle/>
          <a:p>
            <a:r>
              <a:rPr lang="en-US" altLang="en-US" dirty="0"/>
              <a:t>Audit logging subcomponent uses one global structure:</a:t>
            </a:r>
          </a:p>
          <a:p>
            <a:pPr lvl="1">
              <a:buFontTx/>
              <a:buNone/>
            </a:pPr>
            <a:r>
              <a:rPr lang="en-US" altLang="en-US" dirty="0"/>
              <a:t>structure </a:t>
            </a:r>
            <a:r>
              <a:rPr lang="en-US" altLang="en-US" dirty="0" err="1"/>
              <a:t>audit_config</a:t>
            </a:r>
            <a:r>
              <a:rPr lang="en-US" altLang="en-US" dirty="0"/>
              <a:t>	/* defines configuration of */</a:t>
            </a:r>
          </a:p>
          <a:p>
            <a:pPr lvl="1">
              <a:buFontTx/>
              <a:buNone/>
            </a:pPr>
            <a:r>
              <a:rPr lang="en-US" altLang="en-US" dirty="0"/>
              <a:t>					/* which events to audit     */</a:t>
            </a:r>
          </a:p>
          <a:p>
            <a:r>
              <a:rPr lang="en-US" altLang="en-US" dirty="0"/>
              <a:t>Audit logging subcomponent has two external interfaces:</a:t>
            </a:r>
          </a:p>
          <a:p>
            <a:pPr lvl="1">
              <a:buFontTx/>
              <a:buNone/>
            </a:pPr>
            <a:r>
              <a:rPr lang="en-US" altLang="en-US" dirty="0" err="1"/>
              <a:t>add_logevent</a:t>
            </a:r>
            <a:r>
              <a:rPr lang="en-US" altLang="en-US" dirty="0"/>
              <a:t>()		/* log an event */</a:t>
            </a:r>
          </a:p>
          <a:p>
            <a:pPr lvl="1">
              <a:buFontTx/>
              <a:buNone/>
            </a:pPr>
            <a:r>
              <a:rPr lang="en-US" altLang="en-US" dirty="0" err="1"/>
              <a:t>logevent</a:t>
            </a:r>
            <a:r>
              <a:rPr lang="en-US" altLang="en-US" dirty="0"/>
              <a:t>()			/* ask to log event */</a:t>
            </a:r>
          </a:p>
        </p:txBody>
      </p:sp>
      <p:sp>
        <p:nvSpPr>
          <p:cNvPr id="2" name="Date Placeholder 1">
            <a:extLst>
              <a:ext uri="{FF2B5EF4-FFF2-40B4-BE49-F238E27FC236}">
                <a16:creationId xmlns:a16="http://schemas.microsoft.com/office/drawing/2014/main" id="{29917E71-915C-A848-AE60-A7489FCC24CB}"/>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9A7B22CB-8D8A-F546-A768-5A088D7D92E0}"/>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4C7C9603-331A-8040-B9C8-D19018D258B0}"/>
              </a:ext>
            </a:extLst>
          </p:cNvPr>
          <p:cNvSpPr>
            <a:spLocks noGrp="1"/>
          </p:cNvSpPr>
          <p:nvPr>
            <p:ph type="sldNum" sz="quarter" idx="12"/>
          </p:nvPr>
        </p:nvSpPr>
        <p:spPr/>
        <p:txBody>
          <a:bodyPr/>
          <a:lstStyle/>
          <a:p>
            <a:r>
              <a:rPr lang="en-US"/>
              <a:t>Slide 20-</a:t>
            </a:r>
            <a:fld id="{52DFCED4-3DB5-5A4D-92BF-293F61671FD6}" type="slidenum">
              <a:rPr lang="en-US" smtClean="0"/>
              <a:pPr/>
              <a:t>48</a:t>
            </a:fld>
            <a:endParaRPr lang="en-US" dirty="0"/>
          </a:p>
        </p:txBody>
      </p:sp>
    </p:spTree>
    <p:extLst>
      <p:ext uri="{BB962C8B-B14F-4D97-AF65-F5344CB8AC3E}">
        <p14:creationId xmlns:p14="http://schemas.microsoft.com/office/powerpoint/2010/main" val="26379097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9AA978D6-02F4-924C-94FE-30536D5A6D0A}"/>
              </a:ext>
            </a:extLst>
          </p:cNvPr>
          <p:cNvSpPr>
            <a:spLocks noGrp="1" noChangeArrowheads="1"/>
          </p:cNvSpPr>
          <p:nvPr>
            <p:ph type="title"/>
          </p:nvPr>
        </p:nvSpPr>
        <p:spPr/>
        <p:txBody>
          <a:bodyPr/>
          <a:lstStyle/>
          <a:p>
            <a:r>
              <a:rPr lang="en-US" altLang="en-US"/>
              <a:t>Example: Security Relevance</a:t>
            </a:r>
          </a:p>
        </p:txBody>
      </p:sp>
      <p:sp>
        <p:nvSpPr>
          <p:cNvPr id="103427" name="Rectangle 3">
            <a:extLst>
              <a:ext uri="{FF2B5EF4-FFF2-40B4-BE49-F238E27FC236}">
                <a16:creationId xmlns:a16="http://schemas.microsoft.com/office/drawing/2014/main" id="{DD1BA422-5C1A-7A43-9C4E-BC6D0D45B061}"/>
              </a:ext>
            </a:extLst>
          </p:cNvPr>
          <p:cNvSpPr>
            <a:spLocks noGrp="1" noChangeArrowheads="1"/>
          </p:cNvSpPr>
          <p:nvPr>
            <p:ph type="body" idx="1"/>
          </p:nvPr>
        </p:nvSpPr>
        <p:spPr/>
        <p:txBody>
          <a:bodyPr/>
          <a:lstStyle/>
          <a:p>
            <a:r>
              <a:rPr lang="en-US" altLang="en-US"/>
              <a:t>Audit logging subcomponent monitors security-relevant events and records those events matching configurable audit selection criteria</a:t>
            </a:r>
          </a:p>
          <a:p>
            <a:pPr lvl="1"/>
            <a:r>
              <a:rPr lang="en-US" altLang="en-US"/>
              <a:t>Security-relevant events include attempts to violate security policy, successful completion of security-relevant actions</a:t>
            </a:r>
          </a:p>
        </p:txBody>
      </p:sp>
      <p:sp>
        <p:nvSpPr>
          <p:cNvPr id="2" name="Date Placeholder 1">
            <a:extLst>
              <a:ext uri="{FF2B5EF4-FFF2-40B4-BE49-F238E27FC236}">
                <a16:creationId xmlns:a16="http://schemas.microsoft.com/office/drawing/2014/main" id="{027A9ED8-C9A5-AC40-ADD9-E7CF7366CCD3}"/>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1C5C2A93-8B45-1743-8894-E1D3F22B6927}"/>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CC657EE7-C875-1C4A-A114-07A0AF7FE2F5}"/>
              </a:ext>
            </a:extLst>
          </p:cNvPr>
          <p:cNvSpPr>
            <a:spLocks noGrp="1"/>
          </p:cNvSpPr>
          <p:nvPr>
            <p:ph type="sldNum" sz="quarter" idx="12"/>
          </p:nvPr>
        </p:nvSpPr>
        <p:spPr/>
        <p:txBody>
          <a:bodyPr/>
          <a:lstStyle/>
          <a:p>
            <a:r>
              <a:rPr lang="en-US"/>
              <a:t>Slide 20-</a:t>
            </a:r>
            <a:fld id="{52DFCED4-3DB5-5A4D-92BF-293F61671FD6}" type="slidenum">
              <a:rPr lang="en-US" smtClean="0"/>
              <a:pPr/>
              <a:t>49</a:t>
            </a:fld>
            <a:endParaRPr lang="en-US" dirty="0"/>
          </a:p>
        </p:txBody>
      </p:sp>
    </p:spTree>
    <p:extLst>
      <p:ext uri="{BB962C8B-B14F-4D97-AF65-F5344CB8AC3E}">
        <p14:creationId xmlns:p14="http://schemas.microsoft.com/office/powerpoint/2010/main" val="3223686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a:extLst>
              <a:ext uri="{FF2B5EF4-FFF2-40B4-BE49-F238E27FC236}">
                <a16:creationId xmlns:a16="http://schemas.microsoft.com/office/drawing/2014/main" id="{1811A190-4C0D-CD48-B586-30808C016E72}"/>
              </a:ext>
            </a:extLst>
          </p:cNvPr>
          <p:cNvSpPr>
            <a:spLocks noGrp="1" noChangeArrowheads="1"/>
          </p:cNvSpPr>
          <p:nvPr>
            <p:ph type="title"/>
          </p:nvPr>
        </p:nvSpPr>
        <p:spPr/>
        <p:txBody>
          <a:bodyPr/>
          <a:lstStyle/>
          <a:p>
            <a:r>
              <a:rPr lang="en-US" altLang="en-US"/>
              <a:t>Layered Architecture</a:t>
            </a:r>
          </a:p>
        </p:txBody>
      </p:sp>
      <p:sp>
        <p:nvSpPr>
          <p:cNvPr id="39941" name="Rectangle 5">
            <a:extLst>
              <a:ext uri="{FF2B5EF4-FFF2-40B4-BE49-F238E27FC236}">
                <a16:creationId xmlns:a16="http://schemas.microsoft.com/office/drawing/2014/main" id="{1A307BBB-F716-3E4A-9AF4-4483CC4EF825}"/>
              </a:ext>
            </a:extLst>
          </p:cNvPr>
          <p:cNvSpPr>
            <a:spLocks noGrp="1" noChangeArrowheads="1"/>
          </p:cNvSpPr>
          <p:nvPr>
            <p:ph type="body" idx="1"/>
          </p:nvPr>
        </p:nvSpPr>
        <p:spPr/>
        <p:txBody>
          <a:bodyPr/>
          <a:lstStyle/>
          <a:p>
            <a:r>
              <a:rPr lang="en-US" altLang="en-US" dirty="0"/>
              <a:t>Security mechanisms at any layer</a:t>
            </a:r>
          </a:p>
          <a:p>
            <a:pPr lvl="1"/>
            <a:r>
              <a:rPr lang="en-US" altLang="en-US" dirty="0"/>
              <a:t>Example: 4 layers in architecture</a:t>
            </a:r>
          </a:p>
          <a:p>
            <a:pPr lvl="2"/>
            <a:r>
              <a:rPr lang="en-US" altLang="en-US" i="1" dirty="0"/>
              <a:t>Application layer</a:t>
            </a:r>
            <a:r>
              <a:rPr lang="en-US" altLang="en-US" dirty="0"/>
              <a:t>: user tasks</a:t>
            </a:r>
          </a:p>
          <a:p>
            <a:pPr lvl="2"/>
            <a:r>
              <a:rPr lang="en-US" altLang="en-US" i="1" dirty="0"/>
              <a:t>Services layer</a:t>
            </a:r>
            <a:r>
              <a:rPr lang="en-US" altLang="en-US" dirty="0"/>
              <a:t>: services in support of applications</a:t>
            </a:r>
          </a:p>
          <a:p>
            <a:pPr lvl="2"/>
            <a:r>
              <a:rPr lang="en-US" altLang="en-US" i="1" dirty="0"/>
              <a:t>Operating system layer</a:t>
            </a:r>
            <a:r>
              <a:rPr lang="en-US" altLang="en-US" dirty="0"/>
              <a:t>: the kernel</a:t>
            </a:r>
          </a:p>
          <a:p>
            <a:pPr lvl="2"/>
            <a:r>
              <a:rPr lang="en-US" altLang="en-US" i="1" dirty="0"/>
              <a:t>Hardware layer</a:t>
            </a:r>
            <a:r>
              <a:rPr lang="en-US" altLang="en-US" dirty="0"/>
              <a:t>: firmware and hardware proper</a:t>
            </a:r>
          </a:p>
          <a:p>
            <a:r>
              <a:rPr lang="en-US" altLang="en-US" dirty="0"/>
              <a:t>Where to put security services?</a:t>
            </a:r>
          </a:p>
          <a:p>
            <a:pPr lvl="1"/>
            <a:r>
              <a:rPr lang="en-US" altLang="en-US" dirty="0"/>
              <a:t>Early decision: which layer to put security service in</a:t>
            </a:r>
          </a:p>
          <a:p>
            <a:pPr lvl="1"/>
            <a:endParaRPr lang="en-US" altLang="en-US" dirty="0"/>
          </a:p>
        </p:txBody>
      </p:sp>
      <p:sp>
        <p:nvSpPr>
          <p:cNvPr id="2" name="Date Placeholder 1">
            <a:extLst>
              <a:ext uri="{FF2B5EF4-FFF2-40B4-BE49-F238E27FC236}">
                <a16:creationId xmlns:a16="http://schemas.microsoft.com/office/drawing/2014/main" id="{825D6202-9F39-1341-B993-0FD820BF1BBF}"/>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41A8C5C9-79DD-CB4E-8521-321946302836}"/>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F2AF31EF-71D5-2344-9E3D-8CC55016DEB7}"/>
              </a:ext>
            </a:extLst>
          </p:cNvPr>
          <p:cNvSpPr>
            <a:spLocks noGrp="1"/>
          </p:cNvSpPr>
          <p:nvPr>
            <p:ph type="sldNum" sz="quarter" idx="12"/>
          </p:nvPr>
        </p:nvSpPr>
        <p:spPr/>
        <p:txBody>
          <a:bodyPr/>
          <a:lstStyle/>
          <a:p>
            <a:r>
              <a:rPr lang="en-US"/>
              <a:t>Slide 20-</a:t>
            </a:r>
            <a:fld id="{52DFCED4-3DB5-5A4D-92BF-293F61671FD6}" type="slidenum">
              <a:rPr lang="en-US" smtClean="0"/>
              <a:pPr/>
              <a:t>5</a:t>
            </a:fld>
            <a:endParaRPr lang="en-US" dirty="0"/>
          </a:p>
        </p:txBody>
      </p:sp>
    </p:spTree>
    <p:extLst>
      <p:ext uri="{BB962C8B-B14F-4D97-AF65-F5344CB8AC3E}">
        <p14:creationId xmlns:p14="http://schemas.microsoft.com/office/powerpoint/2010/main" val="11554136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F529371C-1099-7C40-ACB3-D7C68B0274B4}"/>
              </a:ext>
            </a:extLst>
          </p:cNvPr>
          <p:cNvSpPr>
            <a:spLocks noGrp="1" noChangeArrowheads="1"/>
          </p:cNvSpPr>
          <p:nvPr>
            <p:ph type="title"/>
          </p:nvPr>
        </p:nvSpPr>
        <p:spPr/>
        <p:txBody>
          <a:bodyPr/>
          <a:lstStyle/>
          <a:p>
            <a:r>
              <a:rPr lang="en-US" altLang="en-US"/>
              <a:t>Low-Level Design</a:t>
            </a:r>
          </a:p>
        </p:txBody>
      </p:sp>
      <p:sp>
        <p:nvSpPr>
          <p:cNvPr id="104451" name="Rectangle 3">
            <a:extLst>
              <a:ext uri="{FF2B5EF4-FFF2-40B4-BE49-F238E27FC236}">
                <a16:creationId xmlns:a16="http://schemas.microsoft.com/office/drawing/2014/main" id="{ABEC0994-404B-E541-9E72-64B72A7602EB}"/>
              </a:ext>
            </a:extLst>
          </p:cNvPr>
          <p:cNvSpPr>
            <a:spLocks noGrp="1" noChangeArrowheads="1"/>
          </p:cNvSpPr>
          <p:nvPr>
            <p:ph type="body" idx="1"/>
          </p:nvPr>
        </p:nvSpPr>
        <p:spPr/>
        <p:txBody>
          <a:bodyPr/>
          <a:lstStyle/>
          <a:p>
            <a:pPr marL="0" indent="0">
              <a:buNone/>
            </a:pPr>
            <a:r>
              <a:rPr lang="en-US" altLang="en-US" dirty="0"/>
              <a:t>Focus on internal logic, data structures, interfaces; may include pseudocode</a:t>
            </a:r>
          </a:p>
          <a:p>
            <a:pPr marL="857250" lvl="1" indent="-457200">
              <a:buFont typeface="Times" pitchFamily="2" charset="0"/>
              <a:buAutoNum type="arabicPeriod"/>
            </a:pPr>
            <a:r>
              <a:rPr lang="en-US" altLang="en-US" dirty="0"/>
              <a:t> </a:t>
            </a:r>
            <a:r>
              <a:rPr lang="en-US" altLang="en-US" i="1" dirty="0"/>
              <a:t>Overview</a:t>
            </a:r>
            <a:r>
              <a:rPr lang="en-US" altLang="en-US" dirty="0"/>
              <a:t>, giving the purpose of the module and its interrelations with other modules, especially dependencies on other modules</a:t>
            </a:r>
          </a:p>
          <a:p>
            <a:pPr marL="857250" lvl="1" indent="-457200">
              <a:buFont typeface="Times" pitchFamily="2" charset="0"/>
              <a:buAutoNum type="arabicPeriod"/>
            </a:pPr>
            <a:r>
              <a:rPr lang="en-US" altLang="en-US" dirty="0"/>
              <a:t> </a:t>
            </a:r>
            <a:r>
              <a:rPr lang="en-US" altLang="en-US" i="1" dirty="0"/>
              <a:t>Security relevance of the module</a:t>
            </a:r>
            <a:r>
              <a:rPr lang="en-US" altLang="en-US" dirty="0"/>
              <a:t>, showing how the module addresses security issues</a:t>
            </a:r>
          </a:p>
          <a:p>
            <a:pPr marL="857250" lvl="1" indent="-457200">
              <a:buFont typeface="Times" pitchFamily="2" charset="0"/>
              <a:buAutoNum type="arabicPeriod"/>
            </a:pPr>
            <a:r>
              <a:rPr lang="en-US" altLang="en-US" dirty="0"/>
              <a:t> </a:t>
            </a:r>
            <a:r>
              <a:rPr lang="en-US" altLang="en-US" i="1" dirty="0"/>
              <a:t>Individual module interfaces</a:t>
            </a:r>
            <a:r>
              <a:rPr lang="en-US" altLang="en-US" dirty="0"/>
              <a:t>, identifying all interfaces to the module, and those externally visible.</a:t>
            </a:r>
          </a:p>
        </p:txBody>
      </p:sp>
      <p:sp>
        <p:nvSpPr>
          <p:cNvPr id="2" name="Date Placeholder 1">
            <a:extLst>
              <a:ext uri="{FF2B5EF4-FFF2-40B4-BE49-F238E27FC236}">
                <a16:creationId xmlns:a16="http://schemas.microsoft.com/office/drawing/2014/main" id="{2FC29B74-4288-9E46-B86D-188CA773A3EF}"/>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28FC490A-EBB1-D64C-8664-4C24CDFE1CBD}"/>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F15C34B4-A2C8-DD42-A226-E1CF4982D877}"/>
              </a:ext>
            </a:extLst>
          </p:cNvPr>
          <p:cNvSpPr>
            <a:spLocks noGrp="1"/>
          </p:cNvSpPr>
          <p:nvPr>
            <p:ph type="sldNum" sz="quarter" idx="12"/>
          </p:nvPr>
        </p:nvSpPr>
        <p:spPr/>
        <p:txBody>
          <a:bodyPr/>
          <a:lstStyle/>
          <a:p>
            <a:r>
              <a:rPr lang="en-US"/>
              <a:t>Slide 20-</a:t>
            </a:r>
            <a:fld id="{52DFCED4-3DB5-5A4D-92BF-293F61671FD6}" type="slidenum">
              <a:rPr lang="en-US" smtClean="0"/>
              <a:pPr/>
              <a:t>50</a:t>
            </a:fld>
            <a:endParaRPr lang="en-US" dirty="0"/>
          </a:p>
        </p:txBody>
      </p:sp>
    </p:spTree>
    <p:extLst>
      <p:ext uri="{BB962C8B-B14F-4D97-AF65-F5344CB8AC3E}">
        <p14:creationId xmlns:p14="http://schemas.microsoft.com/office/powerpoint/2010/main" val="390785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805AEC2F-7118-4B43-BC90-2C6071B09F11}"/>
              </a:ext>
            </a:extLst>
          </p:cNvPr>
          <p:cNvSpPr>
            <a:spLocks noGrp="1" noChangeArrowheads="1"/>
          </p:cNvSpPr>
          <p:nvPr>
            <p:ph type="title"/>
          </p:nvPr>
        </p:nvSpPr>
        <p:spPr/>
        <p:txBody>
          <a:bodyPr/>
          <a:lstStyle/>
          <a:p>
            <a:r>
              <a:rPr lang="en-US" altLang="en-US" dirty="0"/>
              <a:t>Example: Overview of Module</a:t>
            </a:r>
          </a:p>
        </p:txBody>
      </p:sp>
      <p:sp>
        <p:nvSpPr>
          <p:cNvPr id="105475" name="Rectangle 3">
            <a:extLst>
              <a:ext uri="{FF2B5EF4-FFF2-40B4-BE49-F238E27FC236}">
                <a16:creationId xmlns:a16="http://schemas.microsoft.com/office/drawing/2014/main" id="{868DEEC5-2802-B145-95D4-D20FE018631D}"/>
              </a:ext>
            </a:extLst>
          </p:cNvPr>
          <p:cNvSpPr>
            <a:spLocks noGrp="1" noChangeArrowheads="1"/>
          </p:cNvSpPr>
          <p:nvPr>
            <p:ph type="body" idx="1"/>
          </p:nvPr>
        </p:nvSpPr>
        <p:spPr/>
        <p:txBody>
          <a:bodyPr/>
          <a:lstStyle/>
          <a:p>
            <a:pPr>
              <a:lnSpc>
                <a:spcPct val="90000"/>
              </a:lnSpc>
            </a:pPr>
            <a:r>
              <a:rPr lang="en-US" altLang="en-US"/>
              <a:t>Audit logging subcomponent</a:t>
            </a:r>
          </a:p>
          <a:p>
            <a:pPr lvl="1">
              <a:lnSpc>
                <a:spcPct val="90000"/>
              </a:lnSpc>
            </a:pPr>
            <a:r>
              <a:rPr lang="en-US" altLang="en-US"/>
              <a:t>Responsible for monitoring and recording security-relevant events</a:t>
            </a:r>
          </a:p>
          <a:p>
            <a:pPr lvl="1">
              <a:lnSpc>
                <a:spcPct val="90000"/>
              </a:lnSpc>
            </a:pPr>
            <a:r>
              <a:rPr lang="en-US" altLang="en-US"/>
              <a:t>Depends on I/O system and process system components</a:t>
            </a:r>
          </a:p>
          <a:p>
            <a:pPr>
              <a:lnSpc>
                <a:spcPct val="90000"/>
              </a:lnSpc>
            </a:pPr>
            <a:r>
              <a:rPr lang="en-US" altLang="en-US"/>
              <a:t>Audit management subcomponent</a:t>
            </a:r>
          </a:p>
          <a:p>
            <a:pPr lvl="1">
              <a:lnSpc>
                <a:spcPct val="90000"/>
              </a:lnSpc>
            </a:pPr>
            <a:r>
              <a:rPr lang="en-US" altLang="en-US"/>
              <a:t>Depends on audit logging subcomponent for accurate implementation of audit parameters configured by audit management subcomponent </a:t>
            </a:r>
          </a:p>
          <a:p>
            <a:pPr>
              <a:lnSpc>
                <a:spcPct val="90000"/>
              </a:lnSpc>
            </a:pPr>
            <a:r>
              <a:rPr lang="en-US" altLang="en-US"/>
              <a:t>All system components depend on audit logging component to produce their audit records</a:t>
            </a:r>
          </a:p>
        </p:txBody>
      </p:sp>
      <p:sp>
        <p:nvSpPr>
          <p:cNvPr id="2" name="Date Placeholder 1">
            <a:extLst>
              <a:ext uri="{FF2B5EF4-FFF2-40B4-BE49-F238E27FC236}">
                <a16:creationId xmlns:a16="http://schemas.microsoft.com/office/drawing/2014/main" id="{A100EF13-13D1-7646-996A-635367C3520A}"/>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0B7AE734-3EF8-A641-A33A-F1CDCBE725BC}"/>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53F00097-E3D7-3341-BA1B-208F931D54CB}"/>
              </a:ext>
            </a:extLst>
          </p:cNvPr>
          <p:cNvSpPr>
            <a:spLocks noGrp="1"/>
          </p:cNvSpPr>
          <p:nvPr>
            <p:ph type="sldNum" sz="quarter" idx="12"/>
          </p:nvPr>
        </p:nvSpPr>
        <p:spPr/>
        <p:txBody>
          <a:bodyPr/>
          <a:lstStyle/>
          <a:p>
            <a:r>
              <a:rPr lang="en-US"/>
              <a:t>Slide 20-</a:t>
            </a:r>
            <a:fld id="{52DFCED4-3DB5-5A4D-92BF-293F61671FD6}" type="slidenum">
              <a:rPr lang="en-US" smtClean="0"/>
              <a:pPr/>
              <a:t>51</a:t>
            </a:fld>
            <a:endParaRPr lang="en-US" dirty="0"/>
          </a:p>
        </p:txBody>
      </p:sp>
    </p:spTree>
    <p:extLst>
      <p:ext uri="{BB962C8B-B14F-4D97-AF65-F5344CB8AC3E}">
        <p14:creationId xmlns:p14="http://schemas.microsoft.com/office/powerpoint/2010/main" val="19318648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0EC29EA2-DB40-FB4A-A564-9745571A8549}"/>
              </a:ext>
            </a:extLst>
          </p:cNvPr>
          <p:cNvSpPr>
            <a:spLocks noGrp="1" noChangeArrowheads="1"/>
          </p:cNvSpPr>
          <p:nvPr>
            <p:ph type="title"/>
          </p:nvPr>
        </p:nvSpPr>
        <p:spPr/>
        <p:txBody>
          <a:bodyPr/>
          <a:lstStyle/>
          <a:p>
            <a:r>
              <a:rPr lang="en-US" altLang="en-US" dirty="0"/>
              <a:t>Example: Components Module Uses</a:t>
            </a:r>
          </a:p>
        </p:txBody>
      </p:sp>
      <p:sp>
        <p:nvSpPr>
          <p:cNvPr id="106499" name="Rectangle 3">
            <a:extLst>
              <a:ext uri="{FF2B5EF4-FFF2-40B4-BE49-F238E27FC236}">
                <a16:creationId xmlns:a16="http://schemas.microsoft.com/office/drawing/2014/main" id="{E0CB7A0A-7BF3-3645-B57D-2D5CA1D1D65B}"/>
              </a:ext>
            </a:extLst>
          </p:cNvPr>
          <p:cNvSpPr>
            <a:spLocks noGrp="1" noChangeArrowheads="1"/>
          </p:cNvSpPr>
          <p:nvPr>
            <p:ph type="body" idx="1"/>
          </p:nvPr>
        </p:nvSpPr>
        <p:spPr/>
        <p:txBody>
          <a:bodyPr/>
          <a:lstStyle/>
          <a:p>
            <a:pPr>
              <a:lnSpc>
                <a:spcPct val="90000"/>
              </a:lnSpc>
            </a:pPr>
            <a:r>
              <a:rPr lang="en-US" altLang="en-US" dirty="0"/>
              <a:t>Audit logging subcomponent:</a:t>
            </a:r>
          </a:p>
          <a:p>
            <a:pPr lvl="1">
              <a:lnSpc>
                <a:spcPct val="100000"/>
              </a:lnSpc>
              <a:spcBef>
                <a:spcPts val="1000"/>
              </a:spcBef>
              <a:buFontTx/>
              <a:buNone/>
            </a:pPr>
            <a:r>
              <a:rPr lang="en-US" altLang="en-US" sz="2000" b="1" dirty="0"/>
              <a:t>Variables</a:t>
            </a:r>
            <a:endParaRPr lang="en-US" altLang="en-US" sz="2000" dirty="0"/>
          </a:p>
          <a:p>
            <a:pPr lvl="1">
              <a:lnSpc>
                <a:spcPct val="100000"/>
              </a:lnSpc>
              <a:spcBef>
                <a:spcPts val="0"/>
              </a:spcBef>
              <a:buFontTx/>
              <a:buNone/>
            </a:pPr>
            <a:r>
              <a:rPr lang="en-US" altLang="en-US" sz="2000" dirty="0"/>
              <a:t>structure </a:t>
            </a:r>
            <a:r>
              <a:rPr lang="en-US" altLang="en-US" sz="2000" dirty="0" err="1"/>
              <a:t>logevent_t</a:t>
            </a:r>
            <a:r>
              <a:rPr lang="en-US" altLang="en-US" sz="2000" dirty="0"/>
              <a:t>		defines audit record</a:t>
            </a:r>
          </a:p>
          <a:p>
            <a:pPr lvl="1">
              <a:lnSpc>
                <a:spcPct val="100000"/>
              </a:lnSpc>
              <a:spcBef>
                <a:spcPts val="0"/>
              </a:spcBef>
              <a:buFontTx/>
              <a:buNone/>
            </a:pPr>
            <a:r>
              <a:rPr lang="en-US" altLang="en-US" sz="2000" dirty="0"/>
              <a:t>structure </a:t>
            </a:r>
            <a:r>
              <a:rPr lang="en-US" altLang="en-US" sz="2000" dirty="0" err="1"/>
              <a:t>audit_ptr</a:t>
            </a:r>
            <a:r>
              <a:rPr lang="en-US" altLang="en-US" sz="2000" dirty="0"/>
              <a:t>		current position in audit file</a:t>
            </a:r>
          </a:p>
          <a:p>
            <a:pPr lvl="1">
              <a:lnSpc>
                <a:spcPct val="100000"/>
              </a:lnSpc>
              <a:spcBef>
                <a:spcPts val="0"/>
              </a:spcBef>
              <a:buFontTx/>
              <a:buNone/>
            </a:pPr>
            <a:r>
              <a:rPr lang="en-US" altLang="en-US" sz="2000" dirty="0" err="1"/>
              <a:t>file_ptr</a:t>
            </a:r>
            <a:r>
              <a:rPr lang="en-US" altLang="en-US" sz="2000" dirty="0"/>
              <a:t> </a:t>
            </a:r>
            <a:r>
              <a:rPr lang="en-US" altLang="en-US" sz="2000" dirty="0" err="1"/>
              <a:t>audit_fd</a:t>
            </a:r>
            <a:r>
              <a:rPr lang="en-US" altLang="en-US" sz="2000" dirty="0"/>
              <a:t>		file descriptor of audit file</a:t>
            </a:r>
          </a:p>
          <a:p>
            <a:pPr lvl="1">
              <a:lnSpc>
                <a:spcPct val="100000"/>
              </a:lnSpc>
              <a:spcBef>
                <a:spcPts val="1000"/>
              </a:spcBef>
              <a:buFontTx/>
              <a:buNone/>
            </a:pPr>
            <a:r>
              <a:rPr lang="en-US" altLang="en-US" sz="2000" b="1" dirty="0"/>
              <a:t>Global structure</a:t>
            </a:r>
          </a:p>
          <a:p>
            <a:pPr lvl="1">
              <a:lnSpc>
                <a:spcPct val="100000"/>
              </a:lnSpc>
              <a:spcBef>
                <a:spcPts val="0"/>
              </a:spcBef>
              <a:buFontTx/>
              <a:buNone/>
            </a:pPr>
            <a:r>
              <a:rPr lang="en-US" altLang="en-US" sz="2000" dirty="0"/>
              <a:t>structure </a:t>
            </a:r>
            <a:r>
              <a:rPr lang="en-US" altLang="en-US" sz="2000" dirty="0" err="1"/>
              <a:t>audit_config</a:t>
            </a:r>
            <a:r>
              <a:rPr lang="en-US" altLang="en-US" sz="2000" dirty="0"/>
              <a:t>	defines configuration of which events are to be audited</a:t>
            </a:r>
          </a:p>
          <a:p>
            <a:pPr lvl="1">
              <a:lnSpc>
                <a:spcPct val="100000"/>
              </a:lnSpc>
              <a:spcBef>
                <a:spcPts val="1000"/>
              </a:spcBef>
              <a:buFontTx/>
              <a:buNone/>
            </a:pPr>
            <a:r>
              <a:rPr lang="en-US" altLang="en-US" sz="2000" b="1" dirty="0"/>
              <a:t>External interfaces</a:t>
            </a:r>
            <a:endParaRPr lang="en-US" altLang="en-US" sz="2000" dirty="0"/>
          </a:p>
          <a:p>
            <a:pPr lvl="1">
              <a:lnSpc>
                <a:spcPct val="100000"/>
              </a:lnSpc>
              <a:spcBef>
                <a:spcPts val="0"/>
              </a:spcBef>
              <a:buFontTx/>
              <a:buNone/>
            </a:pPr>
            <a:r>
              <a:rPr lang="en-US" altLang="en-US" sz="2000" dirty="0" err="1"/>
              <a:t>add_logevent</a:t>
            </a:r>
            <a:r>
              <a:rPr lang="en-US" altLang="en-US" sz="2000" dirty="0"/>
              <a:t>()		begin logging events of given type</a:t>
            </a:r>
          </a:p>
          <a:p>
            <a:pPr lvl="1">
              <a:lnSpc>
                <a:spcPct val="100000"/>
              </a:lnSpc>
              <a:spcBef>
                <a:spcPts val="0"/>
              </a:spcBef>
              <a:buFontTx/>
              <a:buNone/>
            </a:pPr>
            <a:r>
              <a:rPr lang="en-US" altLang="en-US" sz="2000" dirty="0" err="1"/>
              <a:t>logevent</a:t>
            </a:r>
            <a:r>
              <a:rPr lang="en-US" altLang="en-US" sz="2000" dirty="0"/>
              <a:t>()		 	ask to log event</a:t>
            </a:r>
            <a:endParaRPr lang="en-US" altLang="en-US" dirty="0"/>
          </a:p>
        </p:txBody>
      </p:sp>
      <p:sp>
        <p:nvSpPr>
          <p:cNvPr id="2" name="Date Placeholder 1">
            <a:extLst>
              <a:ext uri="{FF2B5EF4-FFF2-40B4-BE49-F238E27FC236}">
                <a16:creationId xmlns:a16="http://schemas.microsoft.com/office/drawing/2014/main" id="{CCBCD551-3648-A242-98C8-6801FD88863A}"/>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F74D7298-7763-9B4E-A173-2C8D38C73AE3}"/>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DD739CBB-3EF6-B44B-8049-78AD17E48ED2}"/>
              </a:ext>
            </a:extLst>
          </p:cNvPr>
          <p:cNvSpPr>
            <a:spLocks noGrp="1"/>
          </p:cNvSpPr>
          <p:nvPr>
            <p:ph type="sldNum" sz="quarter" idx="12"/>
          </p:nvPr>
        </p:nvSpPr>
        <p:spPr/>
        <p:txBody>
          <a:bodyPr/>
          <a:lstStyle/>
          <a:p>
            <a:r>
              <a:rPr lang="en-US"/>
              <a:t>Slide 20-</a:t>
            </a:r>
            <a:fld id="{52DFCED4-3DB5-5A4D-92BF-293F61671FD6}" type="slidenum">
              <a:rPr lang="en-US" smtClean="0"/>
              <a:pPr/>
              <a:t>52</a:t>
            </a:fld>
            <a:endParaRPr lang="en-US" dirty="0"/>
          </a:p>
        </p:txBody>
      </p:sp>
    </p:spTree>
    <p:extLst>
      <p:ext uri="{BB962C8B-B14F-4D97-AF65-F5344CB8AC3E}">
        <p14:creationId xmlns:p14="http://schemas.microsoft.com/office/powerpoint/2010/main" val="1104050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6A528778-0AEA-1D42-B089-04BD3B8EB4D4}"/>
              </a:ext>
            </a:extLst>
          </p:cNvPr>
          <p:cNvSpPr>
            <a:spLocks noGrp="1" noChangeArrowheads="1"/>
          </p:cNvSpPr>
          <p:nvPr>
            <p:ph type="title"/>
          </p:nvPr>
        </p:nvSpPr>
        <p:spPr/>
        <p:txBody>
          <a:bodyPr/>
          <a:lstStyle/>
          <a:p>
            <a:r>
              <a:rPr lang="en-US" altLang="en-US" dirty="0"/>
              <a:t>Example: Security Relevance of Module</a:t>
            </a:r>
          </a:p>
        </p:txBody>
      </p:sp>
      <p:sp>
        <p:nvSpPr>
          <p:cNvPr id="107523" name="Rectangle 3">
            <a:extLst>
              <a:ext uri="{FF2B5EF4-FFF2-40B4-BE49-F238E27FC236}">
                <a16:creationId xmlns:a16="http://schemas.microsoft.com/office/drawing/2014/main" id="{60C85531-ACF9-1145-9C06-0F18841A6B5C}"/>
              </a:ext>
            </a:extLst>
          </p:cNvPr>
          <p:cNvSpPr>
            <a:spLocks noGrp="1" noChangeArrowheads="1"/>
          </p:cNvSpPr>
          <p:nvPr>
            <p:ph type="body" idx="1"/>
          </p:nvPr>
        </p:nvSpPr>
        <p:spPr/>
        <p:txBody>
          <a:bodyPr/>
          <a:lstStyle/>
          <a:p>
            <a:r>
              <a:rPr lang="en-US" altLang="en-US" dirty="0"/>
              <a:t>Audit logging subcomponent monitors security-relevant events, records those events matching the configurable audit selection criteria</a:t>
            </a:r>
          </a:p>
          <a:p>
            <a:pPr lvl="1"/>
            <a:r>
              <a:rPr lang="en-US" altLang="en-US" dirty="0"/>
              <a:t>Example: attempts to violate security policy </a:t>
            </a:r>
          </a:p>
          <a:p>
            <a:pPr lvl="1"/>
            <a:r>
              <a:rPr lang="en-US" altLang="en-US" dirty="0"/>
              <a:t>Example: successful completion of security-relevant actions</a:t>
            </a:r>
          </a:p>
          <a:p>
            <a:r>
              <a:rPr lang="en-US" altLang="en-US" dirty="0"/>
              <a:t>Audit logging subcomponent must ensure no audit records are lost, and are protected from tampering</a:t>
            </a:r>
          </a:p>
        </p:txBody>
      </p:sp>
      <p:sp>
        <p:nvSpPr>
          <p:cNvPr id="2" name="Date Placeholder 1">
            <a:extLst>
              <a:ext uri="{FF2B5EF4-FFF2-40B4-BE49-F238E27FC236}">
                <a16:creationId xmlns:a16="http://schemas.microsoft.com/office/drawing/2014/main" id="{53A3255C-973C-984A-8BAB-A0B6526C0981}"/>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19F4CED6-5B3E-A843-8DD0-77828112D7E1}"/>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26A3964D-E53A-104E-932C-D494A269D527}"/>
              </a:ext>
            </a:extLst>
          </p:cNvPr>
          <p:cNvSpPr>
            <a:spLocks noGrp="1"/>
          </p:cNvSpPr>
          <p:nvPr>
            <p:ph type="sldNum" sz="quarter" idx="12"/>
          </p:nvPr>
        </p:nvSpPr>
        <p:spPr/>
        <p:txBody>
          <a:bodyPr/>
          <a:lstStyle/>
          <a:p>
            <a:r>
              <a:rPr lang="en-US"/>
              <a:t>Slide 20-</a:t>
            </a:r>
            <a:fld id="{52DFCED4-3DB5-5A4D-92BF-293F61671FD6}" type="slidenum">
              <a:rPr lang="en-US" smtClean="0"/>
              <a:pPr/>
              <a:t>53</a:t>
            </a:fld>
            <a:endParaRPr lang="en-US" dirty="0"/>
          </a:p>
        </p:txBody>
      </p:sp>
    </p:spTree>
    <p:extLst>
      <p:ext uri="{BB962C8B-B14F-4D97-AF65-F5344CB8AC3E}">
        <p14:creationId xmlns:p14="http://schemas.microsoft.com/office/powerpoint/2010/main" val="33224922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0EB983BC-0D6A-CC42-8E9D-5ED4DECCF238}"/>
              </a:ext>
            </a:extLst>
          </p:cNvPr>
          <p:cNvSpPr>
            <a:spLocks noGrp="1" noChangeArrowheads="1"/>
          </p:cNvSpPr>
          <p:nvPr>
            <p:ph type="title"/>
          </p:nvPr>
        </p:nvSpPr>
        <p:spPr/>
        <p:txBody>
          <a:bodyPr/>
          <a:lstStyle/>
          <a:p>
            <a:r>
              <a:rPr lang="en-US" altLang="en-US" dirty="0"/>
              <a:t>Example: Individual Module Interfaces</a:t>
            </a:r>
          </a:p>
        </p:txBody>
      </p:sp>
      <p:sp>
        <p:nvSpPr>
          <p:cNvPr id="108547" name="Rectangle 3">
            <a:extLst>
              <a:ext uri="{FF2B5EF4-FFF2-40B4-BE49-F238E27FC236}">
                <a16:creationId xmlns:a16="http://schemas.microsoft.com/office/drawing/2014/main" id="{6E379DFE-C9A8-2045-B0C1-707EBE082F3F}"/>
              </a:ext>
            </a:extLst>
          </p:cNvPr>
          <p:cNvSpPr>
            <a:spLocks noGrp="1" noChangeArrowheads="1"/>
          </p:cNvSpPr>
          <p:nvPr>
            <p:ph type="body" idx="1"/>
          </p:nvPr>
        </p:nvSpPr>
        <p:spPr/>
        <p:txBody>
          <a:bodyPr/>
          <a:lstStyle/>
          <a:p>
            <a:pPr>
              <a:lnSpc>
                <a:spcPct val="100000"/>
              </a:lnSpc>
              <a:spcAft>
                <a:spcPts val="1000"/>
              </a:spcAft>
            </a:pPr>
            <a:r>
              <a:rPr lang="en-US" altLang="en-US" i="1" dirty="0" err="1"/>
              <a:t>logevent</a:t>
            </a:r>
            <a:r>
              <a:rPr lang="en-US" altLang="en-US" dirty="0"/>
              <a:t>() only non-</a:t>
            </a:r>
            <a:r>
              <a:rPr lang="en-US" altLang="en-US" dirty="0" err="1"/>
              <a:t>priviledged</a:t>
            </a:r>
            <a:r>
              <a:rPr lang="en-US" altLang="en-US" dirty="0"/>
              <a:t> external interface</a:t>
            </a:r>
          </a:p>
          <a:p>
            <a:pPr lvl="1">
              <a:lnSpc>
                <a:spcPct val="100000"/>
              </a:lnSpc>
              <a:spcBef>
                <a:spcPts val="0"/>
              </a:spcBef>
              <a:buFontTx/>
              <a:buNone/>
            </a:pPr>
            <a:r>
              <a:rPr lang="en-US" altLang="en-US" dirty="0"/>
              <a:t>verify function parameters</a:t>
            </a:r>
          </a:p>
          <a:p>
            <a:pPr lvl="1">
              <a:lnSpc>
                <a:spcPct val="100000"/>
              </a:lnSpc>
              <a:spcBef>
                <a:spcPts val="0"/>
              </a:spcBef>
              <a:buFontTx/>
              <a:buNone/>
            </a:pPr>
            <a:r>
              <a:rPr lang="en-US" altLang="en-US" dirty="0"/>
              <a:t>call </a:t>
            </a:r>
            <a:r>
              <a:rPr lang="en-US" altLang="en-US" i="1" dirty="0" err="1"/>
              <a:t>check_selection_parameters</a:t>
            </a:r>
            <a:r>
              <a:rPr lang="en-US" altLang="en-US" dirty="0"/>
              <a:t> to determine if system has been configured to audit event</a:t>
            </a:r>
          </a:p>
          <a:p>
            <a:pPr lvl="1">
              <a:lnSpc>
                <a:spcPct val="100000"/>
              </a:lnSpc>
              <a:spcBef>
                <a:spcPts val="0"/>
              </a:spcBef>
              <a:buFontTx/>
              <a:buNone/>
            </a:pPr>
            <a:r>
              <a:rPr lang="en-US" altLang="en-US" dirty="0"/>
              <a:t>if </a:t>
            </a:r>
            <a:r>
              <a:rPr lang="en-US" altLang="en-US" i="1" dirty="0" err="1"/>
              <a:t>check_selection_parameters</a:t>
            </a:r>
            <a:r>
              <a:rPr lang="en-US" altLang="en-US" dirty="0"/>
              <a:t> then</a:t>
            </a:r>
          </a:p>
          <a:p>
            <a:pPr lvl="1">
              <a:lnSpc>
                <a:spcPct val="100000"/>
              </a:lnSpc>
              <a:spcBef>
                <a:spcPts val="0"/>
              </a:spcBef>
              <a:buFontTx/>
              <a:buNone/>
            </a:pPr>
            <a:r>
              <a:rPr lang="en-US" altLang="en-US" dirty="0"/>
              <a:t>	 call </a:t>
            </a:r>
            <a:r>
              <a:rPr lang="en-US" altLang="en-US" i="1" dirty="0" err="1"/>
              <a:t>create_logevent</a:t>
            </a:r>
            <a:endParaRPr lang="en-US" altLang="en-US" dirty="0"/>
          </a:p>
          <a:p>
            <a:pPr lvl="1">
              <a:lnSpc>
                <a:spcPct val="100000"/>
              </a:lnSpc>
              <a:spcBef>
                <a:spcPts val="0"/>
              </a:spcBef>
              <a:buFontTx/>
              <a:buNone/>
            </a:pPr>
            <a:r>
              <a:rPr lang="en-US" altLang="en-US" dirty="0"/>
              <a:t>	 call </a:t>
            </a:r>
            <a:r>
              <a:rPr lang="en-US" altLang="en-US" i="1" dirty="0" err="1"/>
              <a:t>write_logevent</a:t>
            </a:r>
            <a:endParaRPr lang="en-US" altLang="en-US" dirty="0"/>
          </a:p>
          <a:p>
            <a:pPr lvl="1">
              <a:lnSpc>
                <a:spcPct val="100000"/>
              </a:lnSpc>
              <a:spcBef>
                <a:spcPts val="0"/>
              </a:spcBef>
              <a:buFontTx/>
              <a:buNone/>
            </a:pPr>
            <a:r>
              <a:rPr lang="en-US" altLang="en-US" dirty="0"/>
              <a:t>	 return success or error number</a:t>
            </a:r>
          </a:p>
          <a:p>
            <a:pPr lvl="1">
              <a:lnSpc>
                <a:spcPct val="100000"/>
              </a:lnSpc>
              <a:spcBef>
                <a:spcPts val="0"/>
              </a:spcBef>
              <a:buFontTx/>
              <a:buNone/>
            </a:pPr>
            <a:r>
              <a:rPr lang="en-US" altLang="en-US" dirty="0"/>
              <a:t>else</a:t>
            </a:r>
          </a:p>
          <a:p>
            <a:pPr lvl="1">
              <a:lnSpc>
                <a:spcPct val="100000"/>
              </a:lnSpc>
              <a:spcBef>
                <a:spcPts val="0"/>
              </a:spcBef>
              <a:buFontTx/>
              <a:buNone/>
            </a:pPr>
            <a:r>
              <a:rPr lang="en-US" altLang="en-US" dirty="0"/>
              <a:t>	 return success</a:t>
            </a:r>
          </a:p>
        </p:txBody>
      </p:sp>
      <p:sp>
        <p:nvSpPr>
          <p:cNvPr id="2" name="Date Placeholder 1">
            <a:extLst>
              <a:ext uri="{FF2B5EF4-FFF2-40B4-BE49-F238E27FC236}">
                <a16:creationId xmlns:a16="http://schemas.microsoft.com/office/drawing/2014/main" id="{2A110829-6DC5-574A-9E29-4723A1888AA0}"/>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137E7D85-9199-084D-B24E-956ED699BAEA}"/>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3DEBFE99-99B9-4743-874F-DF27DC4AE4C9}"/>
              </a:ext>
            </a:extLst>
          </p:cNvPr>
          <p:cNvSpPr>
            <a:spLocks noGrp="1"/>
          </p:cNvSpPr>
          <p:nvPr>
            <p:ph type="sldNum" sz="quarter" idx="12"/>
          </p:nvPr>
        </p:nvSpPr>
        <p:spPr/>
        <p:txBody>
          <a:bodyPr/>
          <a:lstStyle/>
          <a:p>
            <a:r>
              <a:rPr lang="en-US"/>
              <a:t>Slide 20-</a:t>
            </a:r>
            <a:fld id="{52DFCED4-3DB5-5A4D-92BF-293F61671FD6}" type="slidenum">
              <a:rPr lang="en-US" smtClean="0"/>
              <a:pPr/>
              <a:t>54</a:t>
            </a:fld>
            <a:endParaRPr lang="en-US" dirty="0"/>
          </a:p>
        </p:txBody>
      </p:sp>
    </p:spTree>
    <p:extLst>
      <p:ext uri="{BB962C8B-B14F-4D97-AF65-F5344CB8AC3E}">
        <p14:creationId xmlns:p14="http://schemas.microsoft.com/office/powerpoint/2010/main" val="2734943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765DF6EA-D345-2643-BB13-CCE06E99D7ED}"/>
              </a:ext>
            </a:extLst>
          </p:cNvPr>
          <p:cNvSpPr>
            <a:spLocks noGrp="1" noChangeArrowheads="1"/>
          </p:cNvSpPr>
          <p:nvPr>
            <p:ph type="title"/>
          </p:nvPr>
        </p:nvSpPr>
        <p:spPr/>
        <p:txBody>
          <a:bodyPr/>
          <a:lstStyle/>
          <a:p>
            <a:r>
              <a:rPr lang="en-US" altLang="en-US" dirty="0"/>
              <a:t>Example: Individual Module Interfaces (</a:t>
            </a:r>
            <a:r>
              <a:rPr lang="en-US" altLang="en-US" i="1" dirty="0" err="1"/>
              <a:t>con’t</a:t>
            </a:r>
            <a:r>
              <a:rPr lang="en-US" altLang="en-US" dirty="0"/>
              <a:t>)</a:t>
            </a:r>
          </a:p>
        </p:txBody>
      </p:sp>
      <p:sp>
        <p:nvSpPr>
          <p:cNvPr id="109571" name="Rectangle 3">
            <a:extLst>
              <a:ext uri="{FF2B5EF4-FFF2-40B4-BE49-F238E27FC236}">
                <a16:creationId xmlns:a16="http://schemas.microsoft.com/office/drawing/2014/main" id="{5D3BF63A-BD87-3B46-8B36-E9FD4DEAC0E7}"/>
              </a:ext>
            </a:extLst>
          </p:cNvPr>
          <p:cNvSpPr>
            <a:spLocks noGrp="1" noChangeArrowheads="1"/>
          </p:cNvSpPr>
          <p:nvPr>
            <p:ph type="body" idx="1"/>
          </p:nvPr>
        </p:nvSpPr>
        <p:spPr/>
        <p:txBody>
          <a:bodyPr/>
          <a:lstStyle/>
          <a:p>
            <a:pPr>
              <a:lnSpc>
                <a:spcPct val="100000"/>
              </a:lnSpc>
              <a:spcAft>
                <a:spcPts val="1000"/>
              </a:spcAft>
            </a:pPr>
            <a:r>
              <a:rPr lang="en-US" altLang="en-US" i="1" dirty="0" err="1"/>
              <a:t>add_logevent</a:t>
            </a:r>
            <a:r>
              <a:rPr lang="en-US" altLang="en-US" dirty="0"/>
              <a:t>() available only to privileged users</a:t>
            </a:r>
          </a:p>
          <a:p>
            <a:pPr lvl="1">
              <a:lnSpc>
                <a:spcPct val="100000"/>
              </a:lnSpc>
              <a:spcBef>
                <a:spcPts val="0"/>
              </a:spcBef>
              <a:buFontTx/>
              <a:buNone/>
            </a:pPr>
            <a:r>
              <a:rPr lang="en-US" altLang="en-US" dirty="0"/>
              <a:t>verify caller has privilege/permission to use this function</a:t>
            </a:r>
          </a:p>
          <a:p>
            <a:pPr lvl="1">
              <a:lnSpc>
                <a:spcPct val="100000"/>
              </a:lnSpc>
              <a:spcBef>
                <a:spcPts val="0"/>
              </a:spcBef>
              <a:buFontTx/>
              <a:buNone/>
            </a:pPr>
            <a:r>
              <a:rPr lang="en-US" altLang="en-US" dirty="0"/>
              <a:t>if caller does not have permission</a:t>
            </a:r>
          </a:p>
          <a:p>
            <a:pPr lvl="1">
              <a:lnSpc>
                <a:spcPct val="100000"/>
              </a:lnSpc>
              <a:spcBef>
                <a:spcPts val="0"/>
              </a:spcBef>
              <a:buFontTx/>
              <a:buNone/>
            </a:pPr>
            <a:r>
              <a:rPr lang="en-US" altLang="en-US" dirty="0"/>
              <a:t>	return </a:t>
            </a:r>
            <a:r>
              <a:rPr lang="en-US" altLang="en-US" dirty="0" err="1"/>
              <a:t>permission_denied</a:t>
            </a:r>
            <a:endParaRPr lang="en-US" altLang="en-US" dirty="0"/>
          </a:p>
          <a:p>
            <a:pPr lvl="1">
              <a:lnSpc>
                <a:spcPct val="100000"/>
              </a:lnSpc>
              <a:spcBef>
                <a:spcPts val="0"/>
              </a:spcBef>
              <a:buFontTx/>
              <a:buNone/>
            </a:pPr>
            <a:r>
              <a:rPr lang="en-US" altLang="en-US" dirty="0"/>
              <a:t>verify function parameters</a:t>
            </a:r>
          </a:p>
          <a:p>
            <a:pPr lvl="1">
              <a:lnSpc>
                <a:spcPct val="100000"/>
              </a:lnSpc>
              <a:spcBef>
                <a:spcPts val="0"/>
              </a:spcBef>
              <a:buFontTx/>
              <a:buNone/>
            </a:pPr>
            <a:r>
              <a:rPr lang="en-US" altLang="en-US" dirty="0"/>
              <a:t>call </a:t>
            </a:r>
            <a:r>
              <a:rPr lang="en-US" altLang="en-US" i="1" dirty="0" err="1"/>
              <a:t>write_logevent</a:t>
            </a:r>
            <a:r>
              <a:rPr lang="en-US" altLang="en-US" dirty="0"/>
              <a:t> for each event record</a:t>
            </a:r>
          </a:p>
          <a:p>
            <a:pPr lvl="1">
              <a:lnSpc>
                <a:spcPct val="100000"/>
              </a:lnSpc>
              <a:spcBef>
                <a:spcPts val="0"/>
              </a:spcBef>
              <a:buFontTx/>
              <a:buNone/>
            </a:pPr>
            <a:r>
              <a:rPr lang="en-US" altLang="en-US" dirty="0"/>
              <a:t>return success or error number from </a:t>
            </a:r>
            <a:r>
              <a:rPr lang="en-US" altLang="en-US" i="1" dirty="0" err="1"/>
              <a:t>write_logevent</a:t>
            </a:r>
            <a:endParaRPr lang="en-US" altLang="en-US" dirty="0"/>
          </a:p>
        </p:txBody>
      </p:sp>
      <p:sp>
        <p:nvSpPr>
          <p:cNvPr id="2" name="Date Placeholder 1">
            <a:extLst>
              <a:ext uri="{FF2B5EF4-FFF2-40B4-BE49-F238E27FC236}">
                <a16:creationId xmlns:a16="http://schemas.microsoft.com/office/drawing/2014/main" id="{1F5D019E-2773-F043-A20F-FAE539722ED9}"/>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908C186C-8DA8-B74E-8B2E-9364FD780426}"/>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BC741C66-7CEC-6245-BEE6-185A44A342E6}"/>
              </a:ext>
            </a:extLst>
          </p:cNvPr>
          <p:cNvSpPr>
            <a:spLocks noGrp="1"/>
          </p:cNvSpPr>
          <p:nvPr>
            <p:ph type="sldNum" sz="quarter" idx="12"/>
          </p:nvPr>
        </p:nvSpPr>
        <p:spPr/>
        <p:txBody>
          <a:bodyPr/>
          <a:lstStyle/>
          <a:p>
            <a:r>
              <a:rPr lang="en-US"/>
              <a:t>Slide 20-</a:t>
            </a:r>
            <a:fld id="{52DFCED4-3DB5-5A4D-92BF-293F61671FD6}" type="slidenum">
              <a:rPr lang="en-US" smtClean="0"/>
              <a:pPr/>
              <a:t>55</a:t>
            </a:fld>
            <a:endParaRPr lang="en-US" dirty="0"/>
          </a:p>
        </p:txBody>
      </p:sp>
    </p:spTree>
    <p:extLst>
      <p:ext uri="{BB962C8B-B14F-4D97-AF65-F5344CB8AC3E}">
        <p14:creationId xmlns:p14="http://schemas.microsoft.com/office/powerpoint/2010/main" val="42201839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30F6879E-3CEF-464F-B1EB-C5F12C700D33}"/>
              </a:ext>
            </a:extLst>
          </p:cNvPr>
          <p:cNvSpPr>
            <a:spLocks noGrp="1" noChangeArrowheads="1"/>
          </p:cNvSpPr>
          <p:nvPr>
            <p:ph type="title"/>
          </p:nvPr>
        </p:nvSpPr>
        <p:spPr/>
        <p:txBody>
          <a:bodyPr/>
          <a:lstStyle/>
          <a:p>
            <a:r>
              <a:rPr lang="en-US" altLang="en-US"/>
              <a:t>Internal Design</a:t>
            </a:r>
          </a:p>
        </p:txBody>
      </p:sp>
      <p:sp>
        <p:nvSpPr>
          <p:cNvPr id="110595" name="Rectangle 3">
            <a:extLst>
              <a:ext uri="{FF2B5EF4-FFF2-40B4-BE49-F238E27FC236}">
                <a16:creationId xmlns:a16="http://schemas.microsoft.com/office/drawing/2014/main" id="{ADA4CC45-9C60-B44F-86B7-525A2C248824}"/>
              </a:ext>
            </a:extLst>
          </p:cNvPr>
          <p:cNvSpPr>
            <a:spLocks noGrp="1" noChangeArrowheads="1"/>
          </p:cNvSpPr>
          <p:nvPr>
            <p:ph type="body" idx="1"/>
          </p:nvPr>
        </p:nvSpPr>
        <p:spPr/>
        <p:txBody>
          <a:bodyPr>
            <a:normAutofit/>
          </a:bodyPr>
          <a:lstStyle/>
          <a:p>
            <a:pPr marL="0" indent="0">
              <a:lnSpc>
                <a:spcPct val="90000"/>
              </a:lnSpc>
              <a:buNone/>
            </a:pPr>
            <a:r>
              <a:rPr lang="en-US" altLang="en-US" dirty="0"/>
              <a:t>Show in which documents to put various designs to create a useful, readable, and complete set of documents </a:t>
            </a:r>
          </a:p>
          <a:p>
            <a:pPr lvl="1"/>
            <a:r>
              <a:rPr lang="en-US" altLang="en-US" i="1" dirty="0"/>
              <a:t>Introduction</a:t>
            </a:r>
            <a:r>
              <a:rPr lang="en-US" altLang="en-US" dirty="0"/>
              <a:t>: purpose, scope, target audience</a:t>
            </a:r>
          </a:p>
          <a:p>
            <a:pPr lvl="1"/>
            <a:r>
              <a:rPr lang="en-US" altLang="en-US" i="1" dirty="0"/>
              <a:t>Component overview</a:t>
            </a:r>
            <a:r>
              <a:rPr lang="en-US" altLang="en-US" dirty="0"/>
              <a:t>: identifies modules, data structures; how data is transmitted; security relevance and functionality</a:t>
            </a:r>
          </a:p>
          <a:p>
            <a:pPr lvl="1"/>
            <a:r>
              <a:rPr lang="en-US" altLang="en-US" i="1" dirty="0"/>
              <a:t>Detailed module designs</a:t>
            </a:r>
            <a:endParaRPr lang="en-US" altLang="en-US" dirty="0"/>
          </a:p>
          <a:p>
            <a:pPr lvl="2"/>
            <a:r>
              <a:rPr lang="en-US" altLang="en-US" i="1" dirty="0"/>
              <a:t>Module #1</a:t>
            </a:r>
            <a:r>
              <a:rPr lang="en-US" altLang="en-US" dirty="0"/>
              <a:t>: module’s interrelations with other modules, local data structures, its control and data flows, security</a:t>
            </a:r>
          </a:p>
          <a:p>
            <a:pPr lvl="3"/>
            <a:r>
              <a:rPr lang="en-US" altLang="en-US" i="1" dirty="0"/>
              <a:t>Interface Designs</a:t>
            </a:r>
            <a:r>
              <a:rPr lang="en-US" altLang="en-US" dirty="0"/>
              <a:t>: describes each interface</a:t>
            </a:r>
          </a:p>
          <a:p>
            <a:pPr lvl="3"/>
            <a:r>
              <a:rPr lang="en-US" altLang="en-US" dirty="0"/>
              <a:t>Interface 1a: security relevance, external visibility, purpose, effects, exceptions, error messages, and results</a:t>
            </a:r>
          </a:p>
        </p:txBody>
      </p:sp>
      <p:sp>
        <p:nvSpPr>
          <p:cNvPr id="2" name="Date Placeholder 1">
            <a:extLst>
              <a:ext uri="{FF2B5EF4-FFF2-40B4-BE49-F238E27FC236}">
                <a16:creationId xmlns:a16="http://schemas.microsoft.com/office/drawing/2014/main" id="{6E9B2727-C8AA-0445-9090-B69A9862A426}"/>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ABBEC1C3-DFF9-5840-A510-C50E5B442CB9}"/>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F661BFD0-2134-4143-AAE6-3DC0A8917324}"/>
              </a:ext>
            </a:extLst>
          </p:cNvPr>
          <p:cNvSpPr>
            <a:spLocks noGrp="1"/>
          </p:cNvSpPr>
          <p:nvPr>
            <p:ph type="sldNum" sz="quarter" idx="12"/>
          </p:nvPr>
        </p:nvSpPr>
        <p:spPr/>
        <p:txBody>
          <a:bodyPr/>
          <a:lstStyle/>
          <a:p>
            <a:r>
              <a:rPr lang="en-US"/>
              <a:t>Slide 20-</a:t>
            </a:r>
            <a:fld id="{52DFCED4-3DB5-5A4D-92BF-293F61671FD6}" type="slidenum">
              <a:rPr lang="en-US" smtClean="0"/>
              <a:pPr/>
              <a:t>56</a:t>
            </a:fld>
            <a:endParaRPr lang="en-US" dirty="0"/>
          </a:p>
        </p:txBody>
      </p:sp>
    </p:spTree>
    <p:extLst>
      <p:ext uri="{BB962C8B-B14F-4D97-AF65-F5344CB8AC3E}">
        <p14:creationId xmlns:p14="http://schemas.microsoft.com/office/powerpoint/2010/main" val="25888028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FE732D38-2C18-A843-A7E3-73356B8871FE}"/>
              </a:ext>
            </a:extLst>
          </p:cNvPr>
          <p:cNvSpPr>
            <a:spLocks noGrp="1" noChangeArrowheads="1"/>
          </p:cNvSpPr>
          <p:nvPr>
            <p:ph type="title"/>
          </p:nvPr>
        </p:nvSpPr>
        <p:spPr/>
        <p:txBody>
          <a:bodyPr/>
          <a:lstStyle/>
          <a:p>
            <a:r>
              <a:rPr lang="en-US" altLang="en-US"/>
              <a:t>Example</a:t>
            </a:r>
          </a:p>
        </p:txBody>
      </p:sp>
      <p:sp>
        <p:nvSpPr>
          <p:cNvPr id="119811" name="Rectangle 3">
            <a:extLst>
              <a:ext uri="{FF2B5EF4-FFF2-40B4-BE49-F238E27FC236}">
                <a16:creationId xmlns:a16="http://schemas.microsoft.com/office/drawing/2014/main" id="{E25AE567-0445-5145-9C1F-2BE351D1E5FD}"/>
              </a:ext>
            </a:extLst>
          </p:cNvPr>
          <p:cNvSpPr>
            <a:spLocks noGrp="1" noChangeArrowheads="1"/>
          </p:cNvSpPr>
          <p:nvPr>
            <p:ph type="body" idx="1"/>
          </p:nvPr>
        </p:nvSpPr>
        <p:spPr/>
        <p:txBody>
          <a:bodyPr/>
          <a:lstStyle/>
          <a:p>
            <a:pPr>
              <a:lnSpc>
                <a:spcPct val="90000"/>
              </a:lnSpc>
            </a:pPr>
            <a:r>
              <a:rPr lang="en-US" altLang="en-US" dirty="0"/>
              <a:t>Windows I/O System</a:t>
            </a:r>
          </a:p>
          <a:p>
            <a:pPr lvl="1">
              <a:lnSpc>
                <a:spcPct val="90000"/>
              </a:lnSpc>
            </a:pPr>
            <a:r>
              <a:rPr lang="en-US" altLang="en-US" dirty="0"/>
              <a:t>High-level design document describes I/O system as a whole</a:t>
            </a:r>
          </a:p>
          <a:p>
            <a:pPr lvl="2">
              <a:lnSpc>
                <a:spcPct val="90000"/>
              </a:lnSpc>
            </a:pPr>
            <a:r>
              <a:rPr lang="en-US" altLang="en-US" dirty="0"/>
              <a:t>Necessary descriptions of I/O System, Drivers, HAL</a:t>
            </a:r>
          </a:p>
          <a:p>
            <a:pPr lvl="1">
              <a:lnSpc>
                <a:spcPct val="90000"/>
              </a:lnSpc>
            </a:pPr>
            <a:r>
              <a:rPr lang="en-US" altLang="en-US" dirty="0"/>
              <a:t>Describes first level of design decomposition</a:t>
            </a:r>
          </a:p>
          <a:p>
            <a:pPr>
              <a:lnSpc>
                <a:spcPct val="90000"/>
              </a:lnSpc>
            </a:pPr>
            <a:r>
              <a:rPr lang="en-US" altLang="en-US" dirty="0"/>
              <a:t>Next level of decomposition (here only shown for I/O System)</a:t>
            </a:r>
          </a:p>
          <a:p>
            <a:pPr lvl="1">
              <a:lnSpc>
                <a:spcPct val="90000"/>
              </a:lnSpc>
            </a:pPr>
            <a:r>
              <a:rPr lang="en-US" altLang="en-US" dirty="0"/>
              <a:t>High-level design document for I/O file drivers</a:t>
            </a:r>
          </a:p>
          <a:p>
            <a:pPr lvl="1">
              <a:lnSpc>
                <a:spcPct val="90000"/>
              </a:lnSpc>
            </a:pPr>
            <a:r>
              <a:rPr lang="en-US" altLang="en-US" dirty="0"/>
              <a:t>Internal design specification for HAL component</a:t>
            </a:r>
          </a:p>
          <a:p>
            <a:pPr>
              <a:lnSpc>
                <a:spcPct val="90000"/>
              </a:lnSpc>
            </a:pPr>
            <a:r>
              <a:rPr lang="en-US" altLang="en-US" dirty="0"/>
              <a:t>Internal design specifications for each subcomponent of I/O file drivers</a:t>
            </a:r>
          </a:p>
        </p:txBody>
      </p:sp>
      <p:sp>
        <p:nvSpPr>
          <p:cNvPr id="2" name="Date Placeholder 1">
            <a:extLst>
              <a:ext uri="{FF2B5EF4-FFF2-40B4-BE49-F238E27FC236}">
                <a16:creationId xmlns:a16="http://schemas.microsoft.com/office/drawing/2014/main" id="{C05F8511-7F36-DA42-8D54-A022B7EE4B9E}"/>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A5603B1B-547D-0343-9730-F1992547C1C5}"/>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3661BC4E-A616-1845-A5CA-B21882E56C30}"/>
              </a:ext>
            </a:extLst>
          </p:cNvPr>
          <p:cNvSpPr>
            <a:spLocks noGrp="1"/>
          </p:cNvSpPr>
          <p:nvPr>
            <p:ph type="sldNum" sz="quarter" idx="12"/>
          </p:nvPr>
        </p:nvSpPr>
        <p:spPr/>
        <p:txBody>
          <a:bodyPr/>
          <a:lstStyle/>
          <a:p>
            <a:r>
              <a:rPr lang="en-US"/>
              <a:t>Slide 20-</a:t>
            </a:r>
            <a:fld id="{52DFCED4-3DB5-5A4D-92BF-293F61671FD6}" type="slidenum">
              <a:rPr lang="en-US" smtClean="0"/>
              <a:pPr/>
              <a:t>57</a:t>
            </a:fld>
            <a:endParaRPr lang="en-US" dirty="0"/>
          </a:p>
        </p:txBody>
      </p:sp>
    </p:spTree>
    <p:extLst>
      <p:ext uri="{BB962C8B-B14F-4D97-AF65-F5344CB8AC3E}">
        <p14:creationId xmlns:p14="http://schemas.microsoft.com/office/powerpoint/2010/main" val="41794335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B20565C6-FF04-554B-808F-0320BB0B050F}"/>
              </a:ext>
            </a:extLst>
          </p:cNvPr>
          <p:cNvSpPr>
            <a:spLocks noGrp="1" noChangeArrowheads="1"/>
          </p:cNvSpPr>
          <p:nvPr>
            <p:ph type="title"/>
          </p:nvPr>
        </p:nvSpPr>
        <p:spPr/>
        <p:txBody>
          <a:bodyPr/>
          <a:lstStyle/>
          <a:p>
            <a:r>
              <a:rPr lang="en-US" altLang="en-US"/>
              <a:t>Documentation and Specification</a:t>
            </a:r>
          </a:p>
        </p:txBody>
      </p:sp>
      <p:sp>
        <p:nvSpPr>
          <p:cNvPr id="120835" name="Rectangle 3">
            <a:extLst>
              <a:ext uri="{FF2B5EF4-FFF2-40B4-BE49-F238E27FC236}">
                <a16:creationId xmlns:a16="http://schemas.microsoft.com/office/drawing/2014/main" id="{5B5D2117-BA8D-7D4E-803D-98F7C88FD398}"/>
              </a:ext>
            </a:extLst>
          </p:cNvPr>
          <p:cNvSpPr>
            <a:spLocks noGrp="1" noChangeArrowheads="1"/>
          </p:cNvSpPr>
          <p:nvPr>
            <p:ph type="body" idx="1"/>
          </p:nvPr>
        </p:nvSpPr>
        <p:spPr/>
        <p:txBody>
          <a:bodyPr/>
          <a:lstStyle/>
          <a:p>
            <a:r>
              <a:rPr lang="en-US" altLang="en-US"/>
              <a:t>Time, cost, efficiency may impact how complete set of documents prepared</a:t>
            </a:r>
          </a:p>
          <a:p>
            <a:r>
              <a:rPr lang="en-US" altLang="en-US"/>
              <a:t>Different types of specifications</a:t>
            </a:r>
          </a:p>
          <a:p>
            <a:pPr lvl="1"/>
            <a:r>
              <a:rPr lang="en-US" altLang="en-US"/>
              <a:t>Modification Specifications</a:t>
            </a:r>
          </a:p>
          <a:p>
            <a:pPr lvl="1"/>
            <a:r>
              <a:rPr lang="en-US" altLang="en-US"/>
              <a:t>Security Specifications</a:t>
            </a:r>
          </a:p>
          <a:p>
            <a:pPr lvl="1"/>
            <a:r>
              <a:rPr lang="en-US" altLang="en-US"/>
              <a:t>Formal Specifications</a:t>
            </a:r>
          </a:p>
          <a:p>
            <a:pPr>
              <a:buFontTx/>
              <a:buNone/>
            </a:pPr>
            <a:endParaRPr lang="en-US" altLang="en-US"/>
          </a:p>
        </p:txBody>
      </p:sp>
      <p:sp>
        <p:nvSpPr>
          <p:cNvPr id="2" name="Date Placeholder 1">
            <a:extLst>
              <a:ext uri="{FF2B5EF4-FFF2-40B4-BE49-F238E27FC236}">
                <a16:creationId xmlns:a16="http://schemas.microsoft.com/office/drawing/2014/main" id="{07B106E4-CAD9-6A40-88A3-9D0D4C185154}"/>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D694E86D-1904-0A44-9E18-566509D2CF2C}"/>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1F76EB73-3589-4E4A-AD4E-EA47E701F2E3}"/>
              </a:ext>
            </a:extLst>
          </p:cNvPr>
          <p:cNvSpPr>
            <a:spLocks noGrp="1"/>
          </p:cNvSpPr>
          <p:nvPr>
            <p:ph type="sldNum" sz="quarter" idx="12"/>
          </p:nvPr>
        </p:nvSpPr>
        <p:spPr/>
        <p:txBody>
          <a:bodyPr/>
          <a:lstStyle/>
          <a:p>
            <a:r>
              <a:rPr lang="en-US"/>
              <a:t>Slide 20-</a:t>
            </a:r>
            <a:fld id="{52DFCED4-3DB5-5A4D-92BF-293F61671FD6}" type="slidenum">
              <a:rPr lang="en-US" smtClean="0"/>
              <a:pPr/>
              <a:t>58</a:t>
            </a:fld>
            <a:endParaRPr lang="en-US" dirty="0"/>
          </a:p>
        </p:txBody>
      </p:sp>
    </p:spTree>
    <p:extLst>
      <p:ext uri="{BB962C8B-B14F-4D97-AF65-F5344CB8AC3E}">
        <p14:creationId xmlns:p14="http://schemas.microsoft.com/office/powerpoint/2010/main" val="5386787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58EBB463-9E77-CD4B-A046-A68FFA554FEE}"/>
              </a:ext>
            </a:extLst>
          </p:cNvPr>
          <p:cNvSpPr>
            <a:spLocks noGrp="1" noChangeArrowheads="1"/>
          </p:cNvSpPr>
          <p:nvPr>
            <p:ph type="title"/>
          </p:nvPr>
        </p:nvSpPr>
        <p:spPr/>
        <p:txBody>
          <a:bodyPr/>
          <a:lstStyle/>
          <a:p>
            <a:r>
              <a:rPr lang="en-US" altLang="en-US"/>
              <a:t>Modification Specifications</a:t>
            </a:r>
          </a:p>
        </p:txBody>
      </p:sp>
      <p:sp>
        <p:nvSpPr>
          <p:cNvPr id="121859" name="Rectangle 3">
            <a:extLst>
              <a:ext uri="{FF2B5EF4-FFF2-40B4-BE49-F238E27FC236}">
                <a16:creationId xmlns:a16="http://schemas.microsoft.com/office/drawing/2014/main" id="{D8ACF63D-347E-6C40-A419-B4E3FC836ED2}"/>
              </a:ext>
            </a:extLst>
          </p:cNvPr>
          <p:cNvSpPr>
            <a:spLocks noGrp="1" noChangeArrowheads="1"/>
          </p:cNvSpPr>
          <p:nvPr>
            <p:ph type="body" idx="1"/>
          </p:nvPr>
        </p:nvSpPr>
        <p:spPr/>
        <p:txBody>
          <a:bodyPr/>
          <a:lstStyle/>
          <a:p>
            <a:r>
              <a:rPr lang="en-US" altLang="en-US"/>
              <a:t>Used when system built from previous versions or components</a:t>
            </a:r>
          </a:p>
          <a:p>
            <a:pPr lvl="1"/>
            <a:r>
              <a:rPr lang="en-US" altLang="en-US"/>
              <a:t>Specifications for these versions or components</a:t>
            </a:r>
          </a:p>
          <a:p>
            <a:pPr lvl="1"/>
            <a:r>
              <a:rPr lang="en-US" altLang="en-US"/>
              <a:t>Specifications for changes to, additions of, and methods for deleting modules, functions, components</a:t>
            </a:r>
          </a:p>
          <a:p>
            <a:r>
              <a:rPr lang="en-US" altLang="en-US"/>
              <a:t>Developer understands the system upon which the new system is based</a:t>
            </a:r>
          </a:p>
        </p:txBody>
      </p:sp>
      <p:sp>
        <p:nvSpPr>
          <p:cNvPr id="2" name="Date Placeholder 1">
            <a:extLst>
              <a:ext uri="{FF2B5EF4-FFF2-40B4-BE49-F238E27FC236}">
                <a16:creationId xmlns:a16="http://schemas.microsoft.com/office/drawing/2014/main" id="{DF392A1A-08AD-9D46-A642-13EFC5CD0C83}"/>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3E756D20-485F-FE43-8E44-B43B9086859E}"/>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F32F3395-AED2-D743-A9F9-067714D0A409}"/>
              </a:ext>
            </a:extLst>
          </p:cNvPr>
          <p:cNvSpPr>
            <a:spLocks noGrp="1"/>
          </p:cNvSpPr>
          <p:nvPr>
            <p:ph type="sldNum" sz="quarter" idx="12"/>
          </p:nvPr>
        </p:nvSpPr>
        <p:spPr/>
        <p:txBody>
          <a:bodyPr/>
          <a:lstStyle/>
          <a:p>
            <a:r>
              <a:rPr lang="en-US"/>
              <a:t>Slide 20-</a:t>
            </a:r>
            <a:fld id="{52DFCED4-3DB5-5A4D-92BF-293F61671FD6}" type="slidenum">
              <a:rPr lang="en-US" smtClean="0"/>
              <a:pPr/>
              <a:t>59</a:t>
            </a:fld>
            <a:endParaRPr lang="en-US" dirty="0"/>
          </a:p>
        </p:txBody>
      </p:sp>
    </p:spTree>
    <p:extLst>
      <p:ext uri="{BB962C8B-B14F-4D97-AF65-F5344CB8AC3E}">
        <p14:creationId xmlns:p14="http://schemas.microsoft.com/office/powerpoint/2010/main" val="1740149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54A017AC-8F75-EF4E-BD28-41C332ACD2DE}"/>
              </a:ext>
            </a:extLst>
          </p:cNvPr>
          <p:cNvSpPr>
            <a:spLocks noGrp="1" noChangeArrowheads="1"/>
          </p:cNvSpPr>
          <p:nvPr>
            <p:ph type="title"/>
          </p:nvPr>
        </p:nvSpPr>
        <p:spPr/>
        <p:txBody>
          <a:bodyPr/>
          <a:lstStyle/>
          <a:p>
            <a:r>
              <a:rPr lang="en-US" altLang="en-US"/>
              <a:t>Security Services in Layers</a:t>
            </a:r>
          </a:p>
        </p:txBody>
      </p:sp>
      <p:sp>
        <p:nvSpPr>
          <p:cNvPr id="43011" name="Rectangle 3">
            <a:extLst>
              <a:ext uri="{FF2B5EF4-FFF2-40B4-BE49-F238E27FC236}">
                <a16:creationId xmlns:a16="http://schemas.microsoft.com/office/drawing/2014/main" id="{1C297076-26D5-6644-8CBB-9BD2D28C8C79}"/>
              </a:ext>
            </a:extLst>
          </p:cNvPr>
          <p:cNvSpPr>
            <a:spLocks noGrp="1" noChangeArrowheads="1"/>
          </p:cNvSpPr>
          <p:nvPr>
            <p:ph type="body" idx="1"/>
          </p:nvPr>
        </p:nvSpPr>
        <p:spPr/>
        <p:txBody>
          <a:bodyPr/>
          <a:lstStyle/>
          <a:p>
            <a:pPr>
              <a:lnSpc>
                <a:spcPct val="90000"/>
              </a:lnSpc>
            </a:pPr>
            <a:r>
              <a:rPr lang="en-US" altLang="en-US"/>
              <a:t>Choose best layer</a:t>
            </a:r>
          </a:p>
          <a:p>
            <a:pPr lvl="1">
              <a:lnSpc>
                <a:spcPct val="90000"/>
              </a:lnSpc>
            </a:pPr>
            <a:r>
              <a:rPr lang="en-US" altLang="en-US"/>
              <a:t>User actions: probably at applications layer</a:t>
            </a:r>
          </a:p>
          <a:p>
            <a:pPr lvl="1">
              <a:lnSpc>
                <a:spcPct val="90000"/>
              </a:lnSpc>
            </a:pPr>
            <a:r>
              <a:rPr lang="en-US" altLang="en-US"/>
              <a:t>Erasing data in freed disk blocks: OS layer</a:t>
            </a:r>
          </a:p>
          <a:p>
            <a:pPr>
              <a:lnSpc>
                <a:spcPct val="90000"/>
              </a:lnSpc>
            </a:pPr>
            <a:r>
              <a:rPr lang="en-US" altLang="en-US"/>
              <a:t>Determine supporting services at lower layers</a:t>
            </a:r>
          </a:p>
          <a:p>
            <a:pPr lvl="1">
              <a:lnSpc>
                <a:spcPct val="90000"/>
              </a:lnSpc>
            </a:pPr>
            <a:r>
              <a:rPr lang="en-US" altLang="en-US"/>
              <a:t>Security mechanism at application layer needs support in all 3 lower layers</a:t>
            </a:r>
          </a:p>
          <a:p>
            <a:pPr>
              <a:lnSpc>
                <a:spcPct val="90000"/>
              </a:lnSpc>
            </a:pPr>
            <a:r>
              <a:rPr lang="en-US" altLang="en-US"/>
              <a:t>May not be possible</a:t>
            </a:r>
          </a:p>
          <a:p>
            <a:pPr lvl="1">
              <a:lnSpc>
                <a:spcPct val="90000"/>
              </a:lnSpc>
            </a:pPr>
            <a:r>
              <a:rPr lang="en-US" altLang="en-US"/>
              <a:t>Application may require new service at OS layer; but OS layer services may be set up and no new ones can be added</a:t>
            </a:r>
          </a:p>
        </p:txBody>
      </p:sp>
      <p:sp>
        <p:nvSpPr>
          <p:cNvPr id="2" name="Date Placeholder 1">
            <a:extLst>
              <a:ext uri="{FF2B5EF4-FFF2-40B4-BE49-F238E27FC236}">
                <a16:creationId xmlns:a16="http://schemas.microsoft.com/office/drawing/2014/main" id="{DF6EEFB4-D6DA-A246-9846-51EB63FF159B}"/>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CBEAC019-27CF-D449-8513-52C123D93081}"/>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DC450ADF-7A64-814F-BCD6-ED69C1273A92}"/>
              </a:ext>
            </a:extLst>
          </p:cNvPr>
          <p:cNvSpPr>
            <a:spLocks noGrp="1"/>
          </p:cNvSpPr>
          <p:nvPr>
            <p:ph type="sldNum" sz="quarter" idx="12"/>
          </p:nvPr>
        </p:nvSpPr>
        <p:spPr/>
        <p:txBody>
          <a:bodyPr/>
          <a:lstStyle/>
          <a:p>
            <a:r>
              <a:rPr lang="en-US"/>
              <a:t>Slide 20-</a:t>
            </a:r>
            <a:fld id="{52DFCED4-3DB5-5A4D-92BF-293F61671FD6}" type="slidenum">
              <a:rPr lang="en-US" smtClean="0"/>
              <a:pPr/>
              <a:t>6</a:t>
            </a:fld>
            <a:endParaRPr lang="en-US" dirty="0"/>
          </a:p>
        </p:txBody>
      </p:sp>
    </p:spTree>
    <p:extLst>
      <p:ext uri="{BB962C8B-B14F-4D97-AF65-F5344CB8AC3E}">
        <p14:creationId xmlns:p14="http://schemas.microsoft.com/office/powerpoint/2010/main" val="315800269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3DA48778-AA9E-0A44-9F68-5E628758B670}"/>
              </a:ext>
            </a:extLst>
          </p:cNvPr>
          <p:cNvSpPr>
            <a:spLocks noGrp="1" noChangeArrowheads="1"/>
          </p:cNvSpPr>
          <p:nvPr>
            <p:ph type="title"/>
          </p:nvPr>
        </p:nvSpPr>
        <p:spPr/>
        <p:txBody>
          <a:bodyPr/>
          <a:lstStyle/>
          <a:p>
            <a:r>
              <a:rPr lang="en-US" altLang="en-US"/>
              <a:t>Security Considerations</a:t>
            </a:r>
          </a:p>
        </p:txBody>
      </p:sp>
      <p:sp>
        <p:nvSpPr>
          <p:cNvPr id="122883" name="Rectangle 3">
            <a:extLst>
              <a:ext uri="{FF2B5EF4-FFF2-40B4-BE49-F238E27FC236}">
                <a16:creationId xmlns:a16="http://schemas.microsoft.com/office/drawing/2014/main" id="{8F87B543-8E53-8D44-BB8A-D7F183209DF9}"/>
              </a:ext>
            </a:extLst>
          </p:cNvPr>
          <p:cNvSpPr>
            <a:spLocks noGrp="1" noChangeArrowheads="1"/>
          </p:cNvSpPr>
          <p:nvPr>
            <p:ph type="body" idx="1"/>
          </p:nvPr>
        </p:nvSpPr>
        <p:spPr/>
        <p:txBody>
          <a:bodyPr/>
          <a:lstStyle/>
          <a:p>
            <a:r>
              <a:rPr lang="en-US" altLang="en-US"/>
              <a:t>Security analysis must rest on specification of current system, not previous ones or changes only</a:t>
            </a:r>
          </a:p>
          <a:p>
            <a:pPr lvl="1"/>
            <a:r>
              <a:rPr lang="en-US" altLang="en-US"/>
              <a:t>If modification specifications are only ones, security analysis based upon incomplete specifications</a:t>
            </a:r>
          </a:p>
          <a:p>
            <a:pPr lvl="1"/>
            <a:r>
              <a:rPr lang="en-US" altLang="en-US"/>
              <a:t>If previous system has full security specifications, then analysis may be complete</a:t>
            </a:r>
          </a:p>
        </p:txBody>
      </p:sp>
      <p:sp>
        <p:nvSpPr>
          <p:cNvPr id="2" name="Date Placeholder 1">
            <a:extLst>
              <a:ext uri="{FF2B5EF4-FFF2-40B4-BE49-F238E27FC236}">
                <a16:creationId xmlns:a16="http://schemas.microsoft.com/office/drawing/2014/main" id="{57CFB3B9-D2E3-624B-8FA9-2DD1A3B5403A}"/>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C15260B6-34EB-504C-86AB-DAA272423EC4}"/>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FC26D9A8-1A4B-EB43-B1C4-2C7B86E5A6A2}"/>
              </a:ext>
            </a:extLst>
          </p:cNvPr>
          <p:cNvSpPr>
            <a:spLocks noGrp="1"/>
          </p:cNvSpPr>
          <p:nvPr>
            <p:ph type="sldNum" sz="quarter" idx="12"/>
          </p:nvPr>
        </p:nvSpPr>
        <p:spPr/>
        <p:txBody>
          <a:bodyPr/>
          <a:lstStyle/>
          <a:p>
            <a:r>
              <a:rPr lang="en-US"/>
              <a:t>Slide 20-</a:t>
            </a:r>
            <a:fld id="{52DFCED4-3DB5-5A4D-92BF-293F61671FD6}" type="slidenum">
              <a:rPr lang="en-US" smtClean="0"/>
              <a:pPr/>
              <a:t>60</a:t>
            </a:fld>
            <a:endParaRPr lang="en-US" dirty="0"/>
          </a:p>
        </p:txBody>
      </p:sp>
    </p:spTree>
    <p:extLst>
      <p:ext uri="{BB962C8B-B14F-4D97-AF65-F5344CB8AC3E}">
        <p14:creationId xmlns:p14="http://schemas.microsoft.com/office/powerpoint/2010/main" val="278302291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D8782ABA-F6FE-1C43-A26F-1C916997E3AB}"/>
              </a:ext>
            </a:extLst>
          </p:cNvPr>
          <p:cNvSpPr>
            <a:spLocks noGrp="1" noChangeArrowheads="1"/>
          </p:cNvSpPr>
          <p:nvPr>
            <p:ph type="title"/>
          </p:nvPr>
        </p:nvSpPr>
        <p:spPr/>
        <p:txBody>
          <a:bodyPr/>
          <a:lstStyle/>
          <a:p>
            <a:r>
              <a:rPr lang="en-US" altLang="en-US"/>
              <a:t>Security Specifications</a:t>
            </a:r>
          </a:p>
        </p:txBody>
      </p:sp>
      <p:sp>
        <p:nvSpPr>
          <p:cNvPr id="123907" name="Rectangle 3">
            <a:extLst>
              <a:ext uri="{FF2B5EF4-FFF2-40B4-BE49-F238E27FC236}">
                <a16:creationId xmlns:a16="http://schemas.microsoft.com/office/drawing/2014/main" id="{CF267151-8D2C-0F44-9B89-3A09B43F373A}"/>
              </a:ext>
            </a:extLst>
          </p:cNvPr>
          <p:cNvSpPr>
            <a:spLocks noGrp="1" noChangeArrowheads="1"/>
          </p:cNvSpPr>
          <p:nvPr>
            <p:ph type="body" idx="1"/>
          </p:nvPr>
        </p:nvSpPr>
        <p:spPr/>
        <p:txBody>
          <a:bodyPr/>
          <a:lstStyle/>
          <a:p>
            <a:pPr>
              <a:lnSpc>
                <a:spcPct val="90000"/>
              </a:lnSpc>
            </a:pPr>
            <a:r>
              <a:rPr lang="en-US" altLang="en-US"/>
              <a:t>Used when design specifications adequate except for security issues</a:t>
            </a:r>
          </a:p>
          <a:p>
            <a:pPr>
              <a:lnSpc>
                <a:spcPct val="90000"/>
              </a:lnSpc>
            </a:pPr>
            <a:r>
              <a:rPr lang="en-US" altLang="en-US"/>
              <a:t>Develop supplemental specifications to describe missing security functionality</a:t>
            </a:r>
          </a:p>
          <a:p>
            <a:pPr lvl="1">
              <a:lnSpc>
                <a:spcPct val="90000"/>
              </a:lnSpc>
            </a:pPr>
            <a:r>
              <a:rPr lang="en-US" altLang="en-US"/>
              <a:t>Develop document that starts with security functions summary specification</a:t>
            </a:r>
          </a:p>
          <a:p>
            <a:pPr lvl="1">
              <a:lnSpc>
                <a:spcPct val="90000"/>
              </a:lnSpc>
            </a:pPr>
            <a:r>
              <a:rPr lang="en-US" altLang="en-US"/>
              <a:t>Expand to address security issues of components, subcomponents, modules, functions</a:t>
            </a:r>
          </a:p>
        </p:txBody>
      </p:sp>
      <p:sp>
        <p:nvSpPr>
          <p:cNvPr id="2" name="Date Placeholder 1">
            <a:extLst>
              <a:ext uri="{FF2B5EF4-FFF2-40B4-BE49-F238E27FC236}">
                <a16:creationId xmlns:a16="http://schemas.microsoft.com/office/drawing/2014/main" id="{CCE7F1AD-D857-6B45-9C7A-5E09E7BEE58E}"/>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6EE107B8-F58D-BB4E-9204-62D8C40DDE80}"/>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3E49978F-61C4-004B-A76B-9F28138DB169}"/>
              </a:ext>
            </a:extLst>
          </p:cNvPr>
          <p:cNvSpPr>
            <a:spLocks noGrp="1"/>
          </p:cNvSpPr>
          <p:nvPr>
            <p:ph type="sldNum" sz="quarter" idx="12"/>
          </p:nvPr>
        </p:nvSpPr>
        <p:spPr/>
        <p:txBody>
          <a:bodyPr/>
          <a:lstStyle/>
          <a:p>
            <a:r>
              <a:rPr lang="en-US"/>
              <a:t>Slide 20-</a:t>
            </a:r>
            <a:fld id="{52DFCED4-3DB5-5A4D-92BF-293F61671FD6}" type="slidenum">
              <a:rPr lang="en-US" smtClean="0"/>
              <a:pPr/>
              <a:t>61</a:t>
            </a:fld>
            <a:endParaRPr lang="en-US" dirty="0"/>
          </a:p>
        </p:txBody>
      </p:sp>
    </p:spTree>
    <p:extLst>
      <p:ext uri="{BB962C8B-B14F-4D97-AF65-F5344CB8AC3E}">
        <p14:creationId xmlns:p14="http://schemas.microsoft.com/office/powerpoint/2010/main" val="25573108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3021C5AE-AEC2-A947-9A39-1F86FDCE603F}"/>
              </a:ext>
            </a:extLst>
          </p:cNvPr>
          <p:cNvSpPr>
            <a:spLocks noGrp="1" noChangeArrowheads="1"/>
          </p:cNvSpPr>
          <p:nvPr>
            <p:ph type="title"/>
          </p:nvPr>
        </p:nvSpPr>
        <p:spPr/>
        <p:txBody>
          <a:bodyPr/>
          <a:lstStyle/>
          <a:p>
            <a:r>
              <a:rPr lang="en-US" altLang="en-US"/>
              <a:t>Example: System X</a:t>
            </a:r>
          </a:p>
        </p:txBody>
      </p:sp>
      <p:sp>
        <p:nvSpPr>
          <p:cNvPr id="124931" name="Rectangle 3">
            <a:extLst>
              <a:ext uri="{FF2B5EF4-FFF2-40B4-BE49-F238E27FC236}">
                <a16:creationId xmlns:a16="http://schemas.microsoft.com/office/drawing/2014/main" id="{F020E356-EDE8-AE41-860C-F93E9E66D9F8}"/>
              </a:ext>
            </a:extLst>
          </p:cNvPr>
          <p:cNvSpPr>
            <a:spLocks noGrp="1" noChangeArrowheads="1"/>
          </p:cNvSpPr>
          <p:nvPr>
            <p:ph type="body" idx="1"/>
          </p:nvPr>
        </p:nvSpPr>
        <p:spPr/>
        <p:txBody>
          <a:bodyPr/>
          <a:lstStyle/>
          <a:p>
            <a:pPr>
              <a:lnSpc>
                <a:spcPct val="90000"/>
              </a:lnSpc>
            </a:pPr>
            <a:r>
              <a:rPr lang="en-US" altLang="en-US"/>
              <a:t>Underlying UNIX system completely specified, including complete functional specifications and internal design specifications</a:t>
            </a:r>
          </a:p>
          <a:p>
            <a:pPr lvl="1">
              <a:lnSpc>
                <a:spcPct val="90000"/>
              </a:lnSpc>
            </a:pPr>
            <a:r>
              <a:rPr lang="en-US" altLang="en-US"/>
              <a:t>Neither covered security well, let alone document new functionality</a:t>
            </a:r>
          </a:p>
          <a:p>
            <a:pPr>
              <a:lnSpc>
                <a:spcPct val="90000"/>
              </a:lnSpc>
            </a:pPr>
            <a:r>
              <a:rPr lang="en-US" altLang="en-US"/>
              <a:t>Team supplemented existing documentation with security architecture document</a:t>
            </a:r>
          </a:p>
          <a:p>
            <a:pPr lvl="1">
              <a:lnSpc>
                <a:spcPct val="90000"/>
              </a:lnSpc>
            </a:pPr>
            <a:r>
              <a:rPr lang="en-US" altLang="en-US"/>
              <a:t>Addresses deficiencies of existing documentation</a:t>
            </a:r>
          </a:p>
          <a:p>
            <a:pPr lvl="1">
              <a:lnSpc>
                <a:spcPct val="90000"/>
              </a:lnSpc>
            </a:pPr>
            <a:r>
              <a:rPr lang="en-US" altLang="en-US"/>
              <a:t>Gives complete overview of each security function</a:t>
            </a:r>
          </a:p>
          <a:p>
            <a:pPr lvl="1">
              <a:lnSpc>
                <a:spcPct val="90000"/>
              </a:lnSpc>
            </a:pPr>
            <a:r>
              <a:rPr lang="en-US" altLang="en-US"/>
              <a:t>Additional documentation describes external interface, internal design of all functions</a:t>
            </a:r>
          </a:p>
        </p:txBody>
      </p:sp>
      <p:sp>
        <p:nvSpPr>
          <p:cNvPr id="2" name="Date Placeholder 1">
            <a:extLst>
              <a:ext uri="{FF2B5EF4-FFF2-40B4-BE49-F238E27FC236}">
                <a16:creationId xmlns:a16="http://schemas.microsoft.com/office/drawing/2014/main" id="{AC2D32DB-BFD3-0A48-91AA-29A04C3470C4}"/>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F675A46B-067A-AE49-97BE-D4E4FEC3C23D}"/>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A6DF911B-FC35-6F47-9E2E-ADA58FCE23C5}"/>
              </a:ext>
            </a:extLst>
          </p:cNvPr>
          <p:cNvSpPr>
            <a:spLocks noGrp="1"/>
          </p:cNvSpPr>
          <p:nvPr>
            <p:ph type="sldNum" sz="quarter" idx="12"/>
          </p:nvPr>
        </p:nvSpPr>
        <p:spPr/>
        <p:txBody>
          <a:bodyPr/>
          <a:lstStyle/>
          <a:p>
            <a:r>
              <a:rPr lang="en-US"/>
              <a:t>Slide 20-</a:t>
            </a:r>
            <a:fld id="{52DFCED4-3DB5-5A4D-92BF-293F61671FD6}" type="slidenum">
              <a:rPr lang="en-US" smtClean="0"/>
              <a:pPr/>
              <a:t>62</a:t>
            </a:fld>
            <a:endParaRPr lang="en-US" dirty="0"/>
          </a:p>
        </p:txBody>
      </p:sp>
    </p:spTree>
    <p:extLst>
      <p:ext uri="{BB962C8B-B14F-4D97-AF65-F5344CB8AC3E}">
        <p14:creationId xmlns:p14="http://schemas.microsoft.com/office/powerpoint/2010/main" val="4709933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13C81DEA-0DBE-B646-B8B4-645050A2FC7E}"/>
              </a:ext>
            </a:extLst>
          </p:cNvPr>
          <p:cNvSpPr>
            <a:spLocks noGrp="1" noChangeArrowheads="1"/>
          </p:cNvSpPr>
          <p:nvPr>
            <p:ph type="title"/>
          </p:nvPr>
        </p:nvSpPr>
        <p:spPr/>
        <p:txBody>
          <a:bodyPr/>
          <a:lstStyle/>
          <a:p>
            <a:r>
              <a:rPr lang="en-US" altLang="en-US"/>
              <a:t>Formal Specifications</a:t>
            </a:r>
          </a:p>
        </p:txBody>
      </p:sp>
      <p:sp>
        <p:nvSpPr>
          <p:cNvPr id="125955" name="Rectangle 3">
            <a:extLst>
              <a:ext uri="{FF2B5EF4-FFF2-40B4-BE49-F238E27FC236}">
                <a16:creationId xmlns:a16="http://schemas.microsoft.com/office/drawing/2014/main" id="{4313051A-9009-E740-912E-7707773DDC18}"/>
              </a:ext>
            </a:extLst>
          </p:cNvPr>
          <p:cNvSpPr>
            <a:spLocks noGrp="1" noChangeArrowheads="1"/>
          </p:cNvSpPr>
          <p:nvPr>
            <p:ph type="body" idx="1"/>
          </p:nvPr>
        </p:nvSpPr>
        <p:spPr/>
        <p:txBody>
          <a:bodyPr/>
          <a:lstStyle/>
          <a:p>
            <a:r>
              <a:rPr lang="en-US" altLang="en-US"/>
              <a:t>Any specification can be formal</a:t>
            </a:r>
          </a:p>
          <a:p>
            <a:r>
              <a:rPr lang="en-US" altLang="en-US"/>
              <a:t>Written in formal language, with well-defined syntax and sound semantics</a:t>
            </a:r>
          </a:p>
          <a:p>
            <a:r>
              <a:rPr lang="en-US" altLang="en-US"/>
              <a:t>Supporting tools allow checking</a:t>
            </a:r>
          </a:p>
          <a:p>
            <a:pPr lvl="1"/>
            <a:r>
              <a:rPr lang="en-US" altLang="en-US"/>
              <a:t>Parsers</a:t>
            </a:r>
          </a:p>
          <a:p>
            <a:pPr lvl="1"/>
            <a:r>
              <a:rPr lang="en-US" altLang="en-US"/>
              <a:t>Theorem provers</a:t>
            </a:r>
          </a:p>
        </p:txBody>
      </p:sp>
      <p:sp>
        <p:nvSpPr>
          <p:cNvPr id="2" name="Date Placeholder 1">
            <a:extLst>
              <a:ext uri="{FF2B5EF4-FFF2-40B4-BE49-F238E27FC236}">
                <a16:creationId xmlns:a16="http://schemas.microsoft.com/office/drawing/2014/main" id="{1FE6A321-441D-BA4B-8ACE-6ACA494A8EF7}"/>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DA92B8FB-F944-B74C-BCA5-D5808AA87AF0}"/>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DB72D392-24C3-B740-A519-3F7692F1497D}"/>
              </a:ext>
            </a:extLst>
          </p:cNvPr>
          <p:cNvSpPr>
            <a:spLocks noGrp="1"/>
          </p:cNvSpPr>
          <p:nvPr>
            <p:ph type="sldNum" sz="quarter" idx="12"/>
          </p:nvPr>
        </p:nvSpPr>
        <p:spPr/>
        <p:txBody>
          <a:bodyPr/>
          <a:lstStyle/>
          <a:p>
            <a:r>
              <a:rPr lang="en-US"/>
              <a:t>Slide 20-</a:t>
            </a:r>
            <a:fld id="{52DFCED4-3DB5-5A4D-92BF-293F61671FD6}" type="slidenum">
              <a:rPr lang="en-US" smtClean="0"/>
              <a:pPr/>
              <a:t>63</a:t>
            </a:fld>
            <a:endParaRPr lang="en-US" dirty="0"/>
          </a:p>
        </p:txBody>
      </p:sp>
    </p:spTree>
    <p:extLst>
      <p:ext uri="{BB962C8B-B14F-4D97-AF65-F5344CB8AC3E}">
        <p14:creationId xmlns:p14="http://schemas.microsoft.com/office/powerpoint/2010/main" val="90497557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2CD70E6F-A89C-774C-BA11-FD5AEC4DBD17}"/>
              </a:ext>
            </a:extLst>
          </p:cNvPr>
          <p:cNvSpPr>
            <a:spLocks noGrp="1" noChangeArrowheads="1"/>
          </p:cNvSpPr>
          <p:nvPr>
            <p:ph type="title"/>
          </p:nvPr>
        </p:nvSpPr>
        <p:spPr/>
        <p:txBody>
          <a:bodyPr/>
          <a:lstStyle/>
          <a:p>
            <a:r>
              <a:rPr lang="en-US" altLang="en-US"/>
              <a:t>Justifications</a:t>
            </a:r>
          </a:p>
        </p:txBody>
      </p:sp>
      <p:sp>
        <p:nvSpPr>
          <p:cNvPr id="111619" name="Rectangle 3">
            <a:extLst>
              <a:ext uri="{FF2B5EF4-FFF2-40B4-BE49-F238E27FC236}">
                <a16:creationId xmlns:a16="http://schemas.microsoft.com/office/drawing/2014/main" id="{D85A88D9-1ACC-A648-AB49-20638814FCCE}"/>
              </a:ext>
            </a:extLst>
          </p:cNvPr>
          <p:cNvSpPr>
            <a:spLocks noGrp="1" noChangeArrowheads="1"/>
          </p:cNvSpPr>
          <p:nvPr>
            <p:ph type="body" idx="1"/>
          </p:nvPr>
        </p:nvSpPr>
        <p:spPr/>
        <p:txBody>
          <a:bodyPr/>
          <a:lstStyle/>
          <a:p>
            <a:pPr>
              <a:lnSpc>
                <a:spcPct val="90000"/>
              </a:lnSpc>
            </a:pPr>
            <a:r>
              <a:rPr lang="en-US" altLang="en-US" dirty="0"/>
              <a:t>Formal techniques</a:t>
            </a:r>
          </a:p>
          <a:p>
            <a:pPr lvl="1">
              <a:lnSpc>
                <a:spcPct val="90000"/>
              </a:lnSpc>
            </a:pPr>
            <a:r>
              <a:rPr lang="en-US" altLang="en-US" dirty="0"/>
              <a:t>Proofs of correctness, consistency</a:t>
            </a:r>
          </a:p>
          <a:p>
            <a:pPr>
              <a:lnSpc>
                <a:spcPct val="90000"/>
              </a:lnSpc>
            </a:pPr>
            <a:r>
              <a:rPr lang="en-US" altLang="en-US" dirty="0"/>
              <a:t>Informal techniques</a:t>
            </a:r>
          </a:p>
          <a:p>
            <a:pPr lvl="1">
              <a:lnSpc>
                <a:spcPct val="90000"/>
              </a:lnSpc>
            </a:pPr>
            <a:r>
              <a:rPr lang="en-US" altLang="en-US" i="1" dirty="0"/>
              <a:t>Requirements tracing</a:t>
            </a:r>
            <a:r>
              <a:rPr lang="en-US" altLang="en-US" dirty="0"/>
              <a:t>: showing which specific security requirements are met by parts of a specification</a:t>
            </a:r>
          </a:p>
          <a:p>
            <a:pPr lvl="1">
              <a:lnSpc>
                <a:spcPct val="90000"/>
              </a:lnSpc>
            </a:pPr>
            <a:r>
              <a:rPr lang="en-US" altLang="en-US" i="1" dirty="0"/>
              <a:t>Informal correspondence</a:t>
            </a:r>
            <a:r>
              <a:rPr lang="en-US" altLang="en-US" dirty="0"/>
              <a:t> (also called </a:t>
            </a:r>
            <a:r>
              <a:rPr lang="en-US" altLang="en-US" i="1" dirty="0"/>
              <a:t>representation correspondence</a:t>
            </a:r>
            <a:r>
              <a:rPr lang="en-US" altLang="en-US" dirty="0"/>
              <a:t>): showing a specification is consistent with adjacent level of specification</a:t>
            </a:r>
          </a:p>
        </p:txBody>
      </p:sp>
      <p:sp>
        <p:nvSpPr>
          <p:cNvPr id="2" name="Date Placeholder 1">
            <a:extLst>
              <a:ext uri="{FF2B5EF4-FFF2-40B4-BE49-F238E27FC236}">
                <a16:creationId xmlns:a16="http://schemas.microsoft.com/office/drawing/2014/main" id="{5E723B18-96B2-F148-997A-8CA0AEABD58A}"/>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F90B6FBC-7677-A844-9BCA-1343B1BC2B5B}"/>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96CB3287-023D-A64E-965F-B46D3820E910}"/>
              </a:ext>
            </a:extLst>
          </p:cNvPr>
          <p:cNvSpPr>
            <a:spLocks noGrp="1"/>
          </p:cNvSpPr>
          <p:nvPr>
            <p:ph type="sldNum" sz="quarter" idx="12"/>
          </p:nvPr>
        </p:nvSpPr>
        <p:spPr/>
        <p:txBody>
          <a:bodyPr/>
          <a:lstStyle/>
          <a:p>
            <a:r>
              <a:rPr lang="en-US"/>
              <a:t>Slide 20-</a:t>
            </a:r>
            <a:fld id="{52DFCED4-3DB5-5A4D-92BF-293F61671FD6}" type="slidenum">
              <a:rPr lang="en-US" smtClean="0"/>
              <a:pPr/>
              <a:t>64</a:t>
            </a:fld>
            <a:endParaRPr lang="en-US" dirty="0"/>
          </a:p>
        </p:txBody>
      </p:sp>
    </p:spTree>
    <p:extLst>
      <p:ext uri="{BB962C8B-B14F-4D97-AF65-F5344CB8AC3E}">
        <p14:creationId xmlns:p14="http://schemas.microsoft.com/office/powerpoint/2010/main" val="106247490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696FDD8F-57EA-FE42-9329-0C6820AB7202}"/>
              </a:ext>
            </a:extLst>
          </p:cNvPr>
          <p:cNvSpPr>
            <a:spLocks noGrp="1" noChangeArrowheads="1"/>
          </p:cNvSpPr>
          <p:nvPr>
            <p:ph type="title"/>
          </p:nvPr>
        </p:nvSpPr>
        <p:spPr/>
        <p:txBody>
          <a:bodyPr/>
          <a:lstStyle/>
          <a:p>
            <a:r>
              <a:rPr lang="en-US" altLang="en-US" dirty="0"/>
              <a:t>Requirements Mapping and Informal Correspondence</a:t>
            </a:r>
          </a:p>
        </p:txBody>
      </p:sp>
      <p:sp>
        <p:nvSpPr>
          <p:cNvPr id="2" name="Date Placeholder 1">
            <a:extLst>
              <a:ext uri="{FF2B5EF4-FFF2-40B4-BE49-F238E27FC236}">
                <a16:creationId xmlns:a16="http://schemas.microsoft.com/office/drawing/2014/main" id="{017777D3-C60E-1340-AC31-D9C9FEAD03B4}"/>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BFCD4DD9-FAA4-8942-8258-570130BD5363}"/>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839950BC-56A0-4245-A2AC-883CF1741BC0}"/>
              </a:ext>
            </a:extLst>
          </p:cNvPr>
          <p:cNvSpPr>
            <a:spLocks noGrp="1"/>
          </p:cNvSpPr>
          <p:nvPr>
            <p:ph type="sldNum" sz="quarter" idx="12"/>
          </p:nvPr>
        </p:nvSpPr>
        <p:spPr/>
        <p:txBody>
          <a:bodyPr/>
          <a:lstStyle/>
          <a:p>
            <a:r>
              <a:rPr lang="en-US"/>
              <a:t>Slide 20-</a:t>
            </a:r>
            <a:fld id="{52DFCED4-3DB5-5A4D-92BF-293F61671FD6}" type="slidenum">
              <a:rPr lang="en-US" smtClean="0"/>
              <a:pPr/>
              <a:t>65</a:t>
            </a:fld>
            <a:endParaRPr lang="en-US" dirty="0"/>
          </a:p>
        </p:txBody>
      </p:sp>
      <p:sp>
        <p:nvSpPr>
          <p:cNvPr id="4" name="Rectangle 3">
            <a:extLst>
              <a:ext uri="{FF2B5EF4-FFF2-40B4-BE49-F238E27FC236}">
                <a16:creationId xmlns:a16="http://schemas.microsoft.com/office/drawing/2014/main" id="{8C5D509E-ACB1-4F43-9FD5-065498BB6CE2}"/>
              </a:ext>
            </a:extLst>
          </p:cNvPr>
          <p:cNvSpPr/>
          <p:nvPr/>
        </p:nvSpPr>
        <p:spPr>
          <a:xfrm>
            <a:off x="6324602" y="1795749"/>
            <a:ext cx="4282198" cy="605928"/>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880131CE-2977-2B49-8795-4F0F1A642D32}"/>
              </a:ext>
            </a:extLst>
          </p:cNvPr>
          <p:cNvSpPr txBox="1"/>
          <p:nvPr/>
        </p:nvSpPr>
        <p:spPr>
          <a:xfrm>
            <a:off x="6324602" y="1867880"/>
            <a:ext cx="4282198" cy="461665"/>
          </a:xfrm>
          <a:prstGeom prst="rect">
            <a:avLst/>
          </a:prstGeom>
          <a:noFill/>
        </p:spPr>
        <p:txBody>
          <a:bodyPr wrap="none" rtlCol="0">
            <a:spAutoFit/>
          </a:bodyPr>
          <a:lstStyle/>
          <a:p>
            <a:r>
              <a:rPr lang="en-US" sz="2400" dirty="0"/>
              <a:t>Security functional requirements</a:t>
            </a:r>
          </a:p>
        </p:txBody>
      </p:sp>
      <p:sp>
        <p:nvSpPr>
          <p:cNvPr id="9" name="Rectangle 8">
            <a:extLst>
              <a:ext uri="{FF2B5EF4-FFF2-40B4-BE49-F238E27FC236}">
                <a16:creationId xmlns:a16="http://schemas.microsoft.com/office/drawing/2014/main" id="{CAB0B581-E104-224F-B4BD-7DE769549579}"/>
              </a:ext>
            </a:extLst>
          </p:cNvPr>
          <p:cNvSpPr/>
          <p:nvPr/>
        </p:nvSpPr>
        <p:spPr>
          <a:xfrm>
            <a:off x="6324602" y="2850181"/>
            <a:ext cx="4282198" cy="605928"/>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00231140-19AC-D84B-A5D1-9538845325CC}"/>
              </a:ext>
            </a:extLst>
          </p:cNvPr>
          <p:cNvSpPr txBox="1"/>
          <p:nvPr/>
        </p:nvSpPr>
        <p:spPr>
          <a:xfrm>
            <a:off x="6324602" y="2922312"/>
            <a:ext cx="4300601" cy="461665"/>
          </a:xfrm>
          <a:prstGeom prst="rect">
            <a:avLst/>
          </a:prstGeom>
          <a:noFill/>
        </p:spPr>
        <p:txBody>
          <a:bodyPr wrap="none" rtlCol="0">
            <a:spAutoFit/>
          </a:bodyPr>
          <a:lstStyle/>
          <a:p>
            <a:r>
              <a:rPr lang="en-US" sz="2400" dirty="0"/>
              <a:t>External functional requirements</a:t>
            </a:r>
          </a:p>
        </p:txBody>
      </p:sp>
      <p:sp>
        <p:nvSpPr>
          <p:cNvPr id="11" name="Rectangle 10">
            <a:extLst>
              <a:ext uri="{FF2B5EF4-FFF2-40B4-BE49-F238E27FC236}">
                <a16:creationId xmlns:a16="http://schemas.microsoft.com/office/drawing/2014/main" id="{0291D5FB-D0BE-CD40-B859-A93C8470241D}"/>
              </a:ext>
            </a:extLst>
          </p:cNvPr>
          <p:cNvSpPr/>
          <p:nvPr/>
        </p:nvSpPr>
        <p:spPr>
          <a:xfrm>
            <a:off x="6323353" y="4076050"/>
            <a:ext cx="4282198" cy="605928"/>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7F9DB6A3-EA4E-7A41-83E6-BB81A11C8B29}"/>
              </a:ext>
            </a:extLst>
          </p:cNvPr>
          <p:cNvSpPr txBox="1"/>
          <p:nvPr/>
        </p:nvSpPr>
        <p:spPr>
          <a:xfrm>
            <a:off x="6709502" y="4161400"/>
            <a:ext cx="3802195" cy="461665"/>
          </a:xfrm>
          <a:prstGeom prst="rect">
            <a:avLst/>
          </a:prstGeom>
          <a:noFill/>
        </p:spPr>
        <p:txBody>
          <a:bodyPr wrap="none" rtlCol="0">
            <a:spAutoFit/>
          </a:bodyPr>
          <a:lstStyle/>
          <a:p>
            <a:r>
              <a:rPr lang="en-US" sz="2400" dirty="0"/>
              <a:t>Internal design specifications</a:t>
            </a:r>
          </a:p>
        </p:txBody>
      </p:sp>
      <p:sp>
        <p:nvSpPr>
          <p:cNvPr id="13" name="Rectangle 12">
            <a:extLst>
              <a:ext uri="{FF2B5EF4-FFF2-40B4-BE49-F238E27FC236}">
                <a16:creationId xmlns:a16="http://schemas.microsoft.com/office/drawing/2014/main" id="{E0F6FE29-6626-3A4D-9A74-9A53AF0D9364}"/>
              </a:ext>
            </a:extLst>
          </p:cNvPr>
          <p:cNvSpPr/>
          <p:nvPr/>
        </p:nvSpPr>
        <p:spPr>
          <a:xfrm>
            <a:off x="6323353" y="5301918"/>
            <a:ext cx="4282198" cy="605928"/>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147E2816-65C8-2746-9115-E7E1C3F26A16}"/>
              </a:ext>
            </a:extLst>
          </p:cNvPr>
          <p:cNvSpPr txBox="1"/>
          <p:nvPr/>
        </p:nvSpPr>
        <p:spPr>
          <a:xfrm>
            <a:off x="7177802" y="5315245"/>
            <a:ext cx="2865593" cy="461665"/>
          </a:xfrm>
          <a:prstGeom prst="rect">
            <a:avLst/>
          </a:prstGeom>
          <a:noFill/>
        </p:spPr>
        <p:txBody>
          <a:bodyPr wrap="none" rtlCol="0">
            <a:spAutoFit/>
          </a:bodyPr>
          <a:lstStyle/>
          <a:p>
            <a:r>
              <a:rPr lang="en-US" sz="2400" dirty="0"/>
              <a:t>Implementation code</a:t>
            </a:r>
          </a:p>
        </p:txBody>
      </p:sp>
      <p:cxnSp>
        <p:nvCxnSpPr>
          <p:cNvPr id="8" name="Straight Arrow Connector 7">
            <a:extLst>
              <a:ext uri="{FF2B5EF4-FFF2-40B4-BE49-F238E27FC236}">
                <a16:creationId xmlns:a16="http://schemas.microsoft.com/office/drawing/2014/main" id="{C656FD8E-63A6-0546-B898-BBCD6499D302}"/>
              </a:ext>
            </a:extLst>
          </p:cNvPr>
          <p:cNvCxnSpPr>
            <a:stCxn id="9" idx="2"/>
            <a:endCxn id="11" idx="0"/>
          </p:cNvCxnSpPr>
          <p:nvPr/>
        </p:nvCxnSpPr>
        <p:spPr>
          <a:xfrm flipH="1">
            <a:off x="8464452" y="3456109"/>
            <a:ext cx="1249" cy="619941"/>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793B6D05-0A83-0946-9BFC-9158E1A08D9C}"/>
              </a:ext>
            </a:extLst>
          </p:cNvPr>
          <p:cNvSpPr txBox="1"/>
          <p:nvPr/>
        </p:nvSpPr>
        <p:spPr>
          <a:xfrm>
            <a:off x="8474902" y="3513189"/>
            <a:ext cx="425116" cy="461665"/>
          </a:xfrm>
          <a:prstGeom prst="rect">
            <a:avLst/>
          </a:prstGeom>
          <a:noFill/>
        </p:spPr>
        <p:txBody>
          <a:bodyPr wrap="none" rtlCol="0">
            <a:spAutoFit/>
          </a:bodyPr>
          <a:lstStyle/>
          <a:p>
            <a:r>
              <a:rPr lang="en-US" sz="2400" dirty="0"/>
              <a:t>IC</a:t>
            </a:r>
          </a:p>
        </p:txBody>
      </p:sp>
      <p:sp>
        <p:nvSpPr>
          <p:cNvPr id="18" name="Rectangle 17">
            <a:extLst>
              <a:ext uri="{FF2B5EF4-FFF2-40B4-BE49-F238E27FC236}">
                <a16:creationId xmlns:a16="http://schemas.microsoft.com/office/drawing/2014/main" id="{87B6BDE8-32D5-2A48-87BA-E5CA1131DEC1}"/>
              </a:ext>
            </a:extLst>
          </p:cNvPr>
          <p:cNvSpPr/>
          <p:nvPr/>
        </p:nvSpPr>
        <p:spPr>
          <a:xfrm>
            <a:off x="6323353" y="4076050"/>
            <a:ext cx="4282198" cy="605928"/>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a:extLst>
              <a:ext uri="{FF2B5EF4-FFF2-40B4-BE49-F238E27FC236}">
                <a16:creationId xmlns:a16="http://schemas.microsoft.com/office/drawing/2014/main" id="{B09986BA-FA29-2841-A9BD-4375EFD635A6}"/>
              </a:ext>
            </a:extLst>
          </p:cNvPr>
          <p:cNvCxnSpPr/>
          <p:nvPr/>
        </p:nvCxnSpPr>
        <p:spPr>
          <a:xfrm flipH="1">
            <a:off x="8454457" y="4675313"/>
            <a:ext cx="1249" cy="619941"/>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F833ECAC-53B0-3E49-BAF2-C8AC958D5E49}"/>
              </a:ext>
            </a:extLst>
          </p:cNvPr>
          <p:cNvSpPr txBox="1"/>
          <p:nvPr/>
        </p:nvSpPr>
        <p:spPr>
          <a:xfrm>
            <a:off x="8474902" y="4745908"/>
            <a:ext cx="425116" cy="461665"/>
          </a:xfrm>
          <a:prstGeom prst="rect">
            <a:avLst/>
          </a:prstGeom>
          <a:noFill/>
        </p:spPr>
        <p:txBody>
          <a:bodyPr wrap="square" rtlCol="0">
            <a:spAutoFit/>
          </a:bodyPr>
          <a:lstStyle/>
          <a:p>
            <a:r>
              <a:rPr lang="en-US" sz="2400" dirty="0"/>
              <a:t>IC</a:t>
            </a:r>
          </a:p>
        </p:txBody>
      </p:sp>
      <p:cxnSp>
        <p:nvCxnSpPr>
          <p:cNvPr id="26" name="Straight Connector 25">
            <a:extLst>
              <a:ext uri="{FF2B5EF4-FFF2-40B4-BE49-F238E27FC236}">
                <a16:creationId xmlns:a16="http://schemas.microsoft.com/office/drawing/2014/main" id="{7D296DDA-86CA-CA4E-8254-B7A50546F052}"/>
              </a:ext>
            </a:extLst>
          </p:cNvPr>
          <p:cNvCxnSpPr>
            <a:cxnSpLocks/>
            <a:stCxn id="13" idx="1"/>
          </p:cNvCxnSpPr>
          <p:nvPr/>
        </p:nvCxnSpPr>
        <p:spPr>
          <a:xfrm flipH="1">
            <a:off x="5868648" y="5604882"/>
            <a:ext cx="45470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73FC3570-6B0B-134B-BDA3-8943579EADE3}"/>
              </a:ext>
            </a:extLst>
          </p:cNvPr>
          <p:cNvCxnSpPr/>
          <p:nvPr/>
        </p:nvCxnSpPr>
        <p:spPr>
          <a:xfrm flipV="1">
            <a:off x="5876144" y="1867880"/>
            <a:ext cx="0" cy="373844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37154FB4-027D-0246-82A6-2DAF65125DEF}"/>
              </a:ext>
            </a:extLst>
          </p:cNvPr>
          <p:cNvCxnSpPr/>
          <p:nvPr/>
        </p:nvCxnSpPr>
        <p:spPr>
          <a:xfrm>
            <a:off x="5868648" y="1867880"/>
            <a:ext cx="454705"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D51711F-A8C9-7943-8F4A-51C4EB2DBEB1}"/>
              </a:ext>
            </a:extLst>
          </p:cNvPr>
          <p:cNvCxnSpPr>
            <a:cxnSpLocks/>
          </p:cNvCxnSpPr>
          <p:nvPr/>
        </p:nvCxnSpPr>
        <p:spPr>
          <a:xfrm flipH="1">
            <a:off x="5978576" y="4408167"/>
            <a:ext cx="34477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F2507DD-A75E-F64E-B606-28B752A84863}"/>
              </a:ext>
            </a:extLst>
          </p:cNvPr>
          <p:cNvCxnSpPr>
            <a:cxnSpLocks/>
          </p:cNvCxnSpPr>
          <p:nvPr/>
        </p:nvCxnSpPr>
        <p:spPr>
          <a:xfrm flipV="1">
            <a:off x="5978576" y="2053652"/>
            <a:ext cx="0" cy="235451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8B8071B4-0BB9-3D41-8B6A-EE41B8646591}"/>
              </a:ext>
            </a:extLst>
          </p:cNvPr>
          <p:cNvCxnSpPr>
            <a:cxnSpLocks/>
          </p:cNvCxnSpPr>
          <p:nvPr/>
        </p:nvCxnSpPr>
        <p:spPr>
          <a:xfrm>
            <a:off x="5978576" y="2053652"/>
            <a:ext cx="344777"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25D605CA-8313-3149-8F7C-3582DB12806D}"/>
              </a:ext>
            </a:extLst>
          </p:cNvPr>
          <p:cNvCxnSpPr>
            <a:cxnSpLocks/>
          </p:cNvCxnSpPr>
          <p:nvPr/>
        </p:nvCxnSpPr>
        <p:spPr>
          <a:xfrm>
            <a:off x="6130976" y="2206052"/>
            <a:ext cx="192377"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314CB012-CAC3-C944-BCD6-868D8FF45CC6}"/>
              </a:ext>
            </a:extLst>
          </p:cNvPr>
          <p:cNvCxnSpPr>
            <a:cxnSpLocks/>
          </p:cNvCxnSpPr>
          <p:nvPr/>
        </p:nvCxnSpPr>
        <p:spPr>
          <a:xfrm flipH="1">
            <a:off x="6130976" y="3181472"/>
            <a:ext cx="20986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BB3FFDE0-3394-A043-86B7-0D9CD58D54DE}"/>
              </a:ext>
            </a:extLst>
          </p:cNvPr>
          <p:cNvCxnSpPr>
            <a:cxnSpLocks/>
          </p:cNvCxnSpPr>
          <p:nvPr/>
        </p:nvCxnSpPr>
        <p:spPr>
          <a:xfrm flipV="1">
            <a:off x="6130976" y="2188868"/>
            <a:ext cx="0" cy="99260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F1DF43FA-E4B0-F042-A7BE-E73254A4E0C6}"/>
              </a:ext>
            </a:extLst>
          </p:cNvPr>
          <p:cNvSpPr txBox="1"/>
          <p:nvPr/>
        </p:nvSpPr>
        <p:spPr>
          <a:xfrm>
            <a:off x="6130976" y="2403904"/>
            <a:ext cx="499047" cy="461665"/>
          </a:xfrm>
          <a:prstGeom prst="rect">
            <a:avLst/>
          </a:prstGeom>
          <a:noFill/>
        </p:spPr>
        <p:txBody>
          <a:bodyPr wrap="none" rtlCol="0">
            <a:spAutoFit/>
          </a:bodyPr>
          <a:lstStyle/>
          <a:p>
            <a:r>
              <a:rPr lang="en-US" sz="2400" dirty="0"/>
              <a:t>RT</a:t>
            </a:r>
          </a:p>
        </p:txBody>
      </p:sp>
      <p:sp>
        <p:nvSpPr>
          <p:cNvPr id="53" name="TextBox 52">
            <a:extLst>
              <a:ext uri="{FF2B5EF4-FFF2-40B4-BE49-F238E27FC236}">
                <a16:creationId xmlns:a16="http://schemas.microsoft.com/office/drawing/2014/main" id="{5087E228-A0A6-5647-B376-02077AC08AF5}"/>
              </a:ext>
            </a:extLst>
          </p:cNvPr>
          <p:cNvSpPr txBox="1"/>
          <p:nvPr/>
        </p:nvSpPr>
        <p:spPr>
          <a:xfrm>
            <a:off x="5987778" y="3456108"/>
            <a:ext cx="499047" cy="461665"/>
          </a:xfrm>
          <a:prstGeom prst="rect">
            <a:avLst/>
          </a:prstGeom>
          <a:noFill/>
        </p:spPr>
        <p:txBody>
          <a:bodyPr wrap="none" rtlCol="0">
            <a:spAutoFit/>
          </a:bodyPr>
          <a:lstStyle/>
          <a:p>
            <a:r>
              <a:rPr lang="en-US" sz="2400" dirty="0"/>
              <a:t>RT</a:t>
            </a:r>
          </a:p>
        </p:txBody>
      </p:sp>
      <p:sp>
        <p:nvSpPr>
          <p:cNvPr id="54" name="TextBox 53">
            <a:extLst>
              <a:ext uri="{FF2B5EF4-FFF2-40B4-BE49-F238E27FC236}">
                <a16:creationId xmlns:a16="http://schemas.microsoft.com/office/drawing/2014/main" id="{F7A0044B-3F0A-9648-8E9C-C8B06223F5F5}"/>
              </a:ext>
            </a:extLst>
          </p:cNvPr>
          <p:cNvSpPr txBox="1"/>
          <p:nvPr/>
        </p:nvSpPr>
        <p:spPr>
          <a:xfrm>
            <a:off x="5920028" y="4731318"/>
            <a:ext cx="499047" cy="461665"/>
          </a:xfrm>
          <a:prstGeom prst="rect">
            <a:avLst/>
          </a:prstGeom>
          <a:noFill/>
        </p:spPr>
        <p:txBody>
          <a:bodyPr wrap="none" rtlCol="0">
            <a:spAutoFit/>
          </a:bodyPr>
          <a:lstStyle/>
          <a:p>
            <a:r>
              <a:rPr lang="en-US" sz="2400" dirty="0"/>
              <a:t>RT</a:t>
            </a:r>
          </a:p>
        </p:txBody>
      </p:sp>
      <p:sp>
        <p:nvSpPr>
          <p:cNvPr id="50" name="TextBox 49">
            <a:extLst>
              <a:ext uri="{FF2B5EF4-FFF2-40B4-BE49-F238E27FC236}">
                <a16:creationId xmlns:a16="http://schemas.microsoft.com/office/drawing/2014/main" id="{42B27421-A80C-4044-BB23-3EEBF27BA6B1}"/>
              </a:ext>
            </a:extLst>
          </p:cNvPr>
          <p:cNvSpPr txBox="1"/>
          <p:nvPr/>
        </p:nvSpPr>
        <p:spPr>
          <a:xfrm>
            <a:off x="981695" y="2865569"/>
            <a:ext cx="3777521" cy="830997"/>
          </a:xfrm>
          <a:prstGeom prst="rect">
            <a:avLst/>
          </a:prstGeom>
          <a:noFill/>
        </p:spPr>
        <p:txBody>
          <a:bodyPr wrap="square" rtlCol="0">
            <a:spAutoFit/>
          </a:bodyPr>
          <a:lstStyle/>
          <a:p>
            <a:r>
              <a:rPr lang="en-US" sz="2400" dirty="0"/>
              <a:t>RT: requirements tracing</a:t>
            </a:r>
          </a:p>
          <a:p>
            <a:r>
              <a:rPr lang="en-US" sz="2400" dirty="0"/>
              <a:t>IC: Informal correspondence</a:t>
            </a:r>
          </a:p>
        </p:txBody>
      </p:sp>
    </p:spTree>
    <p:extLst>
      <p:ext uri="{BB962C8B-B14F-4D97-AF65-F5344CB8AC3E}">
        <p14:creationId xmlns:p14="http://schemas.microsoft.com/office/powerpoint/2010/main" val="213803012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83E36-F8BE-F843-A042-AD9300F3AA8D}"/>
              </a:ext>
            </a:extLst>
          </p:cNvPr>
          <p:cNvSpPr>
            <a:spLocks noGrp="1"/>
          </p:cNvSpPr>
          <p:nvPr>
            <p:ph type="title"/>
          </p:nvPr>
        </p:nvSpPr>
        <p:spPr/>
        <p:txBody>
          <a:bodyPr/>
          <a:lstStyle/>
          <a:p>
            <a:r>
              <a:rPr lang="en-US" dirty="0"/>
              <a:t>Mappings Between Layers</a:t>
            </a:r>
          </a:p>
        </p:txBody>
      </p:sp>
      <p:sp>
        <p:nvSpPr>
          <p:cNvPr id="3" name="Content Placeholder 2">
            <a:extLst>
              <a:ext uri="{FF2B5EF4-FFF2-40B4-BE49-F238E27FC236}">
                <a16:creationId xmlns:a16="http://schemas.microsoft.com/office/drawing/2014/main" id="{EA105ECB-C2D3-3545-B6C8-CBCB3C771092}"/>
              </a:ext>
            </a:extLst>
          </p:cNvPr>
          <p:cNvSpPr>
            <a:spLocks noGrp="1"/>
          </p:cNvSpPr>
          <p:nvPr>
            <p:ph idx="1"/>
          </p:nvPr>
        </p:nvSpPr>
        <p:spPr/>
        <p:txBody>
          <a:bodyPr>
            <a:normAutofit/>
          </a:bodyPr>
          <a:lstStyle/>
          <a:p>
            <a:r>
              <a:rPr lang="en-US" dirty="0"/>
              <a:t>Informal techniques most appropriate when all levels of specification have identified requirements and all adjacent pairs of specifications have been shown to be consistent</a:t>
            </a:r>
          </a:p>
          <a:p>
            <a:pPr lvl="1"/>
            <a:r>
              <a:rPr lang="en-US" dirty="0"/>
              <a:t>Security functions summary specification and functional specification</a:t>
            </a:r>
          </a:p>
          <a:p>
            <a:pPr lvl="1"/>
            <a:r>
              <a:rPr lang="en-US" dirty="0"/>
              <a:t>Functional specification and high-level design specification</a:t>
            </a:r>
          </a:p>
          <a:p>
            <a:pPr lvl="1"/>
            <a:r>
              <a:rPr lang="en-US" dirty="0"/>
              <a:t>High-level design specification and low-level design specification</a:t>
            </a:r>
          </a:p>
          <a:p>
            <a:pPr lvl="1"/>
            <a:r>
              <a:rPr lang="en-US" dirty="0"/>
              <a:t>Low-level design specification and implementation code</a:t>
            </a:r>
          </a:p>
          <a:p>
            <a:r>
              <a:rPr lang="en-US" dirty="0"/>
              <a:t>Doing third mapping may be difficult as difference in levels of abstraction can obscure relationship</a:t>
            </a:r>
          </a:p>
          <a:p>
            <a:pPr lvl="1"/>
            <a:r>
              <a:rPr lang="en-US" dirty="0"/>
              <a:t>Intermediate level often simplifies this</a:t>
            </a:r>
          </a:p>
          <a:p>
            <a:pPr lvl="1"/>
            <a:endParaRPr lang="en-US" dirty="0"/>
          </a:p>
          <a:p>
            <a:endParaRPr lang="en-US" dirty="0"/>
          </a:p>
        </p:txBody>
      </p:sp>
      <p:sp>
        <p:nvSpPr>
          <p:cNvPr id="4" name="Date Placeholder 3">
            <a:extLst>
              <a:ext uri="{FF2B5EF4-FFF2-40B4-BE49-F238E27FC236}">
                <a16:creationId xmlns:a16="http://schemas.microsoft.com/office/drawing/2014/main" id="{1BCCE7A6-ABE9-C143-A777-9A0266DACB3E}"/>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5631A80E-C1D9-054E-96CA-79B224083B17}"/>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FEEBB75C-8762-E24E-BB9C-A8EA0814083B}"/>
              </a:ext>
            </a:extLst>
          </p:cNvPr>
          <p:cNvSpPr>
            <a:spLocks noGrp="1"/>
          </p:cNvSpPr>
          <p:nvPr>
            <p:ph type="sldNum" sz="quarter" idx="12"/>
          </p:nvPr>
        </p:nvSpPr>
        <p:spPr/>
        <p:txBody>
          <a:bodyPr/>
          <a:lstStyle/>
          <a:p>
            <a:r>
              <a:rPr lang="en-US"/>
              <a:t>Slide 20-</a:t>
            </a:r>
            <a:fld id="{52DFCED4-3DB5-5A4D-92BF-293F61671FD6}" type="slidenum">
              <a:rPr lang="en-US" smtClean="0"/>
              <a:pPr/>
              <a:t>66</a:t>
            </a:fld>
            <a:endParaRPr lang="en-US" dirty="0"/>
          </a:p>
        </p:txBody>
      </p:sp>
    </p:spTree>
    <p:extLst>
      <p:ext uri="{BB962C8B-B14F-4D97-AF65-F5344CB8AC3E}">
        <p14:creationId xmlns:p14="http://schemas.microsoft.com/office/powerpoint/2010/main" val="412367632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B13C9-5608-8C4D-9251-CA501FB1912F}"/>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FB640055-A6B8-DF47-8302-63733F0DFB27}"/>
              </a:ext>
            </a:extLst>
          </p:cNvPr>
          <p:cNvSpPr>
            <a:spLocks noGrp="1"/>
          </p:cNvSpPr>
          <p:nvPr>
            <p:ph idx="1"/>
          </p:nvPr>
        </p:nvSpPr>
        <p:spPr/>
        <p:txBody>
          <a:bodyPr>
            <a:normAutofit fontScale="92500" lnSpcReduction="10000"/>
          </a:bodyPr>
          <a:lstStyle/>
          <a:p>
            <a:r>
              <a:rPr lang="en-US" dirty="0"/>
              <a:t>Family of specifications across several levels</a:t>
            </a:r>
          </a:p>
          <a:p>
            <a:r>
              <a:rPr lang="en-US" dirty="0"/>
              <a:t>Security requirement R2 requires users of system be identified to system, and to have identification authenticated by system before use of any system functions</a:t>
            </a:r>
          </a:p>
          <a:p>
            <a:r>
              <a:rPr lang="en-US" dirty="0"/>
              <a:t>Identification and authentication (I&amp;A) high-level security-enforcing function from security functions summary specification:</a:t>
            </a:r>
          </a:p>
          <a:p>
            <a:pPr marL="914400" lvl="1" indent="-457200">
              <a:buFont typeface="+mj-lt"/>
              <a:buAutoNum type="arabicPeriod"/>
            </a:pPr>
            <a:r>
              <a:rPr lang="en-US" dirty="0"/>
              <a:t>Users identify themselves to system using </a:t>
            </a:r>
            <a:r>
              <a:rPr lang="en-US" i="1" dirty="0" err="1"/>
              <a:t>login_ID</a:t>
            </a:r>
            <a:r>
              <a:rPr lang="en-US" dirty="0"/>
              <a:t> before they can use any system resources</a:t>
            </a:r>
          </a:p>
          <a:p>
            <a:pPr marL="914400" lvl="1" indent="-457200">
              <a:buFont typeface="+mj-lt"/>
              <a:buAutoNum type="arabicPeriod"/>
            </a:pPr>
            <a:r>
              <a:rPr lang="en-US" dirty="0"/>
              <a:t>Users use password to authenticate their identity; system must accept password as authentic before any resources can be used</a:t>
            </a:r>
          </a:p>
          <a:p>
            <a:pPr marL="914400" lvl="1" indent="-457200">
              <a:buFont typeface="+mj-lt"/>
              <a:buAutoNum type="arabicPeriod"/>
            </a:pPr>
            <a:r>
              <a:rPr lang="en-US" dirty="0"/>
              <a:t>Password must meet specific size, character constraints</a:t>
            </a:r>
          </a:p>
          <a:p>
            <a:r>
              <a:rPr lang="en-US" dirty="0"/>
              <a:t>Interfaces </a:t>
            </a:r>
            <a:r>
              <a:rPr lang="en-US" i="1" dirty="0"/>
              <a:t>login</a:t>
            </a:r>
            <a:r>
              <a:rPr lang="en-US" dirty="0"/>
              <a:t>, </a:t>
            </a:r>
            <a:r>
              <a:rPr lang="en-US" i="1" dirty="0" err="1"/>
              <a:t>change_password</a:t>
            </a:r>
            <a:r>
              <a:rPr lang="en-US" dirty="0"/>
              <a:t> described in functional specification</a:t>
            </a:r>
          </a:p>
        </p:txBody>
      </p:sp>
      <p:sp>
        <p:nvSpPr>
          <p:cNvPr id="4" name="Date Placeholder 3">
            <a:extLst>
              <a:ext uri="{FF2B5EF4-FFF2-40B4-BE49-F238E27FC236}">
                <a16:creationId xmlns:a16="http://schemas.microsoft.com/office/drawing/2014/main" id="{8A5D5C4D-70EF-A743-8555-433E99992284}"/>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5C5FA6F0-E071-4F49-A086-DE8C3A5673F2}"/>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521F8078-DC28-8144-AFDA-148E9F97BA15}"/>
              </a:ext>
            </a:extLst>
          </p:cNvPr>
          <p:cNvSpPr>
            <a:spLocks noGrp="1"/>
          </p:cNvSpPr>
          <p:nvPr>
            <p:ph type="sldNum" sz="quarter" idx="12"/>
          </p:nvPr>
        </p:nvSpPr>
        <p:spPr/>
        <p:txBody>
          <a:bodyPr/>
          <a:lstStyle/>
          <a:p>
            <a:r>
              <a:rPr lang="en-US"/>
              <a:t>Slide 20-</a:t>
            </a:r>
            <a:fld id="{52DFCED4-3DB5-5A4D-92BF-293F61671FD6}" type="slidenum">
              <a:rPr lang="en-US" smtClean="0"/>
              <a:pPr/>
              <a:t>67</a:t>
            </a:fld>
            <a:endParaRPr lang="en-US" dirty="0"/>
          </a:p>
        </p:txBody>
      </p:sp>
    </p:spTree>
    <p:extLst>
      <p:ext uri="{BB962C8B-B14F-4D97-AF65-F5344CB8AC3E}">
        <p14:creationId xmlns:p14="http://schemas.microsoft.com/office/powerpoint/2010/main" val="298986190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5B5C4-79C1-3B4E-AE2C-102D49BEFA05}"/>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5512C178-7091-3242-B3AE-19EC91270D44}"/>
              </a:ext>
            </a:extLst>
          </p:cNvPr>
          <p:cNvSpPr>
            <a:spLocks noGrp="1"/>
          </p:cNvSpPr>
          <p:nvPr>
            <p:ph idx="1"/>
          </p:nvPr>
        </p:nvSpPr>
        <p:spPr/>
        <p:txBody>
          <a:bodyPr/>
          <a:lstStyle/>
          <a:p>
            <a:r>
              <a:rPr lang="en-US" dirty="0"/>
              <a:t>Requirements mapping represented by table following explanation</a:t>
            </a:r>
          </a:p>
          <a:p>
            <a:pPr lvl="1"/>
            <a:r>
              <a:rPr lang="en-US" dirty="0"/>
              <a:t>In this example, only R2 maps to I&amp;A</a:t>
            </a:r>
          </a:p>
          <a:p>
            <a:r>
              <a:rPr lang="en-US" dirty="0"/>
              <a:t>Informal correspondence between functional, security functions summary specifications are:</a:t>
            </a:r>
          </a:p>
          <a:p>
            <a:pPr lvl="1"/>
            <a:r>
              <a:rPr lang="en-US" i="1" dirty="0"/>
              <a:t>login</a:t>
            </a:r>
            <a:r>
              <a:rPr lang="en-US" dirty="0"/>
              <a:t> maps to items 1, 2 in description of I&amp;A</a:t>
            </a:r>
          </a:p>
          <a:p>
            <a:pPr lvl="1"/>
            <a:r>
              <a:rPr lang="en-US" i="1" dirty="0" err="1"/>
              <a:t>change_password</a:t>
            </a:r>
            <a:r>
              <a:rPr lang="en-US" dirty="0"/>
              <a:t> maps to items 2, 3 in description of I&amp;A</a:t>
            </a:r>
            <a:endParaRPr lang="en-US" i="1" dirty="0"/>
          </a:p>
        </p:txBody>
      </p:sp>
      <p:sp>
        <p:nvSpPr>
          <p:cNvPr id="4" name="Date Placeholder 3">
            <a:extLst>
              <a:ext uri="{FF2B5EF4-FFF2-40B4-BE49-F238E27FC236}">
                <a16:creationId xmlns:a16="http://schemas.microsoft.com/office/drawing/2014/main" id="{8F9B81B4-5A72-9141-AD76-1B085A0656E8}"/>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AB307842-FE88-E141-8B65-699938DA273A}"/>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A2B28758-6092-7947-931A-D6047A72DF79}"/>
              </a:ext>
            </a:extLst>
          </p:cNvPr>
          <p:cNvSpPr>
            <a:spLocks noGrp="1"/>
          </p:cNvSpPr>
          <p:nvPr>
            <p:ph type="sldNum" sz="quarter" idx="12"/>
          </p:nvPr>
        </p:nvSpPr>
        <p:spPr/>
        <p:txBody>
          <a:bodyPr/>
          <a:lstStyle/>
          <a:p>
            <a:r>
              <a:rPr lang="en-US"/>
              <a:t>Slide 20-</a:t>
            </a:r>
            <a:fld id="{52DFCED4-3DB5-5A4D-92BF-293F61671FD6}" type="slidenum">
              <a:rPr lang="en-US" smtClean="0"/>
              <a:pPr/>
              <a:t>68</a:t>
            </a:fld>
            <a:endParaRPr lang="en-US" dirty="0"/>
          </a:p>
        </p:txBody>
      </p:sp>
      <p:graphicFrame>
        <p:nvGraphicFramePr>
          <p:cNvPr id="7" name="Table 6">
            <a:extLst>
              <a:ext uri="{FF2B5EF4-FFF2-40B4-BE49-F238E27FC236}">
                <a16:creationId xmlns:a16="http://schemas.microsoft.com/office/drawing/2014/main" id="{0DC2D91D-7DEE-904C-898D-14F47760C465}"/>
              </a:ext>
            </a:extLst>
          </p:cNvPr>
          <p:cNvGraphicFramePr>
            <a:graphicFrameLocks noGrp="1"/>
          </p:cNvGraphicFramePr>
          <p:nvPr>
            <p:extLst>
              <p:ext uri="{D42A27DB-BD31-4B8C-83A1-F6EECF244321}">
                <p14:modId xmlns:p14="http://schemas.microsoft.com/office/powerpoint/2010/main" val="3236576140"/>
              </p:ext>
            </p:extLst>
          </p:nvPr>
        </p:nvGraphicFramePr>
        <p:xfrm>
          <a:off x="1064302" y="4412457"/>
          <a:ext cx="9635345" cy="1854200"/>
        </p:xfrm>
        <a:graphic>
          <a:graphicData uri="http://schemas.openxmlformats.org/drawingml/2006/table">
            <a:tbl>
              <a:tblPr firstRow="1" bandRow="1">
                <a:tableStyleId>{5C22544A-7EE6-4342-B048-85BDC9FD1C3A}</a:tableStyleId>
              </a:tblPr>
              <a:tblGrid>
                <a:gridCol w="2473377">
                  <a:extLst>
                    <a:ext uri="{9D8B030D-6E8A-4147-A177-3AD203B41FA5}">
                      <a16:colId xmlns:a16="http://schemas.microsoft.com/office/drawing/2014/main" val="186201586"/>
                    </a:ext>
                  </a:extLst>
                </a:gridCol>
                <a:gridCol w="1380761">
                  <a:extLst>
                    <a:ext uri="{9D8B030D-6E8A-4147-A177-3AD203B41FA5}">
                      <a16:colId xmlns:a16="http://schemas.microsoft.com/office/drawing/2014/main" val="1745321650"/>
                    </a:ext>
                  </a:extLst>
                </a:gridCol>
                <a:gridCol w="1212537">
                  <a:extLst>
                    <a:ext uri="{9D8B030D-6E8A-4147-A177-3AD203B41FA5}">
                      <a16:colId xmlns:a16="http://schemas.microsoft.com/office/drawing/2014/main" val="3447515371"/>
                    </a:ext>
                  </a:extLst>
                </a:gridCol>
                <a:gridCol w="1334125">
                  <a:extLst>
                    <a:ext uri="{9D8B030D-6E8A-4147-A177-3AD203B41FA5}">
                      <a16:colId xmlns:a16="http://schemas.microsoft.com/office/drawing/2014/main" val="1730112459"/>
                    </a:ext>
                  </a:extLst>
                </a:gridCol>
                <a:gridCol w="3234545">
                  <a:extLst>
                    <a:ext uri="{9D8B030D-6E8A-4147-A177-3AD203B41FA5}">
                      <a16:colId xmlns:a16="http://schemas.microsoft.com/office/drawing/2014/main" val="3654108866"/>
                    </a:ext>
                  </a:extLst>
                </a:gridCol>
              </a:tblGrid>
              <a:tr h="370840">
                <a:tc>
                  <a:txBody>
                    <a:bodyPr/>
                    <a:lstStyle/>
                    <a:p>
                      <a:pPr algn="ctr"/>
                      <a:r>
                        <a:rPr lang="en-US" dirty="0">
                          <a:solidFill>
                            <a:schemeClr val="tx1"/>
                          </a:solidFill>
                        </a:rPr>
                        <a:t>Security requirements</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Function 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I&amp;A</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Function </a:t>
                      </a:r>
                      <a:r>
                        <a:rPr lang="en-US" i="1" dirty="0">
                          <a:solidFill>
                            <a:schemeClr val="tx1"/>
                          </a:solidFill>
                        </a:rPr>
                        <a:t>m</a:t>
                      </a:r>
                      <a:endParaRPr lang="en-US"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04627163"/>
                  </a:ext>
                </a:extLst>
              </a:tr>
              <a:tr h="370840">
                <a:tc>
                  <a:txBody>
                    <a:bodyPr/>
                    <a:lstStyle/>
                    <a:p>
                      <a:pPr algn="ctr"/>
                      <a:r>
                        <a:rPr lang="en-US" dirty="0"/>
                        <a:t>R1</a:t>
                      </a:r>
                    </a:p>
                  </a:txBody>
                  <a:tcPr>
                    <a:lnT w="12700" cap="flat" cmpd="sng" algn="ctr">
                      <a:solidFill>
                        <a:schemeClr val="tx1"/>
                      </a:solidFill>
                      <a:prstDash val="solid"/>
                      <a:round/>
                      <a:headEnd type="none" w="med" len="med"/>
                      <a:tailEnd type="none" w="med" len="med"/>
                    </a:lnT>
                    <a:noFill/>
                  </a:tcPr>
                </a:tc>
                <a:tc>
                  <a:txBody>
                    <a:bodyPr/>
                    <a:lstStyle/>
                    <a:p>
                      <a:pPr algn="ctr"/>
                      <a:endParaRPr lang="en-US" dirty="0"/>
                    </a:p>
                  </a:txBody>
                  <a:tcPr>
                    <a:lnT w="12700" cap="flat" cmpd="sng" algn="ctr">
                      <a:solidFill>
                        <a:schemeClr val="tx1"/>
                      </a:solidFill>
                      <a:prstDash val="solid"/>
                      <a:round/>
                      <a:headEnd type="none" w="med" len="med"/>
                      <a:tailEnd type="none" w="med" len="med"/>
                    </a:lnT>
                    <a:noFill/>
                  </a:tcPr>
                </a:tc>
                <a:tc>
                  <a:txBody>
                    <a:bodyPr/>
                    <a:lstStyle/>
                    <a:p>
                      <a:pPr algn="ctr"/>
                      <a:endParaRPr lang="en-US"/>
                    </a:p>
                  </a:txBody>
                  <a:tcPr>
                    <a:lnT w="12700" cap="flat" cmpd="sng" algn="ctr">
                      <a:solidFill>
                        <a:schemeClr val="tx1"/>
                      </a:solidFill>
                      <a:prstDash val="solid"/>
                      <a:round/>
                      <a:headEnd type="none" w="med" len="med"/>
                      <a:tailEnd type="none" w="med" len="med"/>
                    </a:lnT>
                    <a:noFill/>
                  </a:tcPr>
                </a:tc>
                <a:tc>
                  <a:txBody>
                    <a:bodyPr/>
                    <a:lstStyle/>
                    <a:p>
                      <a:pPr algn="ctr"/>
                      <a:endParaRPr lang="en-US"/>
                    </a:p>
                  </a:txBody>
                  <a:tcPr>
                    <a:lnT w="12700" cap="flat" cmpd="sng" algn="ctr">
                      <a:solidFill>
                        <a:schemeClr val="tx1"/>
                      </a:solidFill>
                      <a:prstDash val="solid"/>
                      <a:round/>
                      <a:headEnd type="none" w="med" len="med"/>
                      <a:tailEnd type="none" w="med" len="med"/>
                    </a:lnT>
                    <a:noFill/>
                  </a:tcPr>
                </a:tc>
                <a:tc>
                  <a:txBody>
                    <a:bodyPr/>
                    <a:lstStyle/>
                    <a:p>
                      <a:pPr algn="ctr"/>
                      <a:endParaRPr lang="en-US" dirty="0"/>
                    </a:p>
                  </a:txBody>
                  <a:tcP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824700655"/>
                  </a:ext>
                </a:extLst>
              </a:tr>
              <a:tr h="370840">
                <a:tc>
                  <a:txBody>
                    <a:bodyPr/>
                    <a:lstStyle/>
                    <a:p>
                      <a:pPr algn="ctr"/>
                      <a:r>
                        <a:rPr lang="en-US" dirty="0"/>
                        <a:t>R2</a:t>
                      </a:r>
                    </a:p>
                  </a:txBody>
                  <a:tcPr>
                    <a:noFill/>
                  </a:tcPr>
                </a:tc>
                <a:tc>
                  <a:txBody>
                    <a:bodyPr/>
                    <a:lstStyle/>
                    <a:p>
                      <a:pPr algn="ctr"/>
                      <a:endParaRPr lang="en-US" dirty="0"/>
                    </a:p>
                  </a:txBody>
                  <a:tcPr>
                    <a:noFill/>
                  </a:tcPr>
                </a:tc>
                <a:tc>
                  <a:txBody>
                    <a:bodyPr/>
                    <a:lstStyle/>
                    <a:p>
                      <a:pPr algn="ctr"/>
                      <a:r>
                        <a:rPr lang="en-US" dirty="0"/>
                        <a:t>X</a:t>
                      </a:r>
                    </a:p>
                  </a:txBody>
                  <a:tcPr>
                    <a:noFill/>
                  </a:tcPr>
                </a:tc>
                <a:tc>
                  <a:txBody>
                    <a:bodyPr/>
                    <a:lstStyle/>
                    <a:p>
                      <a:pPr algn="ctr"/>
                      <a:endParaRPr lang="en-US" dirty="0"/>
                    </a:p>
                  </a:txBody>
                  <a:tcPr>
                    <a:noFill/>
                  </a:tcPr>
                </a:tc>
                <a:tc>
                  <a:txBody>
                    <a:bodyPr/>
                    <a:lstStyle/>
                    <a:p>
                      <a:pPr algn="ctr"/>
                      <a:endParaRPr lang="en-US"/>
                    </a:p>
                  </a:txBody>
                  <a:tcPr>
                    <a:noFill/>
                  </a:tcPr>
                </a:tc>
                <a:extLst>
                  <a:ext uri="{0D108BD9-81ED-4DB2-BD59-A6C34878D82A}">
                    <a16:rowId xmlns:a16="http://schemas.microsoft.com/office/drawing/2014/main" val="2251430569"/>
                  </a:ext>
                </a:extLst>
              </a:tr>
              <a:tr h="370840">
                <a:tc>
                  <a:txBody>
                    <a:bodyPr/>
                    <a:lstStyle/>
                    <a:p>
                      <a:pPr algn="ctr"/>
                      <a:r>
                        <a:rPr lang="en-US" dirty="0"/>
                        <a:t>...</a:t>
                      </a:r>
                    </a:p>
                  </a:txBody>
                  <a:tcPr>
                    <a:noFill/>
                  </a:tcPr>
                </a:tc>
                <a:tc>
                  <a:txBody>
                    <a:bodyPr/>
                    <a:lstStyle/>
                    <a:p>
                      <a:pPr algn="ctr"/>
                      <a:endParaRPr lang="en-US"/>
                    </a:p>
                  </a:txBody>
                  <a:tcPr>
                    <a:noFill/>
                  </a:tcPr>
                </a:tc>
                <a:tc>
                  <a:txBody>
                    <a:bodyPr/>
                    <a:lstStyle/>
                    <a:p>
                      <a:pPr algn="ctr"/>
                      <a:endParaRPr lang="en-US"/>
                    </a:p>
                  </a:txBody>
                  <a:tcPr>
                    <a:noFill/>
                  </a:tcPr>
                </a:tc>
                <a:tc>
                  <a:txBody>
                    <a:bodyPr/>
                    <a:lstStyle/>
                    <a:p>
                      <a:pPr algn="ctr"/>
                      <a:endParaRPr lang="en-US" dirty="0"/>
                    </a:p>
                  </a:txBody>
                  <a:tcPr>
                    <a:noFill/>
                  </a:tcPr>
                </a:tc>
                <a:tc>
                  <a:txBody>
                    <a:bodyPr/>
                    <a:lstStyle/>
                    <a:p>
                      <a:pPr algn="ctr"/>
                      <a:endParaRPr lang="en-US" dirty="0"/>
                    </a:p>
                  </a:txBody>
                  <a:tcPr>
                    <a:noFill/>
                  </a:tcPr>
                </a:tc>
                <a:extLst>
                  <a:ext uri="{0D108BD9-81ED-4DB2-BD59-A6C34878D82A}">
                    <a16:rowId xmlns:a16="http://schemas.microsoft.com/office/drawing/2014/main" val="3543010890"/>
                  </a:ext>
                </a:extLst>
              </a:tr>
              <a:tr h="370840">
                <a:tc>
                  <a:txBody>
                    <a:bodyPr/>
                    <a:lstStyle/>
                    <a:p>
                      <a:pPr algn="ctr"/>
                      <a:r>
                        <a:rPr lang="en-US" dirty="0"/>
                        <a:t>R</a:t>
                      </a:r>
                      <a:r>
                        <a:rPr lang="en-US" i="1" dirty="0"/>
                        <a:t>n</a:t>
                      </a:r>
                      <a:endParaRPr lang="en-US" dirty="0"/>
                    </a:p>
                  </a:txBody>
                  <a:tcPr>
                    <a:noFill/>
                  </a:tcPr>
                </a:tc>
                <a:tc>
                  <a:txBody>
                    <a:bodyPr/>
                    <a:lstStyle/>
                    <a:p>
                      <a:pPr algn="ctr"/>
                      <a:endParaRPr lang="en-US"/>
                    </a:p>
                  </a:txBody>
                  <a:tcPr>
                    <a:noFill/>
                  </a:tcPr>
                </a:tc>
                <a:tc>
                  <a:txBody>
                    <a:bodyPr/>
                    <a:lstStyle/>
                    <a:p>
                      <a:pPr algn="ctr"/>
                      <a:endParaRPr lang="en-US" dirty="0"/>
                    </a:p>
                  </a:txBody>
                  <a:tcPr>
                    <a:noFill/>
                  </a:tcPr>
                </a:tc>
                <a:tc>
                  <a:txBody>
                    <a:bodyPr/>
                    <a:lstStyle/>
                    <a:p>
                      <a:pPr algn="ctr"/>
                      <a:endParaRPr lang="en-US"/>
                    </a:p>
                  </a:txBody>
                  <a:tcPr>
                    <a:noFill/>
                  </a:tcPr>
                </a:tc>
                <a:tc>
                  <a:txBody>
                    <a:bodyPr/>
                    <a:lstStyle/>
                    <a:p>
                      <a:pPr algn="ctr"/>
                      <a:endParaRPr lang="en-US" dirty="0"/>
                    </a:p>
                  </a:txBody>
                  <a:tcPr>
                    <a:noFill/>
                  </a:tcPr>
                </a:tc>
                <a:extLst>
                  <a:ext uri="{0D108BD9-81ED-4DB2-BD59-A6C34878D82A}">
                    <a16:rowId xmlns:a16="http://schemas.microsoft.com/office/drawing/2014/main" val="1750329567"/>
                  </a:ext>
                </a:extLst>
              </a:tr>
            </a:tbl>
          </a:graphicData>
        </a:graphic>
      </p:graphicFrame>
    </p:spTree>
    <p:extLst>
      <p:ext uri="{BB962C8B-B14F-4D97-AF65-F5344CB8AC3E}">
        <p14:creationId xmlns:p14="http://schemas.microsoft.com/office/powerpoint/2010/main" val="349241222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9B332-4D77-FE4A-8214-9EBFD4DBC7BE}"/>
              </a:ext>
            </a:extLst>
          </p:cNvPr>
          <p:cNvSpPr>
            <a:spLocks noGrp="1"/>
          </p:cNvSpPr>
          <p:nvPr>
            <p:ph type="title"/>
          </p:nvPr>
        </p:nvSpPr>
        <p:spPr/>
        <p:txBody>
          <a:bodyPr/>
          <a:lstStyle/>
          <a:p>
            <a:r>
              <a:rPr lang="en-US" dirty="0"/>
              <a:t>Informal Arguments</a:t>
            </a:r>
          </a:p>
        </p:txBody>
      </p:sp>
      <p:sp>
        <p:nvSpPr>
          <p:cNvPr id="3" name="Content Placeholder 2">
            <a:extLst>
              <a:ext uri="{FF2B5EF4-FFF2-40B4-BE49-F238E27FC236}">
                <a16:creationId xmlns:a16="http://schemas.microsoft.com/office/drawing/2014/main" id="{7A55CB75-1F48-3445-8C9F-FDE2C82197FB}"/>
              </a:ext>
            </a:extLst>
          </p:cNvPr>
          <p:cNvSpPr>
            <a:spLocks noGrp="1"/>
          </p:cNvSpPr>
          <p:nvPr>
            <p:ph idx="1"/>
          </p:nvPr>
        </p:nvSpPr>
        <p:spPr/>
        <p:txBody>
          <a:bodyPr/>
          <a:lstStyle/>
          <a:p>
            <a:r>
              <a:rPr lang="en-US" dirty="0"/>
              <a:t>Requirements tracing identifies components, modules, functions that meet requirements but not how well they are met</a:t>
            </a:r>
          </a:p>
          <a:p>
            <a:r>
              <a:rPr lang="en-US" i="1" dirty="0"/>
              <a:t>Informal arguments</a:t>
            </a:r>
            <a:r>
              <a:rPr lang="en-US" dirty="0"/>
              <a:t> uses approach similar to mathematical proofs</a:t>
            </a:r>
          </a:p>
          <a:p>
            <a:endParaRPr lang="en-US" i="1" dirty="0"/>
          </a:p>
        </p:txBody>
      </p:sp>
      <p:sp>
        <p:nvSpPr>
          <p:cNvPr id="4" name="Date Placeholder 3">
            <a:extLst>
              <a:ext uri="{FF2B5EF4-FFF2-40B4-BE49-F238E27FC236}">
                <a16:creationId xmlns:a16="http://schemas.microsoft.com/office/drawing/2014/main" id="{0E4C9B88-B167-464E-BD68-7F954F299C4D}"/>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DB256598-D7C5-D140-B764-1B5E4E177E7D}"/>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79AFC56C-9474-F642-B7E6-E0F7D3747F80}"/>
              </a:ext>
            </a:extLst>
          </p:cNvPr>
          <p:cNvSpPr>
            <a:spLocks noGrp="1"/>
          </p:cNvSpPr>
          <p:nvPr>
            <p:ph type="sldNum" sz="quarter" idx="12"/>
          </p:nvPr>
        </p:nvSpPr>
        <p:spPr/>
        <p:txBody>
          <a:bodyPr/>
          <a:lstStyle/>
          <a:p>
            <a:r>
              <a:rPr lang="en-US"/>
              <a:t>Slide 20-</a:t>
            </a:r>
            <a:fld id="{52DFCED4-3DB5-5A4D-92BF-293F61671FD6}" type="slidenum">
              <a:rPr lang="en-US" smtClean="0"/>
              <a:pPr/>
              <a:t>69</a:t>
            </a:fld>
            <a:endParaRPr lang="en-US" dirty="0"/>
          </a:p>
        </p:txBody>
      </p:sp>
    </p:spTree>
    <p:extLst>
      <p:ext uri="{BB962C8B-B14F-4D97-AF65-F5344CB8AC3E}">
        <p14:creationId xmlns:p14="http://schemas.microsoft.com/office/powerpoint/2010/main" val="1246351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7B00D51A-5253-B54B-84B2-D06C0751CAD8}"/>
              </a:ext>
            </a:extLst>
          </p:cNvPr>
          <p:cNvSpPr>
            <a:spLocks noGrp="1" noChangeArrowheads="1"/>
          </p:cNvSpPr>
          <p:nvPr>
            <p:ph type="title"/>
          </p:nvPr>
        </p:nvSpPr>
        <p:spPr/>
        <p:txBody>
          <a:bodyPr/>
          <a:lstStyle/>
          <a:p>
            <a:r>
              <a:rPr lang="en-US" altLang="en-US"/>
              <a:t>Security: Built In or Add On?</a:t>
            </a:r>
          </a:p>
        </p:txBody>
      </p:sp>
      <p:sp>
        <p:nvSpPr>
          <p:cNvPr id="65539" name="Rectangle 3">
            <a:extLst>
              <a:ext uri="{FF2B5EF4-FFF2-40B4-BE49-F238E27FC236}">
                <a16:creationId xmlns:a16="http://schemas.microsoft.com/office/drawing/2014/main" id="{A401621D-AE32-F446-AAB3-6CE4B0D7EE2B}"/>
              </a:ext>
            </a:extLst>
          </p:cNvPr>
          <p:cNvSpPr>
            <a:spLocks noGrp="1" noChangeArrowheads="1"/>
          </p:cNvSpPr>
          <p:nvPr>
            <p:ph type="body" idx="1"/>
          </p:nvPr>
        </p:nvSpPr>
        <p:spPr/>
        <p:txBody>
          <a:bodyPr/>
          <a:lstStyle/>
          <a:p>
            <a:pPr>
              <a:lnSpc>
                <a:spcPct val="90000"/>
              </a:lnSpc>
            </a:pPr>
            <a:r>
              <a:rPr lang="en-US" altLang="en-US"/>
              <a:t>Think of security as you do performance</a:t>
            </a:r>
          </a:p>
          <a:p>
            <a:pPr lvl="1">
              <a:lnSpc>
                <a:spcPct val="90000"/>
              </a:lnSpc>
            </a:pPr>
            <a:r>
              <a:rPr lang="en-US" altLang="en-US"/>
              <a:t>You don’t build a system, then add in performance later</a:t>
            </a:r>
          </a:p>
          <a:p>
            <a:pPr lvl="2">
              <a:lnSpc>
                <a:spcPct val="90000"/>
              </a:lnSpc>
            </a:pPr>
            <a:r>
              <a:rPr lang="en-US" altLang="en-US"/>
              <a:t>Can “tweak” system to improve performance a little</a:t>
            </a:r>
          </a:p>
          <a:p>
            <a:pPr lvl="2">
              <a:lnSpc>
                <a:spcPct val="90000"/>
              </a:lnSpc>
            </a:pPr>
            <a:r>
              <a:rPr lang="en-US" altLang="en-US"/>
              <a:t>Much more effective to change fundamental algorithms, design</a:t>
            </a:r>
          </a:p>
          <a:p>
            <a:pPr>
              <a:lnSpc>
                <a:spcPct val="90000"/>
              </a:lnSpc>
            </a:pPr>
            <a:r>
              <a:rPr lang="en-US" altLang="en-US"/>
              <a:t>You need to design it in</a:t>
            </a:r>
          </a:p>
          <a:p>
            <a:pPr lvl="1">
              <a:lnSpc>
                <a:spcPct val="90000"/>
              </a:lnSpc>
            </a:pPr>
            <a:r>
              <a:rPr lang="en-US" altLang="en-US"/>
              <a:t>Otherwise, system lacks fundamental and structural concepts for high assurance</a:t>
            </a:r>
          </a:p>
        </p:txBody>
      </p:sp>
      <p:sp>
        <p:nvSpPr>
          <p:cNvPr id="2" name="Date Placeholder 1">
            <a:extLst>
              <a:ext uri="{FF2B5EF4-FFF2-40B4-BE49-F238E27FC236}">
                <a16:creationId xmlns:a16="http://schemas.microsoft.com/office/drawing/2014/main" id="{CD4ADD87-6661-334F-8B55-DEA48A57B17E}"/>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A59C5144-3495-4242-9935-6B47EF76582D}"/>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F1DD9D8C-5669-954A-AD46-F83AD23C3900}"/>
              </a:ext>
            </a:extLst>
          </p:cNvPr>
          <p:cNvSpPr>
            <a:spLocks noGrp="1"/>
          </p:cNvSpPr>
          <p:nvPr>
            <p:ph type="sldNum" sz="quarter" idx="12"/>
          </p:nvPr>
        </p:nvSpPr>
        <p:spPr/>
        <p:txBody>
          <a:bodyPr/>
          <a:lstStyle/>
          <a:p>
            <a:r>
              <a:rPr lang="en-US"/>
              <a:t>Slide 20-</a:t>
            </a:r>
            <a:fld id="{52DFCED4-3DB5-5A4D-92BF-293F61671FD6}" type="slidenum">
              <a:rPr lang="en-US" smtClean="0"/>
              <a:pPr/>
              <a:t>7</a:t>
            </a:fld>
            <a:endParaRPr lang="en-US" dirty="0"/>
          </a:p>
        </p:txBody>
      </p:sp>
    </p:spTree>
    <p:extLst>
      <p:ext uri="{BB962C8B-B14F-4D97-AF65-F5344CB8AC3E}">
        <p14:creationId xmlns:p14="http://schemas.microsoft.com/office/powerpoint/2010/main" val="379297654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CC1EE-0E7A-2240-9760-B3056EB5DF86}"/>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9810C312-629F-6046-884F-F18BFE1CF089}"/>
              </a:ext>
            </a:extLst>
          </p:cNvPr>
          <p:cNvSpPr>
            <a:spLocks noGrp="1"/>
          </p:cNvSpPr>
          <p:nvPr>
            <p:ph idx="1"/>
          </p:nvPr>
        </p:nvSpPr>
        <p:spPr/>
        <p:txBody>
          <a:bodyPr>
            <a:normAutofit lnSpcReduction="10000"/>
          </a:bodyPr>
          <a:lstStyle/>
          <a:p>
            <a:r>
              <a:rPr lang="en-US" dirty="0"/>
              <a:t>System W is a new version of an existing product</a:t>
            </a:r>
          </a:p>
          <a:p>
            <a:pPr lvl="1"/>
            <a:r>
              <a:rPr lang="en-US" dirty="0"/>
              <a:t>Previous version had good requirements, security functions summary, external functional, and design specifications</a:t>
            </a:r>
          </a:p>
          <a:p>
            <a:r>
              <a:rPr lang="en-US" dirty="0"/>
              <a:t>System W added bug fixes, features (some large and pervasive)</a:t>
            </a:r>
          </a:p>
          <a:p>
            <a:r>
              <a:rPr lang="en-US" dirty="0"/>
              <a:t>Developers created external functional specification, internal design specification documents for all modifications of the system</a:t>
            </a:r>
          </a:p>
          <a:p>
            <a:pPr lvl="1"/>
            <a:r>
              <a:rPr lang="en-US" dirty="0"/>
              <a:t>Each document defined scope to be modifications only</a:t>
            </a:r>
          </a:p>
          <a:p>
            <a:r>
              <a:rPr lang="en-US" dirty="0"/>
              <a:t>Security analysts asked developers many questions</a:t>
            </a:r>
          </a:p>
          <a:p>
            <a:r>
              <a:rPr lang="en-US" dirty="0"/>
              <a:t>Resulting combined security specification and analysis document addressed impacts of change on security of previous system</a:t>
            </a:r>
          </a:p>
          <a:p>
            <a:endParaRPr lang="en-US" dirty="0"/>
          </a:p>
          <a:p>
            <a:pPr lvl="1"/>
            <a:endParaRPr lang="en-US" dirty="0"/>
          </a:p>
        </p:txBody>
      </p:sp>
      <p:sp>
        <p:nvSpPr>
          <p:cNvPr id="4" name="Date Placeholder 3">
            <a:extLst>
              <a:ext uri="{FF2B5EF4-FFF2-40B4-BE49-F238E27FC236}">
                <a16:creationId xmlns:a16="http://schemas.microsoft.com/office/drawing/2014/main" id="{C91E234E-D4C3-CA49-BB4A-3283C878D085}"/>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86AFD1DC-26EB-6E43-8677-85D46E4F89A0}"/>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A4AC8030-53E8-8449-9925-704829E41EB9}"/>
              </a:ext>
            </a:extLst>
          </p:cNvPr>
          <p:cNvSpPr>
            <a:spLocks noGrp="1"/>
          </p:cNvSpPr>
          <p:nvPr>
            <p:ph type="sldNum" sz="quarter" idx="12"/>
          </p:nvPr>
        </p:nvSpPr>
        <p:spPr/>
        <p:txBody>
          <a:bodyPr/>
          <a:lstStyle/>
          <a:p>
            <a:r>
              <a:rPr lang="en-US"/>
              <a:t>Slide 20-</a:t>
            </a:r>
            <a:fld id="{52DFCED4-3DB5-5A4D-92BF-293F61671FD6}" type="slidenum">
              <a:rPr lang="en-US" smtClean="0"/>
              <a:pPr/>
              <a:t>70</a:t>
            </a:fld>
            <a:endParaRPr lang="en-US" dirty="0"/>
          </a:p>
        </p:txBody>
      </p:sp>
    </p:spTree>
    <p:extLst>
      <p:ext uri="{BB962C8B-B14F-4D97-AF65-F5344CB8AC3E}">
        <p14:creationId xmlns:p14="http://schemas.microsoft.com/office/powerpoint/2010/main" val="414347893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D1A77-9E63-2249-BB25-B0B427C908B5}"/>
              </a:ext>
            </a:extLst>
          </p:cNvPr>
          <p:cNvSpPr>
            <a:spLocks noGrp="1"/>
          </p:cNvSpPr>
          <p:nvPr>
            <p:ph type="title"/>
          </p:nvPr>
        </p:nvSpPr>
        <p:spPr/>
        <p:txBody>
          <a:bodyPr/>
          <a:lstStyle/>
          <a:p>
            <a:r>
              <a:rPr lang="en-US" dirty="0"/>
              <a:t>Example (</a:t>
            </a:r>
            <a:r>
              <a:rPr lang="en-US" i="1" dirty="0" err="1"/>
              <a:t>con’t</a:t>
            </a:r>
            <a:r>
              <a:rPr lang="en-US" dirty="0"/>
              <a:t>)</a:t>
            </a:r>
          </a:p>
        </p:txBody>
      </p:sp>
      <p:sp>
        <p:nvSpPr>
          <p:cNvPr id="3" name="Content Placeholder 2">
            <a:extLst>
              <a:ext uri="{FF2B5EF4-FFF2-40B4-BE49-F238E27FC236}">
                <a16:creationId xmlns:a16="http://schemas.microsoft.com/office/drawing/2014/main" id="{5F784070-A3E9-FF4C-931C-849EE22A9E11}"/>
              </a:ext>
            </a:extLst>
          </p:cNvPr>
          <p:cNvSpPr>
            <a:spLocks noGrp="1"/>
          </p:cNvSpPr>
          <p:nvPr>
            <p:ph idx="1"/>
          </p:nvPr>
        </p:nvSpPr>
        <p:spPr/>
        <p:txBody>
          <a:bodyPr>
            <a:normAutofit fontScale="92500" lnSpcReduction="10000"/>
          </a:bodyPr>
          <a:lstStyle/>
          <a:p>
            <a:r>
              <a:rPr lang="en-US" dirty="0"/>
              <a:t>Analysis document contained</a:t>
            </a:r>
          </a:p>
          <a:p>
            <a:pPr lvl="1"/>
            <a:r>
              <a:rPr lang="en-US" dirty="0"/>
              <a:t>Security analysis document containing individual documents for each of the different functional areas</a:t>
            </a:r>
          </a:p>
          <a:p>
            <a:pPr lvl="1"/>
            <a:r>
              <a:rPr lang="en-US" dirty="0"/>
              <a:t>System overview document</a:t>
            </a:r>
          </a:p>
          <a:p>
            <a:pPr lvl="1"/>
            <a:r>
              <a:rPr lang="en-US" dirty="0"/>
              <a:t>Test coverage analysis document</a:t>
            </a:r>
          </a:p>
          <a:p>
            <a:r>
              <a:rPr lang="en-US" dirty="0"/>
              <a:t>Documentation semiformal, written in natural language with code excepts where practical</a:t>
            </a:r>
          </a:p>
          <a:p>
            <a:pPr lvl="1"/>
            <a:r>
              <a:rPr lang="en-US" dirty="0"/>
              <a:t>Design overview: gave high-level description of component, relevant security issues, impact on security</a:t>
            </a:r>
          </a:p>
          <a:p>
            <a:pPr lvl="1"/>
            <a:r>
              <a:rPr lang="en-US" dirty="0"/>
              <a:t>Requirements section: identified security functionality in module, traced it to applicable security functional requirements</a:t>
            </a:r>
          </a:p>
          <a:p>
            <a:pPr lvl="1"/>
            <a:r>
              <a:rPr lang="en-US" dirty="0"/>
              <a:t>Interface analysis: described new or impacted interfaces, mapped requirements to them, identified and documented security problems and made recommendations</a:t>
            </a:r>
          </a:p>
        </p:txBody>
      </p:sp>
      <p:sp>
        <p:nvSpPr>
          <p:cNvPr id="4" name="Date Placeholder 3">
            <a:extLst>
              <a:ext uri="{FF2B5EF4-FFF2-40B4-BE49-F238E27FC236}">
                <a16:creationId xmlns:a16="http://schemas.microsoft.com/office/drawing/2014/main" id="{3242F6E9-F81B-C448-827B-38112E335598}"/>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88FEB642-D51B-6644-B582-D735C401516D}"/>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1CBB8594-9406-5D49-A904-7EA8B7A22591}"/>
              </a:ext>
            </a:extLst>
          </p:cNvPr>
          <p:cNvSpPr>
            <a:spLocks noGrp="1"/>
          </p:cNvSpPr>
          <p:nvPr>
            <p:ph type="sldNum" sz="quarter" idx="12"/>
          </p:nvPr>
        </p:nvSpPr>
        <p:spPr/>
        <p:txBody>
          <a:bodyPr/>
          <a:lstStyle/>
          <a:p>
            <a:r>
              <a:rPr lang="en-US"/>
              <a:t>Slide 20-</a:t>
            </a:r>
            <a:fld id="{52DFCED4-3DB5-5A4D-92BF-293F61671FD6}" type="slidenum">
              <a:rPr lang="en-US" smtClean="0"/>
              <a:pPr/>
              <a:t>71</a:t>
            </a:fld>
            <a:endParaRPr lang="en-US" dirty="0"/>
          </a:p>
        </p:txBody>
      </p:sp>
    </p:spTree>
    <p:extLst>
      <p:ext uri="{BB962C8B-B14F-4D97-AF65-F5344CB8AC3E}">
        <p14:creationId xmlns:p14="http://schemas.microsoft.com/office/powerpoint/2010/main" val="69848487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9FC18-289D-C24C-BF7D-828A5FD979BD}"/>
              </a:ext>
            </a:extLst>
          </p:cNvPr>
          <p:cNvSpPr>
            <a:spLocks noGrp="1"/>
          </p:cNvSpPr>
          <p:nvPr>
            <p:ph type="title"/>
          </p:nvPr>
        </p:nvSpPr>
        <p:spPr/>
        <p:txBody>
          <a:bodyPr/>
          <a:lstStyle/>
          <a:p>
            <a:r>
              <a:rPr lang="en-US" dirty="0"/>
              <a:t>Formal Methods</a:t>
            </a:r>
          </a:p>
        </p:txBody>
      </p:sp>
      <p:sp>
        <p:nvSpPr>
          <p:cNvPr id="3" name="Content Placeholder 2">
            <a:extLst>
              <a:ext uri="{FF2B5EF4-FFF2-40B4-BE49-F238E27FC236}">
                <a16:creationId xmlns:a16="http://schemas.microsoft.com/office/drawing/2014/main" id="{8C88A1F3-B135-1341-B4F3-6CEEE49C1641}"/>
              </a:ext>
            </a:extLst>
          </p:cNvPr>
          <p:cNvSpPr>
            <a:spLocks noGrp="1"/>
          </p:cNvSpPr>
          <p:nvPr>
            <p:ph idx="1"/>
          </p:nvPr>
        </p:nvSpPr>
        <p:spPr/>
        <p:txBody>
          <a:bodyPr/>
          <a:lstStyle/>
          <a:p>
            <a:r>
              <a:rPr lang="en-US" dirty="0"/>
              <a:t>Requirements tracing checks specifications satisfy requirements</a:t>
            </a:r>
          </a:p>
          <a:p>
            <a:r>
              <a:rPr lang="en-US" dirty="0"/>
              <a:t>Specifiers intend to process specification using automated tools</a:t>
            </a:r>
          </a:p>
          <a:p>
            <a:pPr lvl="1"/>
            <a:r>
              <a:rPr lang="en-US" dirty="0"/>
              <a:t>Proof-based technology typically based on some form of logic (like predicate calculus); user constructs proof, proof checkers validate it</a:t>
            </a:r>
          </a:p>
          <a:p>
            <a:pPr lvl="1"/>
            <a:r>
              <a:rPr lang="en-US" dirty="0"/>
              <a:t>Model checking takes a security model and processes a specification to determine if it meets the model’s constraints</a:t>
            </a:r>
          </a:p>
          <a:p>
            <a:endParaRPr lang="en-US" dirty="0"/>
          </a:p>
        </p:txBody>
      </p:sp>
      <p:sp>
        <p:nvSpPr>
          <p:cNvPr id="4" name="Date Placeholder 3">
            <a:extLst>
              <a:ext uri="{FF2B5EF4-FFF2-40B4-BE49-F238E27FC236}">
                <a16:creationId xmlns:a16="http://schemas.microsoft.com/office/drawing/2014/main" id="{2C597E1C-79D2-554A-9A85-0FB258425621}"/>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3A8FB295-FB4F-AE4B-8432-EF3B35ACC51B}"/>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FDAB2070-C2A7-184E-BB63-0CAC9A6627D1}"/>
              </a:ext>
            </a:extLst>
          </p:cNvPr>
          <p:cNvSpPr>
            <a:spLocks noGrp="1"/>
          </p:cNvSpPr>
          <p:nvPr>
            <p:ph type="sldNum" sz="quarter" idx="12"/>
          </p:nvPr>
        </p:nvSpPr>
        <p:spPr/>
        <p:txBody>
          <a:bodyPr/>
          <a:lstStyle/>
          <a:p>
            <a:r>
              <a:rPr lang="en-US"/>
              <a:t>Slide 20-</a:t>
            </a:r>
            <a:fld id="{52DFCED4-3DB5-5A4D-92BF-293F61671FD6}" type="slidenum">
              <a:rPr lang="en-US" smtClean="0"/>
              <a:pPr/>
              <a:t>72</a:t>
            </a:fld>
            <a:endParaRPr lang="en-US" dirty="0"/>
          </a:p>
        </p:txBody>
      </p:sp>
    </p:spTree>
    <p:extLst>
      <p:ext uri="{BB962C8B-B14F-4D97-AF65-F5344CB8AC3E}">
        <p14:creationId xmlns:p14="http://schemas.microsoft.com/office/powerpoint/2010/main" val="1447056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BE18C974-9712-944D-B1DF-DD2F345448E7}"/>
              </a:ext>
            </a:extLst>
          </p:cNvPr>
          <p:cNvSpPr>
            <a:spLocks noGrp="1" noChangeArrowheads="1"/>
          </p:cNvSpPr>
          <p:nvPr>
            <p:ph type="title"/>
          </p:nvPr>
        </p:nvSpPr>
        <p:spPr/>
        <p:txBody>
          <a:bodyPr/>
          <a:lstStyle/>
          <a:p>
            <a:r>
              <a:rPr lang="en-US" altLang="en-US"/>
              <a:t>Reviews of Assurance Evidence</a:t>
            </a:r>
          </a:p>
        </p:txBody>
      </p:sp>
      <p:sp>
        <p:nvSpPr>
          <p:cNvPr id="113667" name="Rectangle 3">
            <a:extLst>
              <a:ext uri="{FF2B5EF4-FFF2-40B4-BE49-F238E27FC236}">
                <a16:creationId xmlns:a16="http://schemas.microsoft.com/office/drawing/2014/main" id="{C804AC4E-5F94-334A-A3DE-AE79873519ED}"/>
              </a:ext>
            </a:extLst>
          </p:cNvPr>
          <p:cNvSpPr>
            <a:spLocks noGrp="1" noChangeArrowheads="1"/>
          </p:cNvSpPr>
          <p:nvPr>
            <p:ph type="body" idx="1"/>
          </p:nvPr>
        </p:nvSpPr>
        <p:spPr/>
        <p:txBody>
          <a:bodyPr/>
          <a:lstStyle/>
          <a:p>
            <a:pPr>
              <a:lnSpc>
                <a:spcPct val="90000"/>
              </a:lnSpc>
            </a:pPr>
            <a:r>
              <a:rPr lang="en-US" altLang="en-US"/>
              <a:t>Reviewers given guidelines for review</a:t>
            </a:r>
          </a:p>
          <a:p>
            <a:pPr>
              <a:lnSpc>
                <a:spcPct val="90000"/>
              </a:lnSpc>
            </a:pPr>
            <a:r>
              <a:rPr lang="en-US" altLang="en-US"/>
              <a:t>Other roles:</a:t>
            </a:r>
          </a:p>
          <a:p>
            <a:pPr lvl="1">
              <a:lnSpc>
                <a:spcPct val="90000"/>
              </a:lnSpc>
            </a:pPr>
            <a:r>
              <a:rPr lang="en-US" altLang="en-US"/>
              <a:t>Scribe: takes notes</a:t>
            </a:r>
          </a:p>
          <a:p>
            <a:pPr lvl="1">
              <a:lnSpc>
                <a:spcPct val="90000"/>
              </a:lnSpc>
            </a:pPr>
            <a:r>
              <a:rPr lang="en-US" altLang="en-US"/>
              <a:t>Moderator: controls review process</a:t>
            </a:r>
          </a:p>
          <a:p>
            <a:pPr lvl="1">
              <a:lnSpc>
                <a:spcPct val="90000"/>
              </a:lnSpc>
            </a:pPr>
            <a:r>
              <a:rPr lang="en-US" altLang="en-US"/>
              <a:t>Reviewer: examines assurance evidence</a:t>
            </a:r>
          </a:p>
          <a:p>
            <a:pPr lvl="1">
              <a:lnSpc>
                <a:spcPct val="90000"/>
              </a:lnSpc>
            </a:pPr>
            <a:r>
              <a:rPr lang="en-US" altLang="en-US"/>
              <a:t>Author: author of assurance evidence</a:t>
            </a:r>
          </a:p>
          <a:p>
            <a:pPr lvl="1">
              <a:lnSpc>
                <a:spcPct val="90000"/>
              </a:lnSpc>
            </a:pPr>
            <a:r>
              <a:rPr lang="en-US" altLang="en-US"/>
              <a:t>Observer: observe process silently</a:t>
            </a:r>
          </a:p>
          <a:p>
            <a:pPr>
              <a:lnSpc>
                <a:spcPct val="90000"/>
              </a:lnSpc>
            </a:pPr>
            <a:r>
              <a:rPr lang="en-US" altLang="en-US"/>
              <a:t>Important: managers may </a:t>
            </a:r>
            <a:r>
              <a:rPr lang="en-US" altLang="en-US" i="1"/>
              <a:t>only</a:t>
            </a:r>
            <a:r>
              <a:rPr lang="en-US" altLang="en-US"/>
              <a:t> be reviewers, and only then if their technical expertise warrants it</a:t>
            </a:r>
          </a:p>
        </p:txBody>
      </p:sp>
      <p:sp>
        <p:nvSpPr>
          <p:cNvPr id="2" name="Date Placeholder 1">
            <a:extLst>
              <a:ext uri="{FF2B5EF4-FFF2-40B4-BE49-F238E27FC236}">
                <a16:creationId xmlns:a16="http://schemas.microsoft.com/office/drawing/2014/main" id="{052DB474-502A-4D4F-A22C-66782DF581F9}"/>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FE79FA2C-634C-3147-B4BD-309C119584ED}"/>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C4A3E12F-7CBE-834F-A365-86560AD202A4}"/>
              </a:ext>
            </a:extLst>
          </p:cNvPr>
          <p:cNvSpPr>
            <a:spLocks noGrp="1"/>
          </p:cNvSpPr>
          <p:nvPr>
            <p:ph type="sldNum" sz="quarter" idx="12"/>
          </p:nvPr>
        </p:nvSpPr>
        <p:spPr/>
        <p:txBody>
          <a:bodyPr/>
          <a:lstStyle/>
          <a:p>
            <a:r>
              <a:rPr lang="en-US"/>
              <a:t>Slide 20-</a:t>
            </a:r>
            <a:fld id="{52DFCED4-3DB5-5A4D-92BF-293F61671FD6}" type="slidenum">
              <a:rPr lang="en-US" smtClean="0"/>
              <a:pPr/>
              <a:t>73</a:t>
            </a:fld>
            <a:endParaRPr lang="en-US" dirty="0"/>
          </a:p>
        </p:txBody>
      </p:sp>
    </p:spTree>
    <p:extLst>
      <p:ext uri="{BB962C8B-B14F-4D97-AF65-F5344CB8AC3E}">
        <p14:creationId xmlns:p14="http://schemas.microsoft.com/office/powerpoint/2010/main" val="155022129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52CDFB6C-4CE7-5042-BACD-18422974D0B4}"/>
              </a:ext>
            </a:extLst>
          </p:cNvPr>
          <p:cNvSpPr>
            <a:spLocks noGrp="1" noChangeArrowheads="1"/>
          </p:cNvSpPr>
          <p:nvPr>
            <p:ph type="title"/>
          </p:nvPr>
        </p:nvSpPr>
        <p:spPr/>
        <p:txBody>
          <a:bodyPr/>
          <a:lstStyle/>
          <a:p>
            <a:r>
              <a:rPr lang="en-US" altLang="en-US"/>
              <a:t>Setting Review Up</a:t>
            </a:r>
          </a:p>
        </p:txBody>
      </p:sp>
      <p:sp>
        <p:nvSpPr>
          <p:cNvPr id="114691" name="Rectangle 3">
            <a:extLst>
              <a:ext uri="{FF2B5EF4-FFF2-40B4-BE49-F238E27FC236}">
                <a16:creationId xmlns:a16="http://schemas.microsoft.com/office/drawing/2014/main" id="{B28972D6-6054-FC45-AA79-EA4982203FEB}"/>
              </a:ext>
            </a:extLst>
          </p:cNvPr>
          <p:cNvSpPr>
            <a:spLocks noGrp="1" noChangeArrowheads="1"/>
          </p:cNvSpPr>
          <p:nvPr>
            <p:ph type="body" idx="1"/>
          </p:nvPr>
        </p:nvSpPr>
        <p:spPr/>
        <p:txBody>
          <a:bodyPr/>
          <a:lstStyle/>
          <a:p>
            <a:pPr>
              <a:lnSpc>
                <a:spcPct val="90000"/>
              </a:lnSpc>
            </a:pPr>
            <a:r>
              <a:rPr lang="en-US" altLang="en-US"/>
              <a:t>Moderator manages review process</a:t>
            </a:r>
          </a:p>
          <a:p>
            <a:pPr lvl="1">
              <a:lnSpc>
                <a:spcPct val="90000"/>
              </a:lnSpc>
            </a:pPr>
            <a:r>
              <a:rPr lang="en-US" altLang="en-US"/>
              <a:t>If not ready, moderator and author’s manager discuss how to make it ready with author</a:t>
            </a:r>
          </a:p>
          <a:p>
            <a:pPr lvl="1">
              <a:lnSpc>
                <a:spcPct val="90000"/>
              </a:lnSpc>
            </a:pPr>
            <a:r>
              <a:rPr lang="en-US" altLang="en-US"/>
              <a:t>May split it up into several reviews</a:t>
            </a:r>
          </a:p>
          <a:p>
            <a:pPr lvl="1">
              <a:lnSpc>
                <a:spcPct val="90000"/>
              </a:lnSpc>
            </a:pPr>
            <a:r>
              <a:rPr lang="en-US" altLang="en-US"/>
              <a:t>Chooses team, defines ground rules</a:t>
            </a:r>
          </a:p>
          <a:p>
            <a:pPr>
              <a:lnSpc>
                <a:spcPct val="90000"/>
              </a:lnSpc>
            </a:pPr>
            <a:r>
              <a:rPr lang="en-US" altLang="en-US"/>
              <a:t>Technical Review</a:t>
            </a:r>
          </a:p>
          <a:p>
            <a:pPr lvl="1">
              <a:lnSpc>
                <a:spcPct val="90000"/>
              </a:lnSpc>
            </a:pPr>
            <a:r>
              <a:rPr lang="en-US" altLang="en-US"/>
              <a:t>Reviewers follow rules, commenting on any issues they uncover</a:t>
            </a:r>
          </a:p>
          <a:p>
            <a:pPr lvl="2">
              <a:lnSpc>
                <a:spcPct val="90000"/>
              </a:lnSpc>
            </a:pPr>
            <a:r>
              <a:rPr lang="en-US" altLang="en-US"/>
              <a:t>May request moderator to stop review, send back to author</a:t>
            </a:r>
          </a:p>
          <a:p>
            <a:pPr lvl="1">
              <a:lnSpc>
                <a:spcPct val="90000"/>
              </a:lnSpc>
            </a:pPr>
            <a:r>
              <a:rPr lang="en-US" altLang="en-US"/>
              <a:t>General and specific comments to author</a:t>
            </a:r>
          </a:p>
        </p:txBody>
      </p:sp>
      <p:sp>
        <p:nvSpPr>
          <p:cNvPr id="2" name="Date Placeholder 1">
            <a:extLst>
              <a:ext uri="{FF2B5EF4-FFF2-40B4-BE49-F238E27FC236}">
                <a16:creationId xmlns:a16="http://schemas.microsoft.com/office/drawing/2014/main" id="{AB873E30-EEBD-E844-AF70-97E080CAACFB}"/>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0365CB14-4071-B847-A461-9AE873173D49}"/>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9D820D49-DABC-3B46-A460-B2AF4DA4DB6A}"/>
              </a:ext>
            </a:extLst>
          </p:cNvPr>
          <p:cNvSpPr>
            <a:spLocks noGrp="1"/>
          </p:cNvSpPr>
          <p:nvPr>
            <p:ph type="sldNum" sz="quarter" idx="12"/>
          </p:nvPr>
        </p:nvSpPr>
        <p:spPr/>
        <p:txBody>
          <a:bodyPr/>
          <a:lstStyle/>
          <a:p>
            <a:r>
              <a:rPr lang="en-US"/>
              <a:t>Slide 20-</a:t>
            </a:r>
            <a:fld id="{52DFCED4-3DB5-5A4D-92BF-293F61671FD6}" type="slidenum">
              <a:rPr lang="en-US" smtClean="0"/>
              <a:pPr/>
              <a:t>74</a:t>
            </a:fld>
            <a:endParaRPr lang="en-US" dirty="0"/>
          </a:p>
        </p:txBody>
      </p:sp>
    </p:spTree>
    <p:extLst>
      <p:ext uri="{BB962C8B-B14F-4D97-AF65-F5344CB8AC3E}">
        <p14:creationId xmlns:p14="http://schemas.microsoft.com/office/powerpoint/2010/main" val="311444872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FC2D6AEE-606A-0141-BE74-AA34C219FB8E}"/>
              </a:ext>
            </a:extLst>
          </p:cNvPr>
          <p:cNvSpPr>
            <a:spLocks noGrp="1" noChangeArrowheads="1"/>
          </p:cNvSpPr>
          <p:nvPr>
            <p:ph type="title"/>
          </p:nvPr>
        </p:nvSpPr>
        <p:spPr/>
        <p:txBody>
          <a:bodyPr/>
          <a:lstStyle/>
          <a:p>
            <a:r>
              <a:rPr lang="en-US" altLang="en-US"/>
              <a:t>Review Meeting</a:t>
            </a:r>
          </a:p>
        </p:txBody>
      </p:sp>
      <p:sp>
        <p:nvSpPr>
          <p:cNvPr id="115715" name="Rectangle 3">
            <a:extLst>
              <a:ext uri="{FF2B5EF4-FFF2-40B4-BE49-F238E27FC236}">
                <a16:creationId xmlns:a16="http://schemas.microsoft.com/office/drawing/2014/main" id="{F8DBCBA0-A52C-AB44-A13E-3ECC0F022A67}"/>
              </a:ext>
            </a:extLst>
          </p:cNvPr>
          <p:cNvSpPr>
            <a:spLocks noGrp="1" noChangeArrowheads="1"/>
          </p:cNvSpPr>
          <p:nvPr>
            <p:ph type="body" idx="1"/>
          </p:nvPr>
        </p:nvSpPr>
        <p:spPr/>
        <p:txBody>
          <a:bodyPr/>
          <a:lstStyle/>
          <a:p>
            <a:r>
              <a:rPr lang="en-US" altLang="en-US"/>
              <a:t>Moderator is master of ceremonies</a:t>
            </a:r>
          </a:p>
          <a:p>
            <a:pPr lvl="1"/>
            <a:r>
              <a:rPr lang="en-US" altLang="en-US"/>
              <a:t>Grammatical issues presented first</a:t>
            </a:r>
          </a:p>
          <a:p>
            <a:pPr lvl="1"/>
            <a:r>
              <a:rPr lang="en-US" altLang="en-US"/>
              <a:t>General and specific comments next</a:t>
            </a:r>
          </a:p>
          <a:p>
            <a:pPr lvl="1"/>
            <a:r>
              <a:rPr lang="en-US" altLang="en-US"/>
              <a:t>Goal is to collect comments on entity, </a:t>
            </a:r>
            <a:r>
              <a:rPr lang="en-US" altLang="en-US" i="1"/>
              <a:t>not</a:t>
            </a:r>
            <a:r>
              <a:rPr lang="en-US" altLang="en-US"/>
              <a:t> to resolve differences</a:t>
            </a:r>
          </a:p>
          <a:p>
            <a:pPr lvl="1"/>
            <a:r>
              <a:rPr lang="en-US" altLang="en-US"/>
              <a:t>Scribes write down comments and who made it (anyone can see it, help scribe, verify comment made)</a:t>
            </a:r>
          </a:p>
        </p:txBody>
      </p:sp>
      <p:sp>
        <p:nvSpPr>
          <p:cNvPr id="2" name="Date Placeholder 1">
            <a:extLst>
              <a:ext uri="{FF2B5EF4-FFF2-40B4-BE49-F238E27FC236}">
                <a16:creationId xmlns:a16="http://schemas.microsoft.com/office/drawing/2014/main" id="{44D44B1A-662F-CC49-B7A1-C81B84565741}"/>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1B6271DC-8E06-2247-85B0-82036AC3BC5F}"/>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3C02A88C-4535-2747-A0EA-7BA2870216B2}"/>
              </a:ext>
            </a:extLst>
          </p:cNvPr>
          <p:cNvSpPr>
            <a:spLocks noGrp="1"/>
          </p:cNvSpPr>
          <p:nvPr>
            <p:ph type="sldNum" sz="quarter" idx="12"/>
          </p:nvPr>
        </p:nvSpPr>
        <p:spPr/>
        <p:txBody>
          <a:bodyPr/>
          <a:lstStyle/>
          <a:p>
            <a:r>
              <a:rPr lang="en-US"/>
              <a:t>Slide 20-</a:t>
            </a:r>
            <a:fld id="{52DFCED4-3DB5-5A4D-92BF-293F61671FD6}" type="slidenum">
              <a:rPr lang="en-US" smtClean="0"/>
              <a:pPr/>
              <a:t>75</a:t>
            </a:fld>
            <a:endParaRPr lang="en-US" dirty="0"/>
          </a:p>
        </p:txBody>
      </p:sp>
    </p:spTree>
    <p:extLst>
      <p:ext uri="{BB962C8B-B14F-4D97-AF65-F5344CB8AC3E}">
        <p14:creationId xmlns:p14="http://schemas.microsoft.com/office/powerpoint/2010/main" val="28400203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68EE44A1-6CC1-6641-98AA-4E1A0F69BAF5}"/>
              </a:ext>
            </a:extLst>
          </p:cNvPr>
          <p:cNvSpPr>
            <a:spLocks noGrp="1" noChangeArrowheads="1"/>
          </p:cNvSpPr>
          <p:nvPr>
            <p:ph type="title"/>
          </p:nvPr>
        </p:nvSpPr>
        <p:spPr/>
        <p:txBody>
          <a:bodyPr/>
          <a:lstStyle/>
          <a:p>
            <a:r>
              <a:rPr lang="en-US" altLang="en-US"/>
              <a:t>Conflict Resolution</a:t>
            </a:r>
          </a:p>
        </p:txBody>
      </p:sp>
      <p:sp>
        <p:nvSpPr>
          <p:cNvPr id="116739" name="Rectangle 3">
            <a:extLst>
              <a:ext uri="{FF2B5EF4-FFF2-40B4-BE49-F238E27FC236}">
                <a16:creationId xmlns:a16="http://schemas.microsoft.com/office/drawing/2014/main" id="{39775F2C-2FBD-624C-9821-BAD7571C8D98}"/>
              </a:ext>
            </a:extLst>
          </p:cNvPr>
          <p:cNvSpPr>
            <a:spLocks noGrp="1" noChangeArrowheads="1"/>
          </p:cNvSpPr>
          <p:nvPr>
            <p:ph type="body" idx="1"/>
          </p:nvPr>
        </p:nvSpPr>
        <p:spPr/>
        <p:txBody>
          <a:bodyPr/>
          <a:lstStyle/>
          <a:p>
            <a:pPr>
              <a:lnSpc>
                <a:spcPct val="90000"/>
              </a:lnSpc>
            </a:pPr>
            <a:r>
              <a:rPr lang="en-US" altLang="en-US" dirty="0"/>
              <a:t>After meeting, scribe creates Master Comment List</a:t>
            </a:r>
          </a:p>
          <a:p>
            <a:pPr lvl="1">
              <a:lnSpc>
                <a:spcPct val="90000"/>
              </a:lnSpc>
            </a:pPr>
            <a:r>
              <a:rPr lang="en-US" altLang="en-US" dirty="0"/>
              <a:t>Reviewers mark “Agree” or “Challenge”</a:t>
            </a:r>
          </a:p>
          <a:p>
            <a:pPr lvl="1">
              <a:lnSpc>
                <a:spcPct val="90000"/>
              </a:lnSpc>
            </a:pPr>
            <a:r>
              <a:rPr lang="en-US" altLang="en-US" dirty="0"/>
              <a:t>All comments that everyone “</a:t>
            </a:r>
            <a:r>
              <a:rPr lang="en-US" altLang="en-US" dirty="0" err="1"/>
              <a:t>Agree”s</a:t>
            </a:r>
            <a:r>
              <a:rPr lang="en-US" altLang="en-US" dirty="0"/>
              <a:t> are put on Official Comment List (OCL)</a:t>
            </a:r>
          </a:p>
          <a:p>
            <a:pPr lvl="1">
              <a:lnSpc>
                <a:spcPct val="90000"/>
              </a:lnSpc>
            </a:pPr>
            <a:r>
              <a:rPr lang="en-US" altLang="en-US" dirty="0"/>
              <a:t>Rest must be resolved by reviewers</a:t>
            </a:r>
          </a:p>
          <a:p>
            <a:pPr>
              <a:lnSpc>
                <a:spcPct val="90000"/>
              </a:lnSpc>
            </a:pPr>
            <a:r>
              <a:rPr lang="en-US" altLang="en-US" dirty="0"/>
              <a:t>Moderator, reviewers then:</a:t>
            </a:r>
          </a:p>
          <a:p>
            <a:pPr lvl="1">
              <a:lnSpc>
                <a:spcPct val="90000"/>
              </a:lnSpc>
            </a:pPr>
            <a:r>
              <a:rPr lang="en-US" altLang="en-US" dirty="0"/>
              <a:t>Accept as is</a:t>
            </a:r>
          </a:p>
          <a:p>
            <a:pPr lvl="1">
              <a:lnSpc>
                <a:spcPct val="90000"/>
              </a:lnSpc>
            </a:pPr>
            <a:r>
              <a:rPr lang="en-US" altLang="en-US" dirty="0"/>
              <a:t>Accept with changes on OCL</a:t>
            </a:r>
          </a:p>
          <a:p>
            <a:pPr lvl="1">
              <a:lnSpc>
                <a:spcPct val="90000"/>
              </a:lnSpc>
            </a:pPr>
            <a:r>
              <a:rPr lang="en-US" altLang="en-US" dirty="0"/>
              <a:t>Reject</a:t>
            </a:r>
          </a:p>
        </p:txBody>
      </p:sp>
      <p:sp>
        <p:nvSpPr>
          <p:cNvPr id="2" name="Date Placeholder 1">
            <a:extLst>
              <a:ext uri="{FF2B5EF4-FFF2-40B4-BE49-F238E27FC236}">
                <a16:creationId xmlns:a16="http://schemas.microsoft.com/office/drawing/2014/main" id="{475018C6-36EB-0C44-8A4C-C3449A7F8DEB}"/>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59AF7C47-6EF0-1F49-A459-E6FC3A33720D}"/>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452542B2-BE59-0141-A2E9-306DA10055B5}"/>
              </a:ext>
            </a:extLst>
          </p:cNvPr>
          <p:cNvSpPr>
            <a:spLocks noGrp="1"/>
          </p:cNvSpPr>
          <p:nvPr>
            <p:ph type="sldNum" sz="quarter" idx="12"/>
          </p:nvPr>
        </p:nvSpPr>
        <p:spPr/>
        <p:txBody>
          <a:bodyPr/>
          <a:lstStyle/>
          <a:p>
            <a:r>
              <a:rPr lang="en-US"/>
              <a:t>Slide 20-</a:t>
            </a:r>
            <a:fld id="{52DFCED4-3DB5-5A4D-92BF-293F61671FD6}" type="slidenum">
              <a:rPr lang="en-US" smtClean="0"/>
              <a:pPr/>
              <a:t>76</a:t>
            </a:fld>
            <a:endParaRPr lang="en-US" dirty="0"/>
          </a:p>
        </p:txBody>
      </p:sp>
    </p:spTree>
    <p:extLst>
      <p:ext uri="{BB962C8B-B14F-4D97-AF65-F5344CB8AC3E}">
        <p14:creationId xmlns:p14="http://schemas.microsoft.com/office/powerpoint/2010/main" val="39031341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546442C1-99D2-BB4A-9109-2A273BB397B3}"/>
              </a:ext>
            </a:extLst>
          </p:cNvPr>
          <p:cNvSpPr>
            <a:spLocks noGrp="1" noChangeArrowheads="1"/>
          </p:cNvSpPr>
          <p:nvPr>
            <p:ph type="title"/>
          </p:nvPr>
        </p:nvSpPr>
        <p:spPr/>
        <p:txBody>
          <a:bodyPr/>
          <a:lstStyle/>
          <a:p>
            <a:r>
              <a:rPr lang="en-US" altLang="en-US"/>
              <a:t>Conflict Resolution</a:t>
            </a:r>
          </a:p>
        </p:txBody>
      </p:sp>
      <p:sp>
        <p:nvSpPr>
          <p:cNvPr id="117763" name="Rectangle 3">
            <a:extLst>
              <a:ext uri="{FF2B5EF4-FFF2-40B4-BE49-F238E27FC236}">
                <a16:creationId xmlns:a16="http://schemas.microsoft.com/office/drawing/2014/main" id="{6272DDD0-4E89-1248-8ACB-BAE3D8F427D1}"/>
              </a:ext>
            </a:extLst>
          </p:cNvPr>
          <p:cNvSpPr>
            <a:spLocks noGrp="1" noChangeArrowheads="1"/>
          </p:cNvSpPr>
          <p:nvPr>
            <p:ph type="body" idx="1"/>
          </p:nvPr>
        </p:nvSpPr>
        <p:spPr/>
        <p:txBody>
          <a:bodyPr/>
          <a:lstStyle/>
          <a:p>
            <a:r>
              <a:rPr lang="en-US" altLang="en-US" dirty="0"/>
              <a:t>Author takes OCL, makes changes as sees fit</a:t>
            </a:r>
          </a:p>
          <a:p>
            <a:r>
              <a:rPr lang="en-US" altLang="en-US" dirty="0"/>
              <a:t>Author then meets with reviewers</a:t>
            </a:r>
          </a:p>
          <a:p>
            <a:pPr lvl="1"/>
            <a:r>
              <a:rPr lang="en-US" altLang="en-US" dirty="0"/>
              <a:t>Explains how each comment made by reviewer was handled</a:t>
            </a:r>
          </a:p>
          <a:p>
            <a:pPr lvl="1"/>
            <a:r>
              <a:rPr lang="en-US" altLang="en-US" dirty="0"/>
              <a:t>All must be resolved to satisfaction of author, reviewer</a:t>
            </a:r>
          </a:p>
          <a:p>
            <a:r>
              <a:rPr lang="en-US" altLang="en-US" dirty="0"/>
              <a:t>Review completed</a:t>
            </a:r>
          </a:p>
        </p:txBody>
      </p:sp>
      <p:sp>
        <p:nvSpPr>
          <p:cNvPr id="2" name="Date Placeholder 1">
            <a:extLst>
              <a:ext uri="{FF2B5EF4-FFF2-40B4-BE49-F238E27FC236}">
                <a16:creationId xmlns:a16="http://schemas.microsoft.com/office/drawing/2014/main" id="{E4E9279F-3BB4-7D4A-9E72-F40AD182A1E9}"/>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26ED2E1C-C396-7E41-ADCD-BAAB7DC0FF6F}"/>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F352092E-E5C7-C442-9C30-2A2B3D772962}"/>
              </a:ext>
            </a:extLst>
          </p:cNvPr>
          <p:cNvSpPr>
            <a:spLocks noGrp="1"/>
          </p:cNvSpPr>
          <p:nvPr>
            <p:ph type="sldNum" sz="quarter" idx="12"/>
          </p:nvPr>
        </p:nvSpPr>
        <p:spPr/>
        <p:txBody>
          <a:bodyPr/>
          <a:lstStyle/>
          <a:p>
            <a:r>
              <a:rPr lang="en-US"/>
              <a:t>Slide 20-</a:t>
            </a:r>
            <a:fld id="{52DFCED4-3DB5-5A4D-92BF-293F61671FD6}" type="slidenum">
              <a:rPr lang="en-US" smtClean="0"/>
              <a:pPr/>
              <a:t>77</a:t>
            </a:fld>
            <a:endParaRPr lang="en-US" dirty="0"/>
          </a:p>
        </p:txBody>
      </p:sp>
    </p:spTree>
    <p:extLst>
      <p:ext uri="{BB962C8B-B14F-4D97-AF65-F5344CB8AC3E}">
        <p14:creationId xmlns:p14="http://schemas.microsoft.com/office/powerpoint/2010/main" val="161237645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8F193-4C78-774C-8FB4-E422E1893400}"/>
              </a:ext>
            </a:extLst>
          </p:cNvPr>
          <p:cNvSpPr>
            <a:spLocks noGrp="1"/>
          </p:cNvSpPr>
          <p:nvPr>
            <p:ph type="title"/>
          </p:nvPr>
        </p:nvSpPr>
        <p:spPr/>
        <p:txBody>
          <a:bodyPr/>
          <a:lstStyle/>
          <a:p>
            <a:r>
              <a:rPr lang="en-US" dirty="0"/>
              <a:t>Informal Review</a:t>
            </a:r>
          </a:p>
        </p:txBody>
      </p:sp>
      <p:sp>
        <p:nvSpPr>
          <p:cNvPr id="3" name="Content Placeholder 2">
            <a:extLst>
              <a:ext uri="{FF2B5EF4-FFF2-40B4-BE49-F238E27FC236}">
                <a16:creationId xmlns:a16="http://schemas.microsoft.com/office/drawing/2014/main" id="{883F845A-EAF3-F446-B051-84DDEF44B532}"/>
              </a:ext>
            </a:extLst>
          </p:cNvPr>
          <p:cNvSpPr>
            <a:spLocks noGrp="1"/>
          </p:cNvSpPr>
          <p:nvPr>
            <p:ph idx="1"/>
          </p:nvPr>
        </p:nvSpPr>
        <p:spPr/>
        <p:txBody>
          <a:bodyPr/>
          <a:lstStyle/>
          <a:p>
            <a:r>
              <a:rPr lang="en-US" dirty="0"/>
              <a:t>Occurs sometimes due to quick pace of releases, bug fixes</a:t>
            </a:r>
          </a:p>
          <a:p>
            <a:pPr lvl="1"/>
            <a:r>
              <a:rPr lang="en-US" dirty="0"/>
              <a:t>Review process does not include moderator or scribe</a:t>
            </a:r>
          </a:p>
          <a:p>
            <a:pPr lvl="1"/>
            <a:r>
              <a:rPr lang="en-US" dirty="0"/>
              <a:t>Review may use electronic communications with one reviewer</a:t>
            </a:r>
          </a:p>
        </p:txBody>
      </p:sp>
      <p:sp>
        <p:nvSpPr>
          <p:cNvPr id="4" name="Date Placeholder 3">
            <a:extLst>
              <a:ext uri="{FF2B5EF4-FFF2-40B4-BE49-F238E27FC236}">
                <a16:creationId xmlns:a16="http://schemas.microsoft.com/office/drawing/2014/main" id="{3263606F-B9D2-E14C-89FD-D43B56B2266E}"/>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F8E88E31-AC14-BE4E-90AC-2AE09ADAFE8F}"/>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B8E10D8C-1AE3-754A-8E12-BCE432FE79BC}"/>
              </a:ext>
            </a:extLst>
          </p:cNvPr>
          <p:cNvSpPr>
            <a:spLocks noGrp="1"/>
          </p:cNvSpPr>
          <p:nvPr>
            <p:ph type="sldNum" sz="quarter" idx="12"/>
          </p:nvPr>
        </p:nvSpPr>
        <p:spPr/>
        <p:txBody>
          <a:bodyPr/>
          <a:lstStyle/>
          <a:p>
            <a:r>
              <a:rPr lang="en-US"/>
              <a:t>Slide 20-</a:t>
            </a:r>
            <a:fld id="{52DFCED4-3DB5-5A4D-92BF-293F61671FD6}" type="slidenum">
              <a:rPr lang="en-US" smtClean="0"/>
              <a:pPr/>
              <a:t>78</a:t>
            </a:fld>
            <a:endParaRPr lang="en-US" dirty="0"/>
          </a:p>
        </p:txBody>
      </p:sp>
    </p:spTree>
    <p:extLst>
      <p:ext uri="{BB962C8B-B14F-4D97-AF65-F5344CB8AC3E}">
        <p14:creationId xmlns:p14="http://schemas.microsoft.com/office/powerpoint/2010/main" val="71722496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CC36C-F640-5946-9F93-BC29FFD5DC6F}"/>
              </a:ext>
            </a:extLst>
          </p:cNvPr>
          <p:cNvSpPr>
            <a:spLocks noGrp="1"/>
          </p:cNvSpPr>
          <p:nvPr>
            <p:ph type="title"/>
          </p:nvPr>
        </p:nvSpPr>
        <p:spPr/>
        <p:txBody>
          <a:bodyPr/>
          <a:lstStyle/>
          <a:p>
            <a:r>
              <a:rPr lang="en-US" dirty="0"/>
              <a:t>Implementation Considerations for Assurance</a:t>
            </a:r>
          </a:p>
        </p:txBody>
      </p:sp>
      <p:sp>
        <p:nvSpPr>
          <p:cNvPr id="3" name="Content Placeholder 2">
            <a:extLst>
              <a:ext uri="{FF2B5EF4-FFF2-40B4-BE49-F238E27FC236}">
                <a16:creationId xmlns:a16="http://schemas.microsoft.com/office/drawing/2014/main" id="{79E86A0C-A92C-CC4D-985F-A7E3261A7955}"/>
              </a:ext>
            </a:extLst>
          </p:cNvPr>
          <p:cNvSpPr>
            <a:spLocks noGrp="1"/>
          </p:cNvSpPr>
          <p:nvPr>
            <p:ph idx="1"/>
          </p:nvPr>
        </p:nvSpPr>
        <p:spPr/>
        <p:txBody>
          <a:bodyPr/>
          <a:lstStyle/>
          <a:p>
            <a:r>
              <a:rPr lang="en-US" dirty="0"/>
              <a:t>Make system modular, with minimum of interfaces</a:t>
            </a:r>
          </a:p>
          <a:p>
            <a:pPr lvl="1"/>
            <a:r>
              <a:rPr lang="en-US" dirty="0"/>
              <a:t>Interfaces are well-designed</a:t>
            </a:r>
          </a:p>
          <a:p>
            <a:pPr lvl="1"/>
            <a:r>
              <a:rPr lang="en-US" dirty="0"/>
              <a:t>Remove any non-security functionality from them, whenever possible</a:t>
            </a:r>
          </a:p>
          <a:p>
            <a:r>
              <a:rPr lang="en-US" dirty="0"/>
              <a:t>Choice of programming language can affect assurance</a:t>
            </a:r>
          </a:p>
          <a:p>
            <a:pPr lvl="1"/>
            <a:r>
              <a:rPr lang="en-US" dirty="0"/>
              <a:t>Use one providing built-in features to avoid common flaws</a:t>
            </a:r>
          </a:p>
          <a:p>
            <a:pPr lvl="2"/>
            <a:r>
              <a:rPr lang="en-US" dirty="0"/>
              <a:t>Strong typing, built-in checks for buffer overflow, data hiding, error handling, etc.</a:t>
            </a:r>
          </a:p>
          <a:p>
            <a:pPr lvl="1"/>
            <a:r>
              <a:rPr lang="en-US" dirty="0"/>
              <a:t>Otherwise, develop and use appropriate coding standards and guidelines</a:t>
            </a:r>
          </a:p>
          <a:p>
            <a:pPr lvl="2"/>
            <a:r>
              <a:rPr lang="en-US" dirty="0"/>
              <a:t>Useful, but limited support for good code </a:t>
            </a:r>
          </a:p>
          <a:p>
            <a:pPr lvl="1"/>
            <a:endParaRPr lang="en-US" dirty="0"/>
          </a:p>
        </p:txBody>
      </p:sp>
      <p:sp>
        <p:nvSpPr>
          <p:cNvPr id="4" name="Date Placeholder 3">
            <a:extLst>
              <a:ext uri="{FF2B5EF4-FFF2-40B4-BE49-F238E27FC236}">
                <a16:creationId xmlns:a16="http://schemas.microsoft.com/office/drawing/2014/main" id="{D888B5F5-15CA-2B46-90C2-65CF8699F0F9}"/>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A04E1684-4F90-E94B-893A-C17A70A02B98}"/>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CE51118E-A19F-0C4E-A7BF-082F713DB091}"/>
              </a:ext>
            </a:extLst>
          </p:cNvPr>
          <p:cNvSpPr>
            <a:spLocks noGrp="1"/>
          </p:cNvSpPr>
          <p:nvPr>
            <p:ph type="sldNum" sz="quarter" idx="12"/>
          </p:nvPr>
        </p:nvSpPr>
        <p:spPr/>
        <p:txBody>
          <a:bodyPr/>
          <a:lstStyle/>
          <a:p>
            <a:r>
              <a:rPr lang="en-US"/>
              <a:t>Slide 20-</a:t>
            </a:r>
            <a:fld id="{52DFCED4-3DB5-5A4D-92BF-293F61671FD6}" type="slidenum">
              <a:rPr lang="en-US" smtClean="0"/>
              <a:pPr/>
              <a:t>79</a:t>
            </a:fld>
            <a:endParaRPr lang="en-US" dirty="0"/>
          </a:p>
        </p:txBody>
      </p:sp>
    </p:spTree>
    <p:extLst>
      <p:ext uri="{BB962C8B-B14F-4D97-AF65-F5344CB8AC3E}">
        <p14:creationId xmlns:p14="http://schemas.microsoft.com/office/powerpoint/2010/main" val="3831167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02CFC79F-8599-EE46-B8EE-BCA30206EF9E}"/>
              </a:ext>
            </a:extLst>
          </p:cNvPr>
          <p:cNvSpPr>
            <a:spLocks noGrp="1" noChangeArrowheads="1"/>
          </p:cNvSpPr>
          <p:nvPr>
            <p:ph type="title"/>
          </p:nvPr>
        </p:nvSpPr>
        <p:spPr/>
        <p:txBody>
          <a:bodyPr/>
          <a:lstStyle/>
          <a:p>
            <a:r>
              <a:rPr lang="en-US" altLang="en-US"/>
              <a:t>Reference Validation Mechanism</a:t>
            </a:r>
          </a:p>
        </p:txBody>
      </p:sp>
      <p:sp>
        <p:nvSpPr>
          <p:cNvPr id="66563" name="Rectangle 3">
            <a:extLst>
              <a:ext uri="{FF2B5EF4-FFF2-40B4-BE49-F238E27FC236}">
                <a16:creationId xmlns:a16="http://schemas.microsoft.com/office/drawing/2014/main" id="{7C42334C-E999-BF45-BDD0-71D4255DC2AC}"/>
              </a:ext>
            </a:extLst>
          </p:cNvPr>
          <p:cNvSpPr>
            <a:spLocks noGrp="1" noChangeArrowheads="1"/>
          </p:cNvSpPr>
          <p:nvPr>
            <p:ph type="body" idx="1"/>
          </p:nvPr>
        </p:nvSpPr>
        <p:spPr/>
        <p:txBody>
          <a:bodyPr/>
          <a:lstStyle/>
          <a:p>
            <a:pPr>
              <a:lnSpc>
                <a:spcPct val="90000"/>
              </a:lnSpc>
            </a:pPr>
            <a:r>
              <a:rPr lang="en-US" altLang="en-US" i="1" dirty="0"/>
              <a:t>Reference monitor</a:t>
            </a:r>
            <a:r>
              <a:rPr lang="en-US" altLang="en-US" dirty="0"/>
              <a:t> is access control concept of an abstract machine that mediates all accesses to objects by subjects</a:t>
            </a:r>
          </a:p>
          <a:p>
            <a:pPr>
              <a:lnSpc>
                <a:spcPct val="90000"/>
              </a:lnSpc>
            </a:pPr>
            <a:r>
              <a:rPr lang="en-US" altLang="en-US" i="1" dirty="0"/>
              <a:t>Reference validation mechanism</a:t>
            </a:r>
            <a:r>
              <a:rPr lang="en-US" altLang="en-US" dirty="0"/>
              <a:t> (RVM) is an implementation of the reference monitor concept.</a:t>
            </a:r>
          </a:p>
          <a:p>
            <a:pPr lvl="1">
              <a:lnSpc>
                <a:spcPct val="90000"/>
              </a:lnSpc>
            </a:pPr>
            <a:r>
              <a:rPr lang="en-US" altLang="en-US" dirty="0"/>
              <a:t>Tamperproof</a:t>
            </a:r>
          </a:p>
          <a:p>
            <a:pPr lvl="1">
              <a:lnSpc>
                <a:spcPct val="90000"/>
              </a:lnSpc>
            </a:pPr>
            <a:r>
              <a:rPr lang="en-US" altLang="en-US" dirty="0"/>
              <a:t>Complete (always invoked and can never be bypassed)</a:t>
            </a:r>
          </a:p>
          <a:p>
            <a:pPr lvl="1">
              <a:lnSpc>
                <a:spcPct val="90000"/>
              </a:lnSpc>
            </a:pPr>
            <a:r>
              <a:rPr lang="en-US" altLang="en-US" dirty="0"/>
              <a:t>Simple (small enough to be subject to analysis and testing, the completeness of which can be assured)</a:t>
            </a:r>
          </a:p>
          <a:p>
            <a:pPr lvl="2">
              <a:lnSpc>
                <a:spcPct val="90000"/>
              </a:lnSpc>
            </a:pPr>
            <a:r>
              <a:rPr lang="en-US" altLang="en-US" dirty="0"/>
              <a:t>Last engenders trust by providing evidence of correctness</a:t>
            </a:r>
          </a:p>
        </p:txBody>
      </p:sp>
      <p:sp>
        <p:nvSpPr>
          <p:cNvPr id="2" name="Date Placeholder 1">
            <a:extLst>
              <a:ext uri="{FF2B5EF4-FFF2-40B4-BE49-F238E27FC236}">
                <a16:creationId xmlns:a16="http://schemas.microsoft.com/office/drawing/2014/main" id="{638380E0-7A19-B748-96A2-44478B7EF7F6}"/>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71B6CB33-DD7E-5B47-9A6D-F47C53F64272}"/>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6065A763-9336-744E-97A5-DFF4C998ABF2}"/>
              </a:ext>
            </a:extLst>
          </p:cNvPr>
          <p:cNvSpPr>
            <a:spLocks noGrp="1"/>
          </p:cNvSpPr>
          <p:nvPr>
            <p:ph type="sldNum" sz="quarter" idx="12"/>
          </p:nvPr>
        </p:nvSpPr>
        <p:spPr/>
        <p:txBody>
          <a:bodyPr/>
          <a:lstStyle/>
          <a:p>
            <a:r>
              <a:rPr lang="en-US"/>
              <a:t>Slide 20-</a:t>
            </a:r>
            <a:fld id="{52DFCED4-3DB5-5A4D-92BF-293F61671FD6}" type="slidenum">
              <a:rPr lang="en-US" smtClean="0"/>
              <a:pPr/>
              <a:t>8</a:t>
            </a:fld>
            <a:endParaRPr lang="en-US" dirty="0"/>
          </a:p>
        </p:txBody>
      </p:sp>
    </p:spTree>
    <p:extLst>
      <p:ext uri="{BB962C8B-B14F-4D97-AF65-F5344CB8AC3E}">
        <p14:creationId xmlns:p14="http://schemas.microsoft.com/office/powerpoint/2010/main" val="22056718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D4949-70C9-EB41-87D5-FB8A0DFAF7C7}"/>
              </a:ext>
            </a:extLst>
          </p:cNvPr>
          <p:cNvSpPr>
            <a:spLocks noGrp="1"/>
          </p:cNvSpPr>
          <p:nvPr>
            <p:ph type="title"/>
          </p:nvPr>
        </p:nvSpPr>
        <p:spPr/>
        <p:txBody>
          <a:bodyPr/>
          <a:lstStyle/>
          <a:p>
            <a:r>
              <a:rPr lang="en-US" dirty="0"/>
              <a:t>Implementation Management</a:t>
            </a:r>
          </a:p>
        </p:txBody>
      </p:sp>
      <p:sp>
        <p:nvSpPr>
          <p:cNvPr id="3" name="Content Placeholder 2">
            <a:extLst>
              <a:ext uri="{FF2B5EF4-FFF2-40B4-BE49-F238E27FC236}">
                <a16:creationId xmlns:a16="http://schemas.microsoft.com/office/drawing/2014/main" id="{95919145-5BAE-3A45-AA73-F381EB9CBFA7}"/>
              </a:ext>
            </a:extLst>
          </p:cNvPr>
          <p:cNvSpPr>
            <a:spLocks noGrp="1"/>
          </p:cNvSpPr>
          <p:nvPr>
            <p:ph idx="1"/>
          </p:nvPr>
        </p:nvSpPr>
        <p:spPr/>
        <p:txBody>
          <a:bodyPr/>
          <a:lstStyle/>
          <a:p>
            <a:r>
              <a:rPr lang="en-US" i="1" dirty="0"/>
              <a:t>Configuration management</a:t>
            </a:r>
            <a:r>
              <a:rPr lang="en-US" dirty="0"/>
              <a:t>: control of changes made in system’s components, documentation, and testing throughout development, operational life</a:t>
            </a:r>
          </a:p>
          <a:p>
            <a:r>
              <a:rPr lang="en-US" dirty="0"/>
              <a:t>Need processes, tools to do this effectively</a:t>
            </a:r>
          </a:p>
          <a:p>
            <a:r>
              <a:rPr lang="en-US" dirty="0"/>
              <a:t>Configuration management system consists of:</a:t>
            </a:r>
          </a:p>
          <a:p>
            <a:pPr lvl="1"/>
            <a:r>
              <a:rPr lang="en-US" dirty="0"/>
              <a:t>Version control and tracking</a:t>
            </a:r>
          </a:p>
          <a:p>
            <a:pPr lvl="1"/>
            <a:r>
              <a:rPr lang="en-US" dirty="0"/>
              <a:t>Change authorization: restrict change check in to authorized people</a:t>
            </a:r>
          </a:p>
          <a:p>
            <a:pPr lvl="1"/>
            <a:r>
              <a:rPr lang="en-US" dirty="0"/>
              <a:t>Integration procedures</a:t>
            </a:r>
          </a:p>
          <a:p>
            <a:pPr lvl="1"/>
            <a:r>
              <a:rPr lang="en-US" dirty="0"/>
              <a:t>Product generation tools: generate the distribution version from authorized version</a:t>
            </a:r>
          </a:p>
        </p:txBody>
      </p:sp>
      <p:sp>
        <p:nvSpPr>
          <p:cNvPr id="4" name="Date Placeholder 3">
            <a:extLst>
              <a:ext uri="{FF2B5EF4-FFF2-40B4-BE49-F238E27FC236}">
                <a16:creationId xmlns:a16="http://schemas.microsoft.com/office/drawing/2014/main" id="{D609BD22-AD37-E042-940E-C1B1D56676C2}"/>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1FE52CA4-D558-9E4A-9BA1-EA1C289CD49C}"/>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E58CA7B9-6BAC-D840-81C5-57990633609A}"/>
              </a:ext>
            </a:extLst>
          </p:cNvPr>
          <p:cNvSpPr>
            <a:spLocks noGrp="1"/>
          </p:cNvSpPr>
          <p:nvPr>
            <p:ph type="sldNum" sz="quarter" idx="12"/>
          </p:nvPr>
        </p:nvSpPr>
        <p:spPr/>
        <p:txBody>
          <a:bodyPr/>
          <a:lstStyle/>
          <a:p>
            <a:r>
              <a:rPr lang="en-US"/>
              <a:t>Slide 20-</a:t>
            </a:r>
            <a:fld id="{52DFCED4-3DB5-5A4D-92BF-293F61671FD6}" type="slidenum">
              <a:rPr lang="en-US" smtClean="0"/>
              <a:pPr/>
              <a:t>80</a:t>
            </a:fld>
            <a:endParaRPr lang="en-US" dirty="0"/>
          </a:p>
        </p:txBody>
      </p:sp>
    </p:spTree>
    <p:extLst>
      <p:ext uri="{BB962C8B-B14F-4D97-AF65-F5344CB8AC3E}">
        <p14:creationId xmlns:p14="http://schemas.microsoft.com/office/powerpoint/2010/main" val="226319662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9E142-27F0-7341-9B47-8E92BAF5E105}"/>
              </a:ext>
            </a:extLst>
          </p:cNvPr>
          <p:cNvSpPr>
            <a:spLocks noGrp="1"/>
          </p:cNvSpPr>
          <p:nvPr>
            <p:ph type="title"/>
          </p:nvPr>
        </p:nvSpPr>
        <p:spPr/>
        <p:txBody>
          <a:bodyPr/>
          <a:lstStyle/>
          <a:p>
            <a:r>
              <a:rPr lang="en-US" dirty="0"/>
              <a:t>Justification</a:t>
            </a:r>
          </a:p>
        </p:txBody>
      </p:sp>
      <p:sp>
        <p:nvSpPr>
          <p:cNvPr id="3" name="Content Placeholder 2">
            <a:extLst>
              <a:ext uri="{FF2B5EF4-FFF2-40B4-BE49-F238E27FC236}">
                <a16:creationId xmlns:a16="http://schemas.microsoft.com/office/drawing/2014/main" id="{88C66D44-9081-C94C-9F12-077C4EA215EA}"/>
              </a:ext>
            </a:extLst>
          </p:cNvPr>
          <p:cNvSpPr>
            <a:spLocks noGrp="1"/>
          </p:cNvSpPr>
          <p:nvPr>
            <p:ph idx="1"/>
          </p:nvPr>
        </p:nvSpPr>
        <p:spPr/>
        <p:txBody>
          <a:bodyPr/>
          <a:lstStyle/>
          <a:p>
            <a:r>
              <a:rPr lang="en-US" dirty="0"/>
              <a:t>Goal is to demonstrate implementation meets design</a:t>
            </a:r>
          </a:p>
          <a:p>
            <a:r>
              <a:rPr lang="en-US" dirty="0"/>
              <a:t>Security testing</a:t>
            </a:r>
          </a:p>
          <a:p>
            <a:r>
              <a:rPr lang="en-US" dirty="0"/>
              <a:t>Formal methods: used during coding processes, work best on small parts of a program performing well-defined tasks</a:t>
            </a:r>
          </a:p>
          <a:p>
            <a:pPr lvl="1"/>
            <a:r>
              <a:rPr lang="en-US" dirty="0"/>
              <a:t>We’ll discuss these later (next chapter)</a:t>
            </a:r>
          </a:p>
        </p:txBody>
      </p:sp>
      <p:sp>
        <p:nvSpPr>
          <p:cNvPr id="4" name="Date Placeholder 3">
            <a:extLst>
              <a:ext uri="{FF2B5EF4-FFF2-40B4-BE49-F238E27FC236}">
                <a16:creationId xmlns:a16="http://schemas.microsoft.com/office/drawing/2014/main" id="{E4554542-C144-024C-B77C-D1FA86F9417F}"/>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E879AD84-3913-664A-8D72-03D9C437AA98}"/>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E8C31F17-F428-4946-BFA8-DAD1884A8D2B}"/>
              </a:ext>
            </a:extLst>
          </p:cNvPr>
          <p:cNvSpPr>
            <a:spLocks noGrp="1"/>
          </p:cNvSpPr>
          <p:nvPr>
            <p:ph type="sldNum" sz="quarter" idx="12"/>
          </p:nvPr>
        </p:nvSpPr>
        <p:spPr/>
        <p:txBody>
          <a:bodyPr/>
          <a:lstStyle/>
          <a:p>
            <a:r>
              <a:rPr lang="en-US"/>
              <a:t>Slide 20-</a:t>
            </a:r>
            <a:fld id="{52DFCED4-3DB5-5A4D-92BF-293F61671FD6}" type="slidenum">
              <a:rPr lang="en-US" smtClean="0"/>
              <a:pPr/>
              <a:t>81</a:t>
            </a:fld>
            <a:endParaRPr lang="en-US" dirty="0"/>
          </a:p>
        </p:txBody>
      </p:sp>
    </p:spTree>
    <p:extLst>
      <p:ext uri="{BB962C8B-B14F-4D97-AF65-F5344CB8AC3E}">
        <p14:creationId xmlns:p14="http://schemas.microsoft.com/office/powerpoint/2010/main" val="40287063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9E142-27F0-7341-9B47-8E92BAF5E105}"/>
              </a:ext>
            </a:extLst>
          </p:cNvPr>
          <p:cNvSpPr>
            <a:spLocks noGrp="1"/>
          </p:cNvSpPr>
          <p:nvPr>
            <p:ph type="title"/>
          </p:nvPr>
        </p:nvSpPr>
        <p:spPr/>
        <p:txBody>
          <a:bodyPr/>
          <a:lstStyle/>
          <a:p>
            <a:r>
              <a:rPr lang="en-US" dirty="0"/>
              <a:t>Testing</a:t>
            </a:r>
          </a:p>
        </p:txBody>
      </p:sp>
      <p:sp>
        <p:nvSpPr>
          <p:cNvPr id="3" name="Content Placeholder 2">
            <a:extLst>
              <a:ext uri="{FF2B5EF4-FFF2-40B4-BE49-F238E27FC236}">
                <a16:creationId xmlns:a16="http://schemas.microsoft.com/office/drawing/2014/main" id="{88C66D44-9081-C94C-9F12-077C4EA215EA}"/>
              </a:ext>
            </a:extLst>
          </p:cNvPr>
          <p:cNvSpPr>
            <a:spLocks noGrp="1"/>
          </p:cNvSpPr>
          <p:nvPr>
            <p:ph idx="1"/>
          </p:nvPr>
        </p:nvSpPr>
        <p:spPr/>
        <p:txBody>
          <a:bodyPr>
            <a:normAutofit/>
          </a:bodyPr>
          <a:lstStyle/>
          <a:p>
            <a:r>
              <a:rPr lang="en-US" dirty="0"/>
              <a:t>Testing techniques</a:t>
            </a:r>
          </a:p>
          <a:p>
            <a:pPr lvl="1"/>
            <a:r>
              <a:rPr lang="en-US" i="1" dirty="0"/>
              <a:t>Functional</a:t>
            </a:r>
            <a:r>
              <a:rPr lang="en-US" dirty="0"/>
              <a:t> (</a:t>
            </a:r>
            <a:r>
              <a:rPr lang="en-US" i="1" dirty="0"/>
              <a:t>black box</a:t>
            </a:r>
            <a:r>
              <a:rPr lang="en-US" dirty="0"/>
              <a:t>): testing to see how well entity meets its specifications</a:t>
            </a:r>
          </a:p>
          <a:p>
            <a:pPr lvl="1"/>
            <a:r>
              <a:rPr lang="en-US" i="1" dirty="0"/>
              <a:t>Structural</a:t>
            </a:r>
            <a:r>
              <a:rPr lang="en-US" dirty="0"/>
              <a:t> (</a:t>
            </a:r>
            <a:r>
              <a:rPr lang="en-US" i="1" dirty="0"/>
              <a:t>white box</a:t>
            </a:r>
            <a:r>
              <a:rPr lang="en-US" dirty="0"/>
              <a:t>): testing based on analysis of code to develop test cases</a:t>
            </a:r>
          </a:p>
          <a:p>
            <a:r>
              <a:rPr lang="en-US" dirty="0"/>
              <a:t>When to do testing</a:t>
            </a:r>
          </a:p>
          <a:p>
            <a:pPr lvl="1"/>
            <a:r>
              <a:rPr lang="en-US" i="1" dirty="0"/>
              <a:t>Unit testing</a:t>
            </a:r>
            <a:r>
              <a:rPr lang="en-US" dirty="0"/>
              <a:t>: testing by developer on code module before integration</a:t>
            </a:r>
          </a:p>
          <a:p>
            <a:pPr lvl="2"/>
            <a:r>
              <a:rPr lang="en-US" dirty="0"/>
              <a:t>Usually structural testing</a:t>
            </a:r>
          </a:p>
          <a:p>
            <a:pPr lvl="1"/>
            <a:r>
              <a:rPr lang="en-US" i="1" dirty="0"/>
              <a:t>System testing</a:t>
            </a:r>
            <a:r>
              <a:rPr lang="en-US" dirty="0"/>
              <a:t>: functional testing performed by integration team on integrated modules</a:t>
            </a:r>
          </a:p>
          <a:p>
            <a:pPr lvl="2"/>
            <a:r>
              <a:rPr lang="en-US" dirty="0"/>
              <a:t>May include structural testing</a:t>
            </a:r>
          </a:p>
          <a:p>
            <a:pPr lvl="1"/>
            <a:r>
              <a:rPr lang="en-US" i="1" dirty="0"/>
              <a:t>Third-party</a:t>
            </a:r>
            <a:r>
              <a:rPr lang="en-US" dirty="0"/>
              <a:t> (</a:t>
            </a:r>
            <a:r>
              <a:rPr lang="en-US" i="1" dirty="0"/>
              <a:t>independent</a:t>
            </a:r>
            <a:r>
              <a:rPr lang="en-US" dirty="0"/>
              <a:t>) testing: functional testing by a group outside development organization</a:t>
            </a:r>
          </a:p>
          <a:p>
            <a:pPr lvl="1"/>
            <a:endParaRPr lang="en-US" dirty="0"/>
          </a:p>
          <a:p>
            <a:endParaRPr lang="en-US" dirty="0"/>
          </a:p>
        </p:txBody>
      </p:sp>
      <p:sp>
        <p:nvSpPr>
          <p:cNvPr id="4" name="Date Placeholder 3">
            <a:extLst>
              <a:ext uri="{FF2B5EF4-FFF2-40B4-BE49-F238E27FC236}">
                <a16:creationId xmlns:a16="http://schemas.microsoft.com/office/drawing/2014/main" id="{E4554542-C144-024C-B77C-D1FA86F9417F}"/>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E879AD84-3913-664A-8D72-03D9C437AA98}"/>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E8C31F17-F428-4946-BFA8-DAD1884A8D2B}"/>
              </a:ext>
            </a:extLst>
          </p:cNvPr>
          <p:cNvSpPr>
            <a:spLocks noGrp="1"/>
          </p:cNvSpPr>
          <p:nvPr>
            <p:ph type="sldNum" sz="quarter" idx="12"/>
          </p:nvPr>
        </p:nvSpPr>
        <p:spPr/>
        <p:txBody>
          <a:bodyPr/>
          <a:lstStyle/>
          <a:p>
            <a:r>
              <a:rPr lang="en-US"/>
              <a:t>Slide 20-</a:t>
            </a:r>
            <a:fld id="{52DFCED4-3DB5-5A4D-92BF-293F61671FD6}" type="slidenum">
              <a:rPr lang="en-US" smtClean="0"/>
              <a:pPr/>
              <a:t>82</a:t>
            </a:fld>
            <a:endParaRPr lang="en-US" dirty="0"/>
          </a:p>
        </p:txBody>
      </p:sp>
    </p:spTree>
    <p:extLst>
      <p:ext uri="{BB962C8B-B14F-4D97-AF65-F5344CB8AC3E}">
        <p14:creationId xmlns:p14="http://schemas.microsoft.com/office/powerpoint/2010/main" val="323226707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511B5-FA8D-8049-B468-8F09CC9D7409}"/>
              </a:ext>
            </a:extLst>
          </p:cNvPr>
          <p:cNvSpPr>
            <a:spLocks noGrp="1"/>
          </p:cNvSpPr>
          <p:nvPr>
            <p:ph type="title"/>
          </p:nvPr>
        </p:nvSpPr>
        <p:spPr/>
        <p:txBody>
          <a:bodyPr/>
          <a:lstStyle/>
          <a:p>
            <a:r>
              <a:rPr lang="en-US" dirty="0"/>
              <a:t>Security Testing</a:t>
            </a:r>
          </a:p>
        </p:txBody>
      </p:sp>
      <p:sp>
        <p:nvSpPr>
          <p:cNvPr id="3" name="Content Placeholder 2">
            <a:extLst>
              <a:ext uri="{FF2B5EF4-FFF2-40B4-BE49-F238E27FC236}">
                <a16:creationId xmlns:a16="http://schemas.microsoft.com/office/drawing/2014/main" id="{C5BA04A9-C36E-1D4D-84C6-E91B30DFC258}"/>
              </a:ext>
            </a:extLst>
          </p:cNvPr>
          <p:cNvSpPr>
            <a:spLocks noGrp="1"/>
          </p:cNvSpPr>
          <p:nvPr>
            <p:ph idx="1"/>
          </p:nvPr>
        </p:nvSpPr>
        <p:spPr/>
        <p:txBody>
          <a:bodyPr>
            <a:normAutofit fontScale="92500" lnSpcReduction="10000"/>
          </a:bodyPr>
          <a:lstStyle/>
          <a:p>
            <a:r>
              <a:rPr lang="en-US" dirty="0"/>
              <a:t>Testing that addresses product security</a:t>
            </a:r>
          </a:p>
          <a:p>
            <a:pPr lvl="1"/>
            <a:r>
              <a:rPr lang="en-US" i="1" dirty="0"/>
              <a:t>Security functional testing</a:t>
            </a:r>
            <a:r>
              <a:rPr lang="en-US" dirty="0"/>
              <a:t>: functional testing specific to security issues described in relevant specification</a:t>
            </a:r>
          </a:p>
          <a:p>
            <a:pPr lvl="2"/>
            <a:r>
              <a:rPr lang="en-US" dirty="0"/>
              <a:t>Focus is on </a:t>
            </a:r>
            <a:r>
              <a:rPr lang="en-US" dirty="0" err="1"/>
              <a:t>pathalogical</a:t>
            </a:r>
            <a:r>
              <a:rPr lang="en-US" dirty="0"/>
              <a:t> cases, boundary value issues, and so forth</a:t>
            </a:r>
          </a:p>
          <a:p>
            <a:pPr lvl="1"/>
            <a:r>
              <a:rPr lang="en-US" i="1" dirty="0"/>
              <a:t>Security structural testing</a:t>
            </a:r>
            <a:r>
              <a:rPr lang="en-US" dirty="0"/>
              <a:t>: structural testing specific to security implementation found in relevant code</a:t>
            </a:r>
          </a:p>
          <a:p>
            <a:pPr lvl="1"/>
            <a:r>
              <a:rPr lang="en-US" i="1" dirty="0"/>
              <a:t>Security requirements testing</a:t>
            </a:r>
            <a:r>
              <a:rPr lang="en-US" dirty="0"/>
              <a:t>: security functional testing specific to security requirements found in requirements specification</a:t>
            </a:r>
          </a:p>
          <a:p>
            <a:pPr lvl="2"/>
            <a:r>
              <a:rPr lang="en-US" dirty="0"/>
              <a:t>May overlap significantly with security functional testing</a:t>
            </a:r>
          </a:p>
          <a:p>
            <a:r>
              <a:rPr lang="en-US" dirty="0"/>
              <a:t>Test coverage covers system security functions more consistently than ordinary testing</a:t>
            </a:r>
          </a:p>
          <a:p>
            <a:pPr lvl="1"/>
            <a:r>
              <a:rPr lang="en-US" dirty="0"/>
              <a:t>When completed, provides rigorous argument that all external interfaces have been completely tested</a:t>
            </a:r>
          </a:p>
        </p:txBody>
      </p:sp>
      <p:sp>
        <p:nvSpPr>
          <p:cNvPr id="4" name="Date Placeholder 3">
            <a:extLst>
              <a:ext uri="{FF2B5EF4-FFF2-40B4-BE49-F238E27FC236}">
                <a16:creationId xmlns:a16="http://schemas.microsoft.com/office/drawing/2014/main" id="{1CC71EEC-B723-F04E-99C3-A72E3039B067}"/>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65D8142B-D574-654D-9A3E-AF22E384820D}"/>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9D2A3404-B143-D146-B11A-8BFFBCF96524}"/>
              </a:ext>
            </a:extLst>
          </p:cNvPr>
          <p:cNvSpPr>
            <a:spLocks noGrp="1"/>
          </p:cNvSpPr>
          <p:nvPr>
            <p:ph type="sldNum" sz="quarter" idx="12"/>
          </p:nvPr>
        </p:nvSpPr>
        <p:spPr/>
        <p:txBody>
          <a:bodyPr/>
          <a:lstStyle/>
          <a:p>
            <a:r>
              <a:rPr lang="en-US"/>
              <a:t>Slide 20-</a:t>
            </a:r>
            <a:fld id="{52DFCED4-3DB5-5A4D-92BF-293F61671FD6}" type="slidenum">
              <a:rPr lang="en-US" smtClean="0"/>
              <a:pPr/>
              <a:t>83</a:t>
            </a:fld>
            <a:endParaRPr lang="en-US" dirty="0"/>
          </a:p>
        </p:txBody>
      </p:sp>
    </p:spTree>
    <p:extLst>
      <p:ext uri="{BB962C8B-B14F-4D97-AF65-F5344CB8AC3E}">
        <p14:creationId xmlns:p14="http://schemas.microsoft.com/office/powerpoint/2010/main" val="1093646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B7BDD-A945-524F-8F08-5776039010B9}"/>
              </a:ext>
            </a:extLst>
          </p:cNvPr>
          <p:cNvSpPr>
            <a:spLocks noGrp="1"/>
          </p:cNvSpPr>
          <p:nvPr>
            <p:ph type="title"/>
          </p:nvPr>
        </p:nvSpPr>
        <p:spPr/>
        <p:txBody>
          <a:bodyPr/>
          <a:lstStyle/>
          <a:p>
            <a:r>
              <a:rPr lang="en-US" dirty="0"/>
              <a:t>Security Testing</a:t>
            </a:r>
          </a:p>
        </p:txBody>
      </p:sp>
      <p:sp>
        <p:nvSpPr>
          <p:cNvPr id="3" name="Content Placeholder 2">
            <a:extLst>
              <a:ext uri="{FF2B5EF4-FFF2-40B4-BE49-F238E27FC236}">
                <a16:creationId xmlns:a16="http://schemas.microsoft.com/office/drawing/2014/main" id="{674A7B36-DCFA-D44A-85D2-1067BA207B00}"/>
              </a:ext>
            </a:extLst>
          </p:cNvPr>
          <p:cNvSpPr>
            <a:spLocks noGrp="1"/>
          </p:cNvSpPr>
          <p:nvPr>
            <p:ph idx="1"/>
          </p:nvPr>
        </p:nvSpPr>
        <p:spPr/>
        <p:txBody>
          <a:bodyPr/>
          <a:lstStyle/>
          <a:p>
            <a:r>
              <a:rPr lang="en-US" dirty="0"/>
              <a:t>Usually takes place at external interface level</a:t>
            </a:r>
          </a:p>
          <a:p>
            <a:pPr lvl="1"/>
            <a:r>
              <a:rPr lang="en-US" dirty="0"/>
              <a:t>Here, “interface” is point at which processing crosses security perimeter</a:t>
            </a:r>
          </a:p>
          <a:p>
            <a:pPr lvl="1"/>
            <a:r>
              <a:rPr lang="en-US" dirty="0"/>
              <a:t>Users access system through these</a:t>
            </a:r>
          </a:p>
          <a:p>
            <a:pPr lvl="1"/>
            <a:r>
              <a:rPr lang="en-US" dirty="0"/>
              <a:t>Therefore, violations of policy occur through these</a:t>
            </a:r>
          </a:p>
          <a:p>
            <a:r>
              <a:rPr lang="en-US" dirty="0"/>
              <a:t>Parallel efforts, one by programming team, other by test team</a:t>
            </a:r>
          </a:p>
          <a:p>
            <a:r>
              <a:rPr lang="en-US" dirty="0"/>
              <a:t>Security test suites </a:t>
            </a:r>
            <a:r>
              <a:rPr lang="en-US" dirty="0" err="1"/>
              <a:t>ver</a:t>
            </a:r>
            <a:r>
              <a:rPr lang="en-US" dirty="0"/>
              <a:t> large</a:t>
            </a:r>
          </a:p>
          <a:p>
            <a:pPr lvl="1"/>
            <a:r>
              <a:rPr lang="en-US" dirty="0"/>
              <a:t>Automated test suites essential</a:t>
            </a:r>
          </a:p>
        </p:txBody>
      </p:sp>
      <p:sp>
        <p:nvSpPr>
          <p:cNvPr id="4" name="Date Placeholder 3">
            <a:extLst>
              <a:ext uri="{FF2B5EF4-FFF2-40B4-BE49-F238E27FC236}">
                <a16:creationId xmlns:a16="http://schemas.microsoft.com/office/drawing/2014/main" id="{543485ED-B6EB-514A-9EF1-D4EC5BC64C36}"/>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F383EF99-6537-A940-BA21-903123AB37F8}"/>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5EA88427-26BF-894C-9830-03BB4529557A}"/>
              </a:ext>
            </a:extLst>
          </p:cNvPr>
          <p:cNvSpPr>
            <a:spLocks noGrp="1"/>
          </p:cNvSpPr>
          <p:nvPr>
            <p:ph type="sldNum" sz="quarter" idx="12"/>
          </p:nvPr>
        </p:nvSpPr>
        <p:spPr/>
        <p:txBody>
          <a:bodyPr/>
          <a:lstStyle/>
          <a:p>
            <a:r>
              <a:rPr lang="en-US"/>
              <a:t>Slide 20-</a:t>
            </a:r>
            <a:fld id="{52DFCED4-3DB5-5A4D-92BF-293F61671FD6}" type="slidenum">
              <a:rPr lang="en-US" smtClean="0"/>
              <a:pPr/>
              <a:t>84</a:t>
            </a:fld>
            <a:endParaRPr lang="en-US" dirty="0"/>
          </a:p>
        </p:txBody>
      </p:sp>
    </p:spTree>
    <p:extLst>
      <p:ext uri="{BB962C8B-B14F-4D97-AF65-F5344CB8AC3E}">
        <p14:creationId xmlns:p14="http://schemas.microsoft.com/office/powerpoint/2010/main" val="77545247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A99BC-3DAC-3B40-8B20-8EEAA6CFE6A8}"/>
              </a:ext>
            </a:extLst>
          </p:cNvPr>
          <p:cNvSpPr>
            <a:spLocks noGrp="1"/>
          </p:cNvSpPr>
          <p:nvPr>
            <p:ph type="title"/>
          </p:nvPr>
        </p:nvSpPr>
        <p:spPr/>
        <p:txBody>
          <a:bodyPr/>
          <a:lstStyle/>
          <a:p>
            <a:r>
              <a:rPr lang="en-US" dirty="0"/>
              <a:t>Code Development and Testing</a:t>
            </a:r>
          </a:p>
        </p:txBody>
      </p:sp>
      <p:sp>
        <p:nvSpPr>
          <p:cNvPr id="4" name="Date Placeholder 3">
            <a:extLst>
              <a:ext uri="{FF2B5EF4-FFF2-40B4-BE49-F238E27FC236}">
                <a16:creationId xmlns:a16="http://schemas.microsoft.com/office/drawing/2014/main" id="{F8EDD2D1-143B-A14C-B272-8DAD33EFFFA3}"/>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C8B3EC5F-9649-434F-B893-8DCF34113D4E}"/>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81BB984E-5DBC-B34A-83E8-C9E162B3FFCE}"/>
              </a:ext>
            </a:extLst>
          </p:cNvPr>
          <p:cNvSpPr>
            <a:spLocks noGrp="1"/>
          </p:cNvSpPr>
          <p:nvPr>
            <p:ph type="sldNum" sz="quarter" idx="12"/>
          </p:nvPr>
        </p:nvSpPr>
        <p:spPr/>
        <p:txBody>
          <a:bodyPr/>
          <a:lstStyle/>
          <a:p>
            <a:r>
              <a:rPr lang="en-US"/>
              <a:t>Slide 20-</a:t>
            </a:r>
            <a:fld id="{52DFCED4-3DB5-5A4D-92BF-293F61671FD6}" type="slidenum">
              <a:rPr lang="en-US" smtClean="0"/>
              <a:pPr/>
              <a:t>85</a:t>
            </a:fld>
            <a:endParaRPr lang="en-US" dirty="0"/>
          </a:p>
        </p:txBody>
      </p:sp>
      <p:sp>
        <p:nvSpPr>
          <p:cNvPr id="8" name="Rectangle 7">
            <a:extLst>
              <a:ext uri="{FF2B5EF4-FFF2-40B4-BE49-F238E27FC236}">
                <a16:creationId xmlns:a16="http://schemas.microsoft.com/office/drawing/2014/main" id="{BD83A3D8-36AE-0542-A27B-EAC906F04453}"/>
              </a:ext>
            </a:extLst>
          </p:cNvPr>
          <p:cNvSpPr/>
          <p:nvPr/>
        </p:nvSpPr>
        <p:spPr>
          <a:xfrm>
            <a:off x="8011213" y="1690688"/>
            <a:ext cx="1798377" cy="479686"/>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15B9073-5FAF-EC46-AD25-45EBC9A893E4}"/>
              </a:ext>
            </a:extLst>
          </p:cNvPr>
          <p:cNvSpPr txBox="1"/>
          <p:nvPr/>
        </p:nvSpPr>
        <p:spPr>
          <a:xfrm>
            <a:off x="8497469" y="1690688"/>
            <a:ext cx="718466" cy="400110"/>
          </a:xfrm>
          <a:prstGeom prst="rect">
            <a:avLst/>
          </a:prstGeom>
          <a:noFill/>
        </p:spPr>
        <p:txBody>
          <a:bodyPr wrap="none" rtlCol="0">
            <a:spAutoFit/>
          </a:bodyPr>
          <a:lstStyle/>
          <a:p>
            <a:r>
              <a:rPr lang="en-US" sz="2000" dirty="0"/>
              <a:t>Code</a:t>
            </a:r>
          </a:p>
        </p:txBody>
      </p:sp>
      <p:sp>
        <p:nvSpPr>
          <p:cNvPr id="10" name="Rectangle 9">
            <a:extLst>
              <a:ext uri="{FF2B5EF4-FFF2-40B4-BE49-F238E27FC236}">
                <a16:creationId xmlns:a16="http://schemas.microsoft.com/office/drawing/2014/main" id="{6E881599-4D0B-3547-8597-B3722128A480}"/>
              </a:ext>
            </a:extLst>
          </p:cNvPr>
          <p:cNvSpPr/>
          <p:nvPr/>
        </p:nvSpPr>
        <p:spPr>
          <a:xfrm>
            <a:off x="8011213" y="2579249"/>
            <a:ext cx="1798377" cy="776443"/>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2A0F47D6-3122-144E-B88F-13A891653FDA}"/>
              </a:ext>
            </a:extLst>
          </p:cNvPr>
          <p:cNvSpPr txBox="1"/>
          <p:nvPr/>
        </p:nvSpPr>
        <p:spPr>
          <a:xfrm>
            <a:off x="8144485" y="2551971"/>
            <a:ext cx="1531830" cy="707886"/>
          </a:xfrm>
          <a:prstGeom prst="rect">
            <a:avLst/>
          </a:prstGeom>
          <a:noFill/>
        </p:spPr>
        <p:txBody>
          <a:bodyPr wrap="none" rtlCol="0">
            <a:spAutoFit/>
          </a:bodyPr>
          <a:lstStyle/>
          <a:p>
            <a:pPr algn="ctr"/>
            <a:r>
              <a:rPr lang="en-US" sz="2000" dirty="0"/>
              <a:t>Test unit on</a:t>
            </a:r>
          </a:p>
          <a:p>
            <a:pPr algn="ctr"/>
            <a:r>
              <a:rPr lang="en-US" sz="2000" dirty="0"/>
              <a:t>current build</a:t>
            </a:r>
          </a:p>
        </p:txBody>
      </p:sp>
      <p:sp>
        <p:nvSpPr>
          <p:cNvPr id="12" name="Rectangle 11">
            <a:extLst>
              <a:ext uri="{FF2B5EF4-FFF2-40B4-BE49-F238E27FC236}">
                <a16:creationId xmlns:a16="http://schemas.microsoft.com/office/drawing/2014/main" id="{96694C45-BADC-4546-BC27-3D0112094910}"/>
              </a:ext>
            </a:extLst>
          </p:cNvPr>
          <p:cNvSpPr/>
          <p:nvPr/>
        </p:nvSpPr>
        <p:spPr>
          <a:xfrm>
            <a:off x="8011213" y="3799100"/>
            <a:ext cx="1798377" cy="1015663"/>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60752F82-1F31-AC43-8496-D85D1C361153}"/>
              </a:ext>
            </a:extLst>
          </p:cNvPr>
          <p:cNvSpPr txBox="1"/>
          <p:nvPr/>
        </p:nvSpPr>
        <p:spPr>
          <a:xfrm>
            <a:off x="7972034" y="3780554"/>
            <a:ext cx="1876732" cy="1015663"/>
          </a:xfrm>
          <a:prstGeom prst="rect">
            <a:avLst/>
          </a:prstGeom>
          <a:noFill/>
        </p:spPr>
        <p:txBody>
          <a:bodyPr wrap="none" rtlCol="0">
            <a:spAutoFit/>
          </a:bodyPr>
          <a:lstStyle/>
          <a:p>
            <a:pPr algn="ctr"/>
            <a:r>
              <a:rPr lang="en-US" sz="2000" dirty="0"/>
              <a:t>Integrate tested</a:t>
            </a:r>
          </a:p>
          <a:p>
            <a:pPr algn="ctr"/>
            <a:r>
              <a:rPr lang="en-US" sz="2000" dirty="0"/>
              <a:t>test into auto-</a:t>
            </a:r>
          </a:p>
          <a:p>
            <a:pPr algn="ctr"/>
            <a:r>
              <a:rPr lang="en-US" sz="2000" dirty="0"/>
              <a:t>mated test suite</a:t>
            </a:r>
          </a:p>
        </p:txBody>
      </p:sp>
      <p:sp>
        <p:nvSpPr>
          <p:cNvPr id="14" name="Rectangle 13">
            <a:extLst>
              <a:ext uri="{FF2B5EF4-FFF2-40B4-BE49-F238E27FC236}">
                <a16:creationId xmlns:a16="http://schemas.microsoft.com/office/drawing/2014/main" id="{CA4ED352-438D-A149-86CB-F911873B2951}"/>
              </a:ext>
            </a:extLst>
          </p:cNvPr>
          <p:cNvSpPr/>
          <p:nvPr/>
        </p:nvSpPr>
        <p:spPr>
          <a:xfrm>
            <a:off x="8001041" y="5202533"/>
            <a:ext cx="1798377" cy="479686"/>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A1D0E1C3-761E-6A42-9A90-C9DFE4B34EAE}"/>
              </a:ext>
            </a:extLst>
          </p:cNvPr>
          <p:cNvSpPr txBox="1"/>
          <p:nvPr/>
        </p:nvSpPr>
        <p:spPr>
          <a:xfrm>
            <a:off x="8064400" y="5221079"/>
            <a:ext cx="1731180" cy="400110"/>
          </a:xfrm>
          <a:prstGeom prst="rect">
            <a:avLst/>
          </a:prstGeom>
          <a:noFill/>
        </p:spPr>
        <p:txBody>
          <a:bodyPr wrap="none" rtlCol="0">
            <a:spAutoFit/>
          </a:bodyPr>
          <a:lstStyle/>
          <a:p>
            <a:r>
              <a:rPr lang="en-US" sz="2000" dirty="0"/>
              <a:t>Build test suite</a:t>
            </a:r>
          </a:p>
        </p:txBody>
      </p:sp>
      <p:sp>
        <p:nvSpPr>
          <p:cNvPr id="16" name="Rectangle 15">
            <a:extLst>
              <a:ext uri="{FF2B5EF4-FFF2-40B4-BE49-F238E27FC236}">
                <a16:creationId xmlns:a16="http://schemas.microsoft.com/office/drawing/2014/main" id="{C427DED9-FF61-1643-A685-F43C64854F3B}"/>
              </a:ext>
            </a:extLst>
          </p:cNvPr>
          <p:cNvSpPr/>
          <p:nvPr/>
        </p:nvSpPr>
        <p:spPr>
          <a:xfrm>
            <a:off x="4676930" y="5381107"/>
            <a:ext cx="1948721" cy="102430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F8A528FC-0CFB-514C-95E3-8730C70B80A3}"/>
              </a:ext>
            </a:extLst>
          </p:cNvPr>
          <p:cNvSpPr txBox="1"/>
          <p:nvPr/>
        </p:nvSpPr>
        <p:spPr>
          <a:xfrm>
            <a:off x="4805293" y="5389754"/>
            <a:ext cx="1779974" cy="1015663"/>
          </a:xfrm>
          <a:prstGeom prst="rect">
            <a:avLst/>
          </a:prstGeom>
          <a:noFill/>
        </p:spPr>
        <p:txBody>
          <a:bodyPr wrap="none" rtlCol="0">
            <a:spAutoFit/>
          </a:bodyPr>
          <a:lstStyle/>
          <a:p>
            <a:pPr algn="ctr"/>
            <a:r>
              <a:rPr lang="en-US" sz="2000" dirty="0"/>
              <a:t>Execute system</a:t>
            </a:r>
          </a:p>
          <a:p>
            <a:pPr algn="ctr"/>
            <a:r>
              <a:rPr lang="en-US" sz="2000" dirty="0"/>
              <a:t>test on current</a:t>
            </a:r>
          </a:p>
          <a:p>
            <a:pPr algn="ctr"/>
            <a:r>
              <a:rPr lang="en-US" sz="2000" dirty="0"/>
              <a:t>build</a:t>
            </a:r>
          </a:p>
        </p:txBody>
      </p:sp>
      <p:sp>
        <p:nvSpPr>
          <p:cNvPr id="18" name="Rectangle 17">
            <a:extLst>
              <a:ext uri="{FF2B5EF4-FFF2-40B4-BE49-F238E27FC236}">
                <a16:creationId xmlns:a16="http://schemas.microsoft.com/office/drawing/2014/main" id="{4D87DC19-58E5-874C-B5D2-F455F89A1167}"/>
              </a:ext>
            </a:extLst>
          </p:cNvPr>
          <p:cNvSpPr/>
          <p:nvPr/>
        </p:nvSpPr>
        <p:spPr>
          <a:xfrm>
            <a:off x="1479383" y="1690688"/>
            <a:ext cx="1798377" cy="479686"/>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DF011A67-F1DA-F04D-B75A-5A63A68466A0}"/>
              </a:ext>
            </a:extLst>
          </p:cNvPr>
          <p:cNvSpPr txBox="1"/>
          <p:nvPr/>
        </p:nvSpPr>
        <p:spPr>
          <a:xfrm>
            <a:off x="1965639" y="1690688"/>
            <a:ext cx="718466" cy="400110"/>
          </a:xfrm>
          <a:prstGeom prst="rect">
            <a:avLst/>
          </a:prstGeom>
          <a:noFill/>
        </p:spPr>
        <p:txBody>
          <a:bodyPr wrap="none" rtlCol="0">
            <a:spAutoFit/>
          </a:bodyPr>
          <a:lstStyle/>
          <a:p>
            <a:r>
              <a:rPr lang="en-US" sz="2000" dirty="0"/>
              <a:t>Code</a:t>
            </a:r>
          </a:p>
        </p:txBody>
      </p:sp>
      <p:sp>
        <p:nvSpPr>
          <p:cNvPr id="20" name="Rectangle 19">
            <a:extLst>
              <a:ext uri="{FF2B5EF4-FFF2-40B4-BE49-F238E27FC236}">
                <a16:creationId xmlns:a16="http://schemas.microsoft.com/office/drawing/2014/main" id="{4E037CF7-2175-AE43-AC34-53633BB44F1D}"/>
              </a:ext>
            </a:extLst>
          </p:cNvPr>
          <p:cNvSpPr/>
          <p:nvPr/>
        </p:nvSpPr>
        <p:spPr>
          <a:xfrm>
            <a:off x="1479383" y="2578740"/>
            <a:ext cx="1798377" cy="776443"/>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BF6818D8-1CB0-F44D-87B6-E276EB2C53A1}"/>
              </a:ext>
            </a:extLst>
          </p:cNvPr>
          <p:cNvSpPr txBox="1"/>
          <p:nvPr/>
        </p:nvSpPr>
        <p:spPr>
          <a:xfrm>
            <a:off x="1782510" y="2758959"/>
            <a:ext cx="1084721" cy="400110"/>
          </a:xfrm>
          <a:prstGeom prst="rect">
            <a:avLst/>
          </a:prstGeom>
          <a:noFill/>
        </p:spPr>
        <p:txBody>
          <a:bodyPr wrap="none" rtlCol="0">
            <a:spAutoFit/>
          </a:bodyPr>
          <a:lstStyle/>
          <a:p>
            <a:pPr algn="ctr"/>
            <a:r>
              <a:rPr lang="en-US" sz="2000" dirty="0"/>
              <a:t>Unit test</a:t>
            </a:r>
          </a:p>
        </p:txBody>
      </p:sp>
      <p:sp>
        <p:nvSpPr>
          <p:cNvPr id="22" name="Rectangle 21">
            <a:extLst>
              <a:ext uri="{FF2B5EF4-FFF2-40B4-BE49-F238E27FC236}">
                <a16:creationId xmlns:a16="http://schemas.microsoft.com/office/drawing/2014/main" id="{742E3EAA-0847-2244-9FDE-891CA59B9158}"/>
              </a:ext>
            </a:extLst>
          </p:cNvPr>
          <p:cNvSpPr/>
          <p:nvPr/>
        </p:nvSpPr>
        <p:spPr>
          <a:xfrm>
            <a:off x="1479383" y="3783775"/>
            <a:ext cx="1798377" cy="1015663"/>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8EBCD3F5-8410-9A42-8D1F-1BA6BBFACA7B}"/>
              </a:ext>
            </a:extLst>
          </p:cNvPr>
          <p:cNvSpPr txBox="1"/>
          <p:nvPr/>
        </p:nvSpPr>
        <p:spPr>
          <a:xfrm>
            <a:off x="1759396" y="4065792"/>
            <a:ext cx="1130951" cy="400110"/>
          </a:xfrm>
          <a:prstGeom prst="rect">
            <a:avLst/>
          </a:prstGeom>
          <a:noFill/>
        </p:spPr>
        <p:txBody>
          <a:bodyPr wrap="none" rtlCol="0">
            <a:spAutoFit/>
          </a:bodyPr>
          <a:lstStyle/>
          <a:p>
            <a:pPr algn="ctr"/>
            <a:r>
              <a:rPr lang="en-US" sz="2000" dirty="0"/>
              <a:t>Integrate</a:t>
            </a:r>
          </a:p>
        </p:txBody>
      </p:sp>
      <p:sp>
        <p:nvSpPr>
          <p:cNvPr id="24" name="Rectangle 23">
            <a:extLst>
              <a:ext uri="{FF2B5EF4-FFF2-40B4-BE49-F238E27FC236}">
                <a16:creationId xmlns:a16="http://schemas.microsoft.com/office/drawing/2014/main" id="{E06BC723-E613-7A49-9BB0-562939268DC1}"/>
              </a:ext>
            </a:extLst>
          </p:cNvPr>
          <p:cNvSpPr/>
          <p:nvPr/>
        </p:nvSpPr>
        <p:spPr>
          <a:xfrm>
            <a:off x="1497232" y="5209484"/>
            <a:ext cx="1798377" cy="479686"/>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EB9194F0-D42E-AD41-A7DE-BFAB5E946420}"/>
              </a:ext>
            </a:extLst>
          </p:cNvPr>
          <p:cNvSpPr txBox="1"/>
          <p:nvPr/>
        </p:nvSpPr>
        <p:spPr>
          <a:xfrm>
            <a:off x="1645326" y="5228030"/>
            <a:ext cx="1494512" cy="400110"/>
          </a:xfrm>
          <a:prstGeom prst="rect">
            <a:avLst/>
          </a:prstGeom>
          <a:noFill/>
        </p:spPr>
        <p:txBody>
          <a:bodyPr wrap="none" rtlCol="0">
            <a:spAutoFit/>
          </a:bodyPr>
          <a:lstStyle/>
          <a:p>
            <a:r>
              <a:rPr lang="en-US" sz="2000" dirty="0"/>
              <a:t>Build system</a:t>
            </a:r>
          </a:p>
        </p:txBody>
      </p:sp>
      <p:cxnSp>
        <p:nvCxnSpPr>
          <p:cNvPr id="27" name="Straight Arrow Connector 26">
            <a:extLst>
              <a:ext uri="{FF2B5EF4-FFF2-40B4-BE49-F238E27FC236}">
                <a16:creationId xmlns:a16="http://schemas.microsoft.com/office/drawing/2014/main" id="{2E1E5BF5-29C4-344F-B3D4-4ED383F49177}"/>
              </a:ext>
            </a:extLst>
          </p:cNvPr>
          <p:cNvCxnSpPr>
            <a:cxnSpLocks/>
          </p:cNvCxnSpPr>
          <p:nvPr/>
        </p:nvCxnSpPr>
        <p:spPr>
          <a:xfrm flipH="1">
            <a:off x="8497465" y="2186509"/>
            <a:ext cx="2" cy="38159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7D0D8079-BC61-8B4B-B4D0-B6E482F7CEBA}"/>
              </a:ext>
            </a:extLst>
          </p:cNvPr>
          <p:cNvCxnSpPr>
            <a:cxnSpLocks/>
          </p:cNvCxnSpPr>
          <p:nvPr/>
        </p:nvCxnSpPr>
        <p:spPr>
          <a:xfrm flipH="1">
            <a:off x="8497467" y="3374238"/>
            <a:ext cx="2" cy="45490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C53704EC-83AA-104F-9021-CC6DFA5440E9}"/>
              </a:ext>
            </a:extLst>
          </p:cNvPr>
          <p:cNvCxnSpPr>
            <a:cxnSpLocks/>
          </p:cNvCxnSpPr>
          <p:nvPr/>
        </p:nvCxnSpPr>
        <p:spPr>
          <a:xfrm flipH="1">
            <a:off x="8477204" y="4820936"/>
            <a:ext cx="2" cy="38159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2B101AA4-BDBD-144A-A6BD-72318308C1E5}"/>
              </a:ext>
            </a:extLst>
          </p:cNvPr>
          <p:cNvCxnSpPr>
            <a:cxnSpLocks/>
          </p:cNvCxnSpPr>
          <p:nvPr/>
        </p:nvCxnSpPr>
        <p:spPr>
          <a:xfrm flipH="1">
            <a:off x="9236194" y="2173807"/>
            <a:ext cx="2" cy="381597"/>
          </a:xfrm>
          <a:prstGeom prst="straightConnector1">
            <a:avLst/>
          </a:prstGeom>
          <a:ln w="254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71AB5FFD-5B95-7341-B473-4425C7511CF2}"/>
              </a:ext>
            </a:extLst>
          </p:cNvPr>
          <p:cNvCxnSpPr>
            <a:cxnSpLocks/>
          </p:cNvCxnSpPr>
          <p:nvPr/>
        </p:nvCxnSpPr>
        <p:spPr>
          <a:xfrm flipH="1">
            <a:off x="9215933" y="4808234"/>
            <a:ext cx="2" cy="381597"/>
          </a:xfrm>
          <a:prstGeom prst="straightConnector1">
            <a:avLst/>
          </a:prstGeom>
          <a:ln w="254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50E6B2B-3277-1641-9223-36F8BABCC9C3}"/>
              </a:ext>
            </a:extLst>
          </p:cNvPr>
          <p:cNvCxnSpPr/>
          <p:nvPr/>
        </p:nvCxnSpPr>
        <p:spPr>
          <a:xfrm flipH="1">
            <a:off x="7465102" y="5325873"/>
            <a:ext cx="53593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4162F7B-C712-2D4E-986D-DF9A9AFBCDF9}"/>
              </a:ext>
            </a:extLst>
          </p:cNvPr>
          <p:cNvCxnSpPr/>
          <p:nvPr/>
        </p:nvCxnSpPr>
        <p:spPr>
          <a:xfrm flipH="1">
            <a:off x="7475274" y="4279060"/>
            <a:ext cx="53593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69CB7E82-17B5-D84A-ABA9-8252636D2498}"/>
              </a:ext>
            </a:extLst>
          </p:cNvPr>
          <p:cNvCxnSpPr/>
          <p:nvPr/>
        </p:nvCxnSpPr>
        <p:spPr>
          <a:xfrm flipV="1">
            <a:off x="7465102" y="1888761"/>
            <a:ext cx="0" cy="341856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3DC0F1C1-0AA0-CA49-A166-65578C174046}"/>
              </a:ext>
            </a:extLst>
          </p:cNvPr>
          <p:cNvCxnSpPr/>
          <p:nvPr/>
        </p:nvCxnSpPr>
        <p:spPr>
          <a:xfrm flipH="1">
            <a:off x="7475274" y="1898123"/>
            <a:ext cx="535939" cy="0"/>
          </a:xfrm>
          <a:prstGeom prst="line">
            <a:avLst/>
          </a:prstGeom>
          <a:ln w="254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0CCC954C-C6B0-AD43-8A2D-C258D6E6978C}"/>
              </a:ext>
            </a:extLst>
          </p:cNvPr>
          <p:cNvSpPr txBox="1"/>
          <p:nvPr/>
        </p:nvSpPr>
        <p:spPr>
          <a:xfrm>
            <a:off x="6736519" y="3028013"/>
            <a:ext cx="675186" cy="1015663"/>
          </a:xfrm>
          <a:prstGeom prst="rect">
            <a:avLst/>
          </a:prstGeom>
          <a:noFill/>
        </p:spPr>
        <p:txBody>
          <a:bodyPr wrap="none" rtlCol="0">
            <a:spAutoFit/>
          </a:bodyPr>
          <a:lstStyle/>
          <a:p>
            <a:pPr algn="ctr"/>
            <a:r>
              <a:rPr lang="en-US" sz="2000" dirty="0"/>
              <a:t>Find</a:t>
            </a:r>
          </a:p>
          <a:p>
            <a:pPr algn="ctr"/>
            <a:r>
              <a:rPr lang="en-US" sz="2000" dirty="0"/>
              <a:t>test</a:t>
            </a:r>
          </a:p>
          <a:p>
            <a:pPr algn="ctr"/>
            <a:r>
              <a:rPr lang="en-US" sz="2000" dirty="0"/>
              <a:t>bugs</a:t>
            </a:r>
          </a:p>
        </p:txBody>
      </p:sp>
      <p:cxnSp>
        <p:nvCxnSpPr>
          <p:cNvPr id="43" name="Straight Arrow Connector 42">
            <a:extLst>
              <a:ext uri="{FF2B5EF4-FFF2-40B4-BE49-F238E27FC236}">
                <a16:creationId xmlns:a16="http://schemas.microsoft.com/office/drawing/2014/main" id="{BA4F8504-C1F6-B746-BB10-0A1D21770886}"/>
              </a:ext>
            </a:extLst>
          </p:cNvPr>
          <p:cNvCxnSpPr>
            <a:cxnSpLocks/>
          </p:cNvCxnSpPr>
          <p:nvPr/>
        </p:nvCxnSpPr>
        <p:spPr>
          <a:xfrm flipH="1">
            <a:off x="1945471" y="2204932"/>
            <a:ext cx="2" cy="38159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861BE143-302A-F149-8EA7-D3A99A63BD8D}"/>
              </a:ext>
            </a:extLst>
          </p:cNvPr>
          <p:cNvCxnSpPr>
            <a:cxnSpLocks/>
          </p:cNvCxnSpPr>
          <p:nvPr/>
        </p:nvCxnSpPr>
        <p:spPr>
          <a:xfrm flipH="1">
            <a:off x="1945473" y="3349031"/>
            <a:ext cx="2" cy="45490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085A4DE9-9CEF-AB44-849E-B31D05CD6F4F}"/>
              </a:ext>
            </a:extLst>
          </p:cNvPr>
          <p:cNvCxnSpPr>
            <a:cxnSpLocks/>
          </p:cNvCxnSpPr>
          <p:nvPr/>
        </p:nvCxnSpPr>
        <p:spPr>
          <a:xfrm flipH="1">
            <a:off x="1939221" y="4813284"/>
            <a:ext cx="2" cy="38159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2861D009-D8D7-AB48-887D-6A694A5B7A20}"/>
              </a:ext>
            </a:extLst>
          </p:cNvPr>
          <p:cNvCxnSpPr>
            <a:cxnSpLocks/>
          </p:cNvCxnSpPr>
          <p:nvPr/>
        </p:nvCxnSpPr>
        <p:spPr>
          <a:xfrm flipH="1">
            <a:off x="2684200" y="2192230"/>
            <a:ext cx="2" cy="381597"/>
          </a:xfrm>
          <a:prstGeom prst="straightConnector1">
            <a:avLst/>
          </a:prstGeom>
          <a:ln w="254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360530C7-0812-264E-BA18-F2BD2FF32ED4}"/>
              </a:ext>
            </a:extLst>
          </p:cNvPr>
          <p:cNvCxnSpPr>
            <a:cxnSpLocks/>
          </p:cNvCxnSpPr>
          <p:nvPr/>
        </p:nvCxnSpPr>
        <p:spPr>
          <a:xfrm flipH="1">
            <a:off x="2677950" y="4800582"/>
            <a:ext cx="2" cy="381597"/>
          </a:xfrm>
          <a:prstGeom prst="straightConnector1">
            <a:avLst/>
          </a:prstGeom>
          <a:ln w="254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B420B0C-7FE4-0243-B310-33419DA87B8A}"/>
              </a:ext>
            </a:extLst>
          </p:cNvPr>
          <p:cNvCxnSpPr/>
          <p:nvPr/>
        </p:nvCxnSpPr>
        <p:spPr>
          <a:xfrm flipV="1">
            <a:off x="3849369" y="1907307"/>
            <a:ext cx="0" cy="341856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B3BBF71E-734C-1D47-92EC-CD9311B2834C}"/>
              </a:ext>
            </a:extLst>
          </p:cNvPr>
          <p:cNvCxnSpPr/>
          <p:nvPr/>
        </p:nvCxnSpPr>
        <p:spPr>
          <a:xfrm flipH="1">
            <a:off x="3313430" y="5325873"/>
            <a:ext cx="53593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9CFD8F28-268D-D84E-A993-F63E0FFA433D}"/>
              </a:ext>
            </a:extLst>
          </p:cNvPr>
          <p:cNvCxnSpPr/>
          <p:nvPr/>
        </p:nvCxnSpPr>
        <p:spPr>
          <a:xfrm flipH="1">
            <a:off x="3295609" y="1919169"/>
            <a:ext cx="535939" cy="0"/>
          </a:xfrm>
          <a:prstGeom prst="line">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9EF55514-BE7B-CC44-9D44-CD21C90FB34F}"/>
              </a:ext>
            </a:extLst>
          </p:cNvPr>
          <p:cNvCxnSpPr/>
          <p:nvPr/>
        </p:nvCxnSpPr>
        <p:spPr>
          <a:xfrm flipH="1">
            <a:off x="3295609" y="4258441"/>
            <a:ext cx="53593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BFEA1367-8E9B-544B-A579-175CE2997EA0}"/>
              </a:ext>
            </a:extLst>
          </p:cNvPr>
          <p:cNvSpPr txBox="1"/>
          <p:nvPr/>
        </p:nvSpPr>
        <p:spPr>
          <a:xfrm>
            <a:off x="3959896" y="3028013"/>
            <a:ext cx="689099" cy="1015663"/>
          </a:xfrm>
          <a:prstGeom prst="rect">
            <a:avLst/>
          </a:prstGeom>
          <a:noFill/>
        </p:spPr>
        <p:txBody>
          <a:bodyPr wrap="none" rtlCol="0">
            <a:spAutoFit/>
          </a:bodyPr>
          <a:lstStyle/>
          <a:p>
            <a:pPr algn="ctr"/>
            <a:r>
              <a:rPr lang="en-US" sz="2000" dirty="0"/>
              <a:t>Find</a:t>
            </a:r>
          </a:p>
          <a:p>
            <a:pPr algn="ctr"/>
            <a:r>
              <a:rPr lang="en-US" sz="2000" dirty="0"/>
              <a:t>code</a:t>
            </a:r>
          </a:p>
          <a:p>
            <a:pPr algn="ctr"/>
            <a:r>
              <a:rPr lang="en-US" sz="2000" dirty="0"/>
              <a:t>bugs</a:t>
            </a:r>
          </a:p>
        </p:txBody>
      </p:sp>
      <p:cxnSp>
        <p:nvCxnSpPr>
          <p:cNvPr id="54" name="Straight Arrow Connector 53">
            <a:extLst>
              <a:ext uri="{FF2B5EF4-FFF2-40B4-BE49-F238E27FC236}">
                <a16:creationId xmlns:a16="http://schemas.microsoft.com/office/drawing/2014/main" id="{C6056076-5CCA-F649-9176-9622FEADD30F}"/>
              </a:ext>
            </a:extLst>
          </p:cNvPr>
          <p:cNvCxnSpPr>
            <a:cxnSpLocks/>
          </p:cNvCxnSpPr>
          <p:nvPr/>
        </p:nvCxnSpPr>
        <p:spPr>
          <a:xfrm flipH="1">
            <a:off x="6636932" y="5697875"/>
            <a:ext cx="2314963" cy="21536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4629BADF-5BC8-F347-BAD3-709B3F60F7FE}"/>
              </a:ext>
            </a:extLst>
          </p:cNvPr>
          <p:cNvCxnSpPr>
            <a:cxnSpLocks/>
            <a:endCxn id="16" idx="1"/>
          </p:cNvCxnSpPr>
          <p:nvPr/>
        </p:nvCxnSpPr>
        <p:spPr>
          <a:xfrm>
            <a:off x="2209800" y="5707716"/>
            <a:ext cx="2467130" cy="18554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39CAF3D2-2F76-7E4F-B3DA-730A9C94A696}"/>
              </a:ext>
            </a:extLst>
          </p:cNvPr>
          <p:cNvCxnSpPr/>
          <p:nvPr/>
        </p:nvCxnSpPr>
        <p:spPr>
          <a:xfrm>
            <a:off x="6637623" y="6145967"/>
            <a:ext cx="395740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315AFCA1-1A28-154E-B895-C3286E80A812}"/>
              </a:ext>
            </a:extLst>
          </p:cNvPr>
          <p:cNvCxnSpPr/>
          <p:nvPr/>
        </p:nvCxnSpPr>
        <p:spPr>
          <a:xfrm flipV="1">
            <a:off x="10595028" y="1369125"/>
            <a:ext cx="0" cy="478186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6FA6AA3-E7B8-D34D-BE40-EDBF8E1F5B54}"/>
              </a:ext>
            </a:extLst>
          </p:cNvPr>
          <p:cNvCxnSpPr/>
          <p:nvPr/>
        </p:nvCxnSpPr>
        <p:spPr>
          <a:xfrm flipH="1">
            <a:off x="8871920" y="1369125"/>
            <a:ext cx="173832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05ED0015-38CD-054D-86A8-A5F9C530BF00}"/>
              </a:ext>
            </a:extLst>
          </p:cNvPr>
          <p:cNvCxnSpPr>
            <a:cxnSpLocks/>
          </p:cNvCxnSpPr>
          <p:nvPr/>
        </p:nvCxnSpPr>
        <p:spPr>
          <a:xfrm>
            <a:off x="2378571" y="1369124"/>
            <a:ext cx="0" cy="32156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8E6AC78A-6A29-9A46-B0A5-EE352B06DED5}"/>
              </a:ext>
            </a:extLst>
          </p:cNvPr>
          <p:cNvCxnSpPr>
            <a:cxnSpLocks/>
          </p:cNvCxnSpPr>
          <p:nvPr/>
        </p:nvCxnSpPr>
        <p:spPr>
          <a:xfrm>
            <a:off x="1214203" y="6145967"/>
            <a:ext cx="344244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31C1227B-C92A-9F47-952F-7E9ADD384117}"/>
              </a:ext>
            </a:extLst>
          </p:cNvPr>
          <p:cNvCxnSpPr/>
          <p:nvPr/>
        </p:nvCxnSpPr>
        <p:spPr>
          <a:xfrm flipV="1">
            <a:off x="1228674" y="1369125"/>
            <a:ext cx="0" cy="478186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4650E34C-8C76-9847-86C4-E85EA5AA1A4D}"/>
              </a:ext>
            </a:extLst>
          </p:cNvPr>
          <p:cNvCxnSpPr>
            <a:cxnSpLocks/>
          </p:cNvCxnSpPr>
          <p:nvPr/>
        </p:nvCxnSpPr>
        <p:spPr>
          <a:xfrm flipH="1">
            <a:off x="1228674" y="1369125"/>
            <a:ext cx="114989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BAC94328-3DE0-6C4D-A470-928FE9A7BEC5}"/>
              </a:ext>
            </a:extLst>
          </p:cNvPr>
          <p:cNvCxnSpPr>
            <a:cxnSpLocks/>
          </p:cNvCxnSpPr>
          <p:nvPr/>
        </p:nvCxnSpPr>
        <p:spPr>
          <a:xfrm>
            <a:off x="8885033" y="1369124"/>
            <a:ext cx="0" cy="32156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632221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8D683-29AF-0C4E-9EBA-65221304EB5D}"/>
              </a:ext>
            </a:extLst>
          </p:cNvPr>
          <p:cNvSpPr>
            <a:spLocks noGrp="1"/>
          </p:cNvSpPr>
          <p:nvPr>
            <p:ph type="title"/>
          </p:nvPr>
        </p:nvSpPr>
        <p:spPr/>
        <p:txBody>
          <a:bodyPr/>
          <a:lstStyle/>
          <a:p>
            <a:r>
              <a:rPr lang="en-US" dirty="0"/>
              <a:t>Plans and Reports</a:t>
            </a:r>
          </a:p>
        </p:txBody>
      </p:sp>
      <p:sp>
        <p:nvSpPr>
          <p:cNvPr id="3" name="Content Placeholder 2">
            <a:extLst>
              <a:ext uri="{FF2B5EF4-FFF2-40B4-BE49-F238E27FC236}">
                <a16:creationId xmlns:a16="http://schemas.microsoft.com/office/drawing/2014/main" id="{8B49AA0C-1FDA-A448-A8FD-95FE95228875}"/>
              </a:ext>
            </a:extLst>
          </p:cNvPr>
          <p:cNvSpPr>
            <a:spLocks noGrp="1"/>
          </p:cNvSpPr>
          <p:nvPr>
            <p:ph idx="1"/>
          </p:nvPr>
        </p:nvSpPr>
        <p:spPr/>
        <p:txBody>
          <a:bodyPr/>
          <a:lstStyle/>
          <a:p>
            <a:r>
              <a:rPr lang="en-US" dirty="0"/>
              <a:t>Configuration management, documentation very important</a:t>
            </a:r>
          </a:p>
          <a:p>
            <a:pPr lvl="1"/>
            <a:r>
              <a:rPr lang="en-US" dirty="0"/>
              <a:t>Testers develop, document test plans, test specifications, test procedures, test results</a:t>
            </a:r>
          </a:p>
          <a:p>
            <a:r>
              <a:rPr lang="en-US" dirty="0"/>
              <a:t>Writing test plans, specifications, procedures help authors examine, correct approaches</a:t>
            </a:r>
          </a:p>
          <a:p>
            <a:pPr lvl="1"/>
            <a:r>
              <a:rPr lang="en-US" dirty="0"/>
              <a:t>Provides assurance about test methodology</a:t>
            </a:r>
          </a:p>
          <a:p>
            <a:pPr lvl="1"/>
            <a:r>
              <a:rPr lang="en-US" dirty="0"/>
              <a:t>Enables analysis of test suite for correctness, completeness</a:t>
            </a:r>
          </a:p>
          <a:p>
            <a:r>
              <a:rPr lang="en-US" dirty="0"/>
              <a:t>Reports identify which tests entity has passed, which it has failed</a:t>
            </a:r>
          </a:p>
          <a:p>
            <a:pPr lvl="1"/>
            <a:r>
              <a:rPr lang="en-US" dirty="0"/>
              <a:t>Watch out for failures due to automation (where automated test fails, but same test run independently of suite passes)</a:t>
            </a:r>
          </a:p>
        </p:txBody>
      </p:sp>
      <p:sp>
        <p:nvSpPr>
          <p:cNvPr id="4" name="Date Placeholder 3">
            <a:extLst>
              <a:ext uri="{FF2B5EF4-FFF2-40B4-BE49-F238E27FC236}">
                <a16:creationId xmlns:a16="http://schemas.microsoft.com/office/drawing/2014/main" id="{BC5EFD4E-7BDB-894A-AD90-FAED071DD691}"/>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58E4605C-1C5A-8744-B929-C942A7AD9B3D}"/>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42EAC059-2266-B346-ACA2-7FFEA9A9A754}"/>
              </a:ext>
            </a:extLst>
          </p:cNvPr>
          <p:cNvSpPr>
            <a:spLocks noGrp="1"/>
          </p:cNvSpPr>
          <p:nvPr>
            <p:ph type="sldNum" sz="quarter" idx="12"/>
          </p:nvPr>
        </p:nvSpPr>
        <p:spPr/>
        <p:txBody>
          <a:bodyPr/>
          <a:lstStyle/>
          <a:p>
            <a:r>
              <a:rPr lang="en-US"/>
              <a:t>Slide 20-</a:t>
            </a:r>
            <a:fld id="{52DFCED4-3DB5-5A4D-92BF-293F61671FD6}" type="slidenum">
              <a:rPr lang="en-US" smtClean="0"/>
              <a:pPr/>
              <a:t>86</a:t>
            </a:fld>
            <a:endParaRPr lang="en-US" dirty="0"/>
          </a:p>
        </p:txBody>
      </p:sp>
    </p:spTree>
    <p:extLst>
      <p:ext uri="{BB962C8B-B14F-4D97-AF65-F5344CB8AC3E}">
        <p14:creationId xmlns:p14="http://schemas.microsoft.com/office/powerpoint/2010/main" val="342795555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A0D15-BE03-9D4F-92CB-9FB92A213B61}"/>
              </a:ext>
            </a:extLst>
          </p:cNvPr>
          <p:cNvSpPr>
            <a:spLocks noGrp="1"/>
          </p:cNvSpPr>
          <p:nvPr>
            <p:ph type="title"/>
          </p:nvPr>
        </p:nvSpPr>
        <p:spPr/>
        <p:txBody>
          <a:bodyPr/>
          <a:lstStyle/>
          <a:p>
            <a:r>
              <a:rPr lang="en-US" dirty="0"/>
              <a:t>Security Testing Using PGWG</a:t>
            </a:r>
          </a:p>
        </p:txBody>
      </p:sp>
      <p:sp>
        <p:nvSpPr>
          <p:cNvPr id="3" name="Content Placeholder 2">
            <a:extLst>
              <a:ext uri="{FF2B5EF4-FFF2-40B4-BE49-F238E27FC236}">
                <a16:creationId xmlns:a16="http://schemas.microsoft.com/office/drawing/2014/main" id="{BA4E83AE-2309-D14A-A361-1C45A7108958}"/>
              </a:ext>
            </a:extLst>
          </p:cNvPr>
          <p:cNvSpPr>
            <a:spLocks noGrp="1"/>
          </p:cNvSpPr>
          <p:nvPr>
            <p:ph idx="1"/>
          </p:nvPr>
        </p:nvSpPr>
        <p:spPr/>
        <p:txBody>
          <a:bodyPr/>
          <a:lstStyle/>
          <a:p>
            <a:r>
              <a:rPr lang="en-US" dirty="0"/>
              <a:t>PAT(Process Action Team) Guidance Working Group developed systematic approach to test development using successive decomposition of system, requirements tracing</a:t>
            </a:r>
          </a:p>
          <a:p>
            <a:r>
              <a:rPr lang="en-US" dirty="0"/>
              <a:t>Methodology works well in system defined into successively smaller components</a:t>
            </a:r>
          </a:p>
          <a:p>
            <a:pPr lvl="1"/>
            <a:r>
              <a:rPr lang="en-US" dirty="0"/>
              <a:t>Requirements mapped to successively lower levels of design using </a:t>
            </a:r>
            <a:r>
              <a:rPr lang="en-US" i="1" dirty="0"/>
              <a:t>test matrices</a:t>
            </a:r>
            <a:endParaRPr lang="en-US" dirty="0"/>
          </a:p>
          <a:p>
            <a:pPr lvl="1"/>
            <a:r>
              <a:rPr lang="en-US" dirty="0"/>
              <a:t>At lowest level, </a:t>
            </a:r>
            <a:r>
              <a:rPr lang="en-US" i="1" dirty="0"/>
              <a:t>test assertions</a:t>
            </a:r>
            <a:r>
              <a:rPr lang="en-US" dirty="0"/>
              <a:t> claim interfaces meet each requirement</a:t>
            </a:r>
          </a:p>
          <a:p>
            <a:pPr lvl="1"/>
            <a:r>
              <a:rPr lang="en-US" dirty="0"/>
              <a:t>Used to develop test cases</a:t>
            </a:r>
          </a:p>
          <a:p>
            <a:pPr lvl="1"/>
            <a:r>
              <a:rPr lang="en-US" dirty="0"/>
              <a:t>Includes documentation approach</a:t>
            </a:r>
          </a:p>
        </p:txBody>
      </p:sp>
      <p:sp>
        <p:nvSpPr>
          <p:cNvPr id="4" name="Date Placeholder 3">
            <a:extLst>
              <a:ext uri="{FF2B5EF4-FFF2-40B4-BE49-F238E27FC236}">
                <a16:creationId xmlns:a16="http://schemas.microsoft.com/office/drawing/2014/main" id="{C7794A40-8E50-F541-BACB-E68AB56A3C36}"/>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0BB20805-AFED-2B42-B08D-1E5892544474}"/>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3B0F1B49-14E4-8A4F-82E6-96B8115B9AC6}"/>
              </a:ext>
            </a:extLst>
          </p:cNvPr>
          <p:cNvSpPr>
            <a:spLocks noGrp="1"/>
          </p:cNvSpPr>
          <p:nvPr>
            <p:ph type="sldNum" sz="quarter" idx="12"/>
          </p:nvPr>
        </p:nvSpPr>
        <p:spPr/>
        <p:txBody>
          <a:bodyPr/>
          <a:lstStyle/>
          <a:p>
            <a:r>
              <a:rPr lang="en-US"/>
              <a:t>Slide 20-</a:t>
            </a:r>
            <a:fld id="{52DFCED4-3DB5-5A4D-92BF-293F61671FD6}" type="slidenum">
              <a:rPr lang="en-US" smtClean="0"/>
              <a:pPr/>
              <a:t>87</a:t>
            </a:fld>
            <a:endParaRPr lang="en-US" dirty="0"/>
          </a:p>
        </p:txBody>
      </p:sp>
    </p:spTree>
    <p:extLst>
      <p:ext uri="{BB962C8B-B14F-4D97-AF65-F5344CB8AC3E}">
        <p14:creationId xmlns:p14="http://schemas.microsoft.com/office/powerpoint/2010/main" val="153854807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B4C64-205A-E945-8611-72900C8705F1}"/>
              </a:ext>
            </a:extLst>
          </p:cNvPr>
          <p:cNvSpPr>
            <a:spLocks noGrp="1"/>
          </p:cNvSpPr>
          <p:nvPr>
            <p:ph type="title"/>
          </p:nvPr>
        </p:nvSpPr>
        <p:spPr/>
        <p:txBody>
          <a:bodyPr/>
          <a:lstStyle/>
          <a:p>
            <a:r>
              <a:rPr lang="en-US" dirty="0"/>
              <a:t>PGWG Test Matrices</a:t>
            </a:r>
          </a:p>
        </p:txBody>
      </p:sp>
      <p:sp>
        <p:nvSpPr>
          <p:cNvPr id="3" name="Content Placeholder 2">
            <a:extLst>
              <a:ext uri="{FF2B5EF4-FFF2-40B4-BE49-F238E27FC236}">
                <a16:creationId xmlns:a16="http://schemas.microsoft.com/office/drawing/2014/main" id="{F1328095-C3BC-084E-875E-2E5E786545E7}"/>
              </a:ext>
            </a:extLst>
          </p:cNvPr>
          <p:cNvSpPr>
            <a:spLocks noGrp="1"/>
          </p:cNvSpPr>
          <p:nvPr>
            <p:ph idx="1"/>
          </p:nvPr>
        </p:nvSpPr>
        <p:spPr/>
        <p:txBody>
          <a:bodyPr>
            <a:normAutofit fontScale="92500"/>
          </a:bodyPr>
          <a:lstStyle/>
          <a:p>
            <a:r>
              <a:rPr lang="en-US" dirty="0"/>
              <a:t>Two types of test matrices: high-level, low-level</a:t>
            </a:r>
          </a:p>
          <a:p>
            <a:r>
              <a:rPr lang="en-US" dirty="0"/>
              <a:t>High level matrix</a:t>
            </a:r>
          </a:p>
          <a:p>
            <a:pPr lvl="1"/>
            <a:r>
              <a:rPr lang="en-US" dirty="0"/>
              <a:t>Rows are entity subsystems, major components</a:t>
            </a:r>
          </a:p>
          <a:p>
            <a:pPr lvl="1"/>
            <a:r>
              <a:rPr lang="en-US" dirty="0"/>
              <a:t>Columns are high-level security areas focused on functional requirements</a:t>
            </a:r>
          </a:p>
          <a:p>
            <a:pPr lvl="2"/>
            <a:r>
              <a:rPr lang="en-US" dirty="0"/>
              <a:t>Like access controls, integrity controls, cryptography</a:t>
            </a:r>
          </a:p>
          <a:p>
            <a:pPr lvl="1"/>
            <a:r>
              <a:rPr lang="en-US" dirty="0"/>
              <a:t>Cells give pointers to relevant documentation, lower-level test matrices</a:t>
            </a:r>
          </a:p>
          <a:p>
            <a:r>
              <a:rPr lang="en-US" dirty="0"/>
              <a:t>Low level matrix</a:t>
            </a:r>
          </a:p>
          <a:p>
            <a:pPr lvl="1"/>
            <a:r>
              <a:rPr lang="en-US" dirty="0"/>
              <a:t>Rows are interfaces to subsystem, component</a:t>
            </a:r>
          </a:p>
          <a:p>
            <a:pPr lvl="1"/>
            <a:r>
              <a:rPr lang="en-US" dirty="0"/>
              <a:t>Columns represent security areas, their subdivisions, individual requirements</a:t>
            </a:r>
          </a:p>
          <a:p>
            <a:pPr lvl="1"/>
            <a:r>
              <a:rPr lang="en-US" dirty="0"/>
              <a:t>Cells contain test assertions, each of which apply to single interface and requirement</a:t>
            </a:r>
          </a:p>
          <a:p>
            <a:pPr lvl="2"/>
            <a:r>
              <a:rPr lang="en-US" dirty="0"/>
              <a:t>Any empty cells must be justified to show why requirement does not apply</a:t>
            </a:r>
          </a:p>
          <a:p>
            <a:pPr lvl="1"/>
            <a:endParaRPr lang="en-US" dirty="0"/>
          </a:p>
          <a:p>
            <a:pPr lvl="1"/>
            <a:endParaRPr lang="en-US" dirty="0"/>
          </a:p>
        </p:txBody>
      </p:sp>
      <p:sp>
        <p:nvSpPr>
          <p:cNvPr id="4" name="Date Placeholder 3">
            <a:extLst>
              <a:ext uri="{FF2B5EF4-FFF2-40B4-BE49-F238E27FC236}">
                <a16:creationId xmlns:a16="http://schemas.microsoft.com/office/drawing/2014/main" id="{471F652C-D8EC-1B46-BD06-1E60F1D9FDB3}"/>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2FFA3EFF-52D5-7E46-BC82-9C9F11479848}"/>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152ABEE9-40D1-C64F-AC3D-8308F2C801B8}"/>
              </a:ext>
            </a:extLst>
          </p:cNvPr>
          <p:cNvSpPr>
            <a:spLocks noGrp="1"/>
          </p:cNvSpPr>
          <p:nvPr>
            <p:ph type="sldNum" sz="quarter" idx="12"/>
          </p:nvPr>
        </p:nvSpPr>
        <p:spPr/>
        <p:txBody>
          <a:bodyPr/>
          <a:lstStyle/>
          <a:p>
            <a:r>
              <a:rPr lang="en-US"/>
              <a:t>Slide 20-</a:t>
            </a:r>
            <a:fld id="{52DFCED4-3DB5-5A4D-92BF-293F61671FD6}" type="slidenum">
              <a:rPr lang="en-US" smtClean="0"/>
              <a:pPr/>
              <a:t>88</a:t>
            </a:fld>
            <a:endParaRPr lang="en-US" dirty="0"/>
          </a:p>
        </p:txBody>
      </p:sp>
    </p:spTree>
    <p:extLst>
      <p:ext uri="{BB962C8B-B14F-4D97-AF65-F5344CB8AC3E}">
        <p14:creationId xmlns:p14="http://schemas.microsoft.com/office/powerpoint/2010/main" val="132242688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67064-5F17-8046-90F7-4146341786D7}"/>
              </a:ext>
            </a:extLst>
          </p:cNvPr>
          <p:cNvSpPr>
            <a:spLocks noGrp="1"/>
          </p:cNvSpPr>
          <p:nvPr>
            <p:ph type="title"/>
          </p:nvPr>
        </p:nvSpPr>
        <p:spPr/>
        <p:txBody>
          <a:bodyPr/>
          <a:lstStyle/>
          <a:p>
            <a:r>
              <a:rPr lang="en-US" dirty="0"/>
              <a:t>Example: Testing Security-Enhanced UNIX</a:t>
            </a:r>
          </a:p>
        </p:txBody>
      </p:sp>
      <p:sp>
        <p:nvSpPr>
          <p:cNvPr id="3" name="Content Placeholder 2">
            <a:extLst>
              <a:ext uri="{FF2B5EF4-FFF2-40B4-BE49-F238E27FC236}">
                <a16:creationId xmlns:a16="http://schemas.microsoft.com/office/drawing/2014/main" id="{3C9CB6EB-B64B-2248-9298-4AC96D57136F}"/>
              </a:ext>
            </a:extLst>
          </p:cNvPr>
          <p:cNvSpPr>
            <a:spLocks noGrp="1"/>
          </p:cNvSpPr>
          <p:nvPr>
            <p:ph idx="1"/>
          </p:nvPr>
        </p:nvSpPr>
        <p:spPr/>
        <p:txBody>
          <a:bodyPr>
            <a:normAutofit lnSpcReduction="10000"/>
          </a:bodyPr>
          <a:lstStyle/>
          <a:p>
            <a:r>
              <a:rPr lang="en-US" dirty="0"/>
              <a:t>System includes file, memory, process, and IPC management, process control, I/O interfaces and devices</a:t>
            </a:r>
          </a:p>
          <a:p>
            <a:r>
              <a:rPr lang="en-US" dirty="0"/>
              <a:t>Security functional requirement areas</a:t>
            </a:r>
          </a:p>
          <a:p>
            <a:pPr lvl="1"/>
            <a:r>
              <a:rPr lang="en-US" dirty="0"/>
              <a:t>Discretionary access control</a:t>
            </a:r>
          </a:p>
          <a:p>
            <a:pPr lvl="1"/>
            <a:r>
              <a:rPr lang="en-US" dirty="0"/>
              <a:t>Privileges, identification, authentication (I&amp;A)</a:t>
            </a:r>
          </a:p>
          <a:p>
            <a:pPr lvl="1"/>
            <a:r>
              <a:rPr lang="en-US" dirty="0"/>
              <a:t>Object reuse protection</a:t>
            </a:r>
          </a:p>
          <a:p>
            <a:pPr lvl="1"/>
            <a:r>
              <a:rPr lang="en-US" dirty="0"/>
              <a:t>Security audit</a:t>
            </a:r>
          </a:p>
          <a:p>
            <a:pPr lvl="1"/>
            <a:r>
              <a:rPr lang="en-US" dirty="0"/>
              <a:t>System architecture constraints</a:t>
            </a:r>
          </a:p>
          <a:p>
            <a:r>
              <a:rPr lang="en-US" dirty="0"/>
              <a:t>Testing uses interpretation of PGWG methodology</a:t>
            </a:r>
          </a:p>
          <a:p>
            <a:pPr lvl="1"/>
            <a:r>
              <a:rPr lang="en-US" dirty="0"/>
              <a:t>High-level matrix</a:t>
            </a:r>
          </a:p>
          <a:p>
            <a:pPr lvl="1"/>
            <a:r>
              <a:rPr lang="en-US" dirty="0"/>
              <a:t>Low-level matrices, 1 for each row of high-level matrix</a:t>
            </a:r>
          </a:p>
        </p:txBody>
      </p:sp>
      <p:sp>
        <p:nvSpPr>
          <p:cNvPr id="4" name="Date Placeholder 3">
            <a:extLst>
              <a:ext uri="{FF2B5EF4-FFF2-40B4-BE49-F238E27FC236}">
                <a16:creationId xmlns:a16="http://schemas.microsoft.com/office/drawing/2014/main" id="{E692807B-E4DA-9442-A4E6-40DFAA8EAEB9}"/>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C579350F-C62B-2349-BB24-297CB4CD072E}"/>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603A5FC0-20E1-EB41-BCE5-FD4CDA7C0732}"/>
              </a:ext>
            </a:extLst>
          </p:cNvPr>
          <p:cNvSpPr>
            <a:spLocks noGrp="1"/>
          </p:cNvSpPr>
          <p:nvPr>
            <p:ph type="sldNum" sz="quarter" idx="12"/>
          </p:nvPr>
        </p:nvSpPr>
        <p:spPr/>
        <p:txBody>
          <a:bodyPr/>
          <a:lstStyle/>
          <a:p>
            <a:r>
              <a:rPr lang="en-US"/>
              <a:t>Slide 20-</a:t>
            </a:r>
            <a:fld id="{52DFCED4-3DB5-5A4D-92BF-293F61671FD6}" type="slidenum">
              <a:rPr lang="en-US" smtClean="0"/>
              <a:pPr/>
              <a:t>89</a:t>
            </a:fld>
            <a:endParaRPr lang="en-US" dirty="0"/>
          </a:p>
        </p:txBody>
      </p:sp>
    </p:spTree>
    <p:extLst>
      <p:ext uri="{BB962C8B-B14F-4D97-AF65-F5344CB8AC3E}">
        <p14:creationId xmlns:p14="http://schemas.microsoft.com/office/powerpoint/2010/main" val="1347944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7D6300F1-8691-464D-8E80-993A6762CCC7}"/>
              </a:ext>
            </a:extLst>
          </p:cNvPr>
          <p:cNvSpPr>
            <a:spLocks noGrp="1" noChangeArrowheads="1"/>
          </p:cNvSpPr>
          <p:nvPr>
            <p:ph type="title"/>
          </p:nvPr>
        </p:nvSpPr>
        <p:spPr/>
        <p:txBody>
          <a:bodyPr/>
          <a:lstStyle/>
          <a:p>
            <a:r>
              <a:rPr lang="en-US" altLang="en-US"/>
              <a:t>Examples</a:t>
            </a:r>
          </a:p>
        </p:txBody>
      </p:sp>
      <p:sp>
        <p:nvSpPr>
          <p:cNvPr id="67587" name="Rectangle 3">
            <a:extLst>
              <a:ext uri="{FF2B5EF4-FFF2-40B4-BE49-F238E27FC236}">
                <a16:creationId xmlns:a16="http://schemas.microsoft.com/office/drawing/2014/main" id="{BDF95ECC-92F3-594D-BB9F-19D4E69E8BE8}"/>
              </a:ext>
            </a:extLst>
          </p:cNvPr>
          <p:cNvSpPr>
            <a:spLocks noGrp="1" noChangeArrowheads="1"/>
          </p:cNvSpPr>
          <p:nvPr>
            <p:ph type="body" idx="1"/>
          </p:nvPr>
        </p:nvSpPr>
        <p:spPr/>
        <p:txBody>
          <a:bodyPr/>
          <a:lstStyle/>
          <a:p>
            <a:r>
              <a:rPr lang="en-US" altLang="en-US" i="1" dirty="0"/>
              <a:t>Security kernel</a:t>
            </a:r>
            <a:r>
              <a:rPr lang="en-US" altLang="en-US" dirty="0"/>
              <a:t> combines hardware and software to implement reference monitor</a:t>
            </a:r>
          </a:p>
          <a:p>
            <a:r>
              <a:rPr lang="en-US" altLang="en-US" i="1" dirty="0"/>
              <a:t>Trusted computing base</a:t>
            </a:r>
            <a:r>
              <a:rPr lang="en-US" altLang="en-US" dirty="0"/>
              <a:t> (</a:t>
            </a:r>
            <a:r>
              <a:rPr lang="en-US" altLang="en-US" i="1" dirty="0"/>
              <a:t>TCB</a:t>
            </a:r>
            <a:r>
              <a:rPr lang="en-US" altLang="en-US" dirty="0"/>
              <a:t>) consists of all protection mechanisms within a system responsible for enforcing security policy</a:t>
            </a:r>
          </a:p>
          <a:p>
            <a:pPr lvl="1"/>
            <a:r>
              <a:rPr lang="en-US" altLang="en-US" dirty="0"/>
              <a:t>Includes hardware and software</a:t>
            </a:r>
          </a:p>
          <a:p>
            <a:pPr lvl="1"/>
            <a:r>
              <a:rPr lang="en-US" altLang="en-US" dirty="0"/>
              <a:t>Generalizes notion of security kernel</a:t>
            </a:r>
          </a:p>
        </p:txBody>
      </p:sp>
      <p:sp>
        <p:nvSpPr>
          <p:cNvPr id="2" name="Date Placeholder 1">
            <a:extLst>
              <a:ext uri="{FF2B5EF4-FFF2-40B4-BE49-F238E27FC236}">
                <a16:creationId xmlns:a16="http://schemas.microsoft.com/office/drawing/2014/main" id="{3A3D93A8-AC2B-234F-804A-A4367F748AB0}"/>
              </a:ext>
            </a:extLst>
          </p:cNvPr>
          <p:cNvSpPr>
            <a:spLocks noGrp="1"/>
          </p:cNvSpPr>
          <p:nvPr>
            <p:ph type="dt" sz="half" idx="10"/>
          </p:nvPr>
        </p:nvSpPr>
        <p:spPr/>
        <p:txBody>
          <a:bodyPr/>
          <a:lstStyle/>
          <a:p>
            <a:r>
              <a:rPr lang="en-US"/>
              <a:t>Version 1.1</a:t>
            </a:r>
          </a:p>
        </p:txBody>
      </p:sp>
      <p:sp>
        <p:nvSpPr>
          <p:cNvPr id="3" name="Footer Placeholder 2">
            <a:extLst>
              <a:ext uri="{FF2B5EF4-FFF2-40B4-BE49-F238E27FC236}">
                <a16:creationId xmlns:a16="http://schemas.microsoft.com/office/drawing/2014/main" id="{ADA9A77B-E66E-BE4E-89BC-37CC7830C416}"/>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A4B62411-8312-D94E-81A1-72D85728DD0D}"/>
              </a:ext>
            </a:extLst>
          </p:cNvPr>
          <p:cNvSpPr>
            <a:spLocks noGrp="1"/>
          </p:cNvSpPr>
          <p:nvPr>
            <p:ph type="sldNum" sz="quarter" idx="12"/>
          </p:nvPr>
        </p:nvSpPr>
        <p:spPr/>
        <p:txBody>
          <a:bodyPr/>
          <a:lstStyle/>
          <a:p>
            <a:r>
              <a:rPr lang="en-US"/>
              <a:t>Slide 20-</a:t>
            </a:r>
            <a:fld id="{52DFCED4-3DB5-5A4D-92BF-293F61671FD6}" type="slidenum">
              <a:rPr lang="en-US" smtClean="0"/>
              <a:pPr/>
              <a:t>9</a:t>
            </a:fld>
            <a:endParaRPr lang="en-US" dirty="0"/>
          </a:p>
        </p:txBody>
      </p:sp>
    </p:spTree>
    <p:extLst>
      <p:ext uri="{BB962C8B-B14F-4D97-AF65-F5344CB8AC3E}">
        <p14:creationId xmlns:p14="http://schemas.microsoft.com/office/powerpoint/2010/main" val="44804796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E367A-287B-1843-B627-36DB2B7FE60C}"/>
              </a:ext>
            </a:extLst>
          </p:cNvPr>
          <p:cNvSpPr>
            <a:spLocks noGrp="1"/>
          </p:cNvSpPr>
          <p:nvPr>
            <p:ph type="title"/>
          </p:nvPr>
        </p:nvSpPr>
        <p:spPr/>
        <p:txBody>
          <a:bodyPr/>
          <a:lstStyle/>
          <a:p>
            <a:r>
              <a:rPr lang="en-US" dirty="0"/>
              <a:t>Example: High-Level Matrix</a:t>
            </a:r>
          </a:p>
        </p:txBody>
      </p:sp>
      <p:graphicFrame>
        <p:nvGraphicFramePr>
          <p:cNvPr id="7" name="Content Placeholder 6">
            <a:extLst>
              <a:ext uri="{FF2B5EF4-FFF2-40B4-BE49-F238E27FC236}">
                <a16:creationId xmlns:a16="http://schemas.microsoft.com/office/drawing/2014/main" id="{E3A7C45F-8128-FC48-9ABB-8F29DF3BC373}"/>
              </a:ext>
            </a:extLst>
          </p:cNvPr>
          <p:cNvGraphicFramePr>
            <a:graphicFrameLocks noGrp="1"/>
          </p:cNvGraphicFramePr>
          <p:nvPr>
            <p:ph idx="1"/>
            <p:extLst>
              <p:ext uri="{D42A27DB-BD31-4B8C-83A1-F6EECF244321}">
                <p14:modId xmlns:p14="http://schemas.microsoft.com/office/powerpoint/2010/main" val="281368634"/>
              </p:ext>
            </p:extLst>
          </p:nvPr>
        </p:nvGraphicFramePr>
        <p:xfrm>
          <a:off x="961245" y="1484025"/>
          <a:ext cx="10269510" cy="4572000"/>
        </p:xfrm>
        <a:graphic>
          <a:graphicData uri="http://schemas.openxmlformats.org/drawingml/2006/table">
            <a:tbl>
              <a:tblPr firstRow="1" bandRow="1">
                <a:tableStyleId>{073A0DAA-6AF3-43AB-8588-CEC1D06C72B9}</a:tableStyleId>
              </a:tblPr>
              <a:tblGrid>
                <a:gridCol w="3645987">
                  <a:extLst>
                    <a:ext uri="{9D8B030D-6E8A-4147-A177-3AD203B41FA5}">
                      <a16:colId xmlns:a16="http://schemas.microsoft.com/office/drawing/2014/main" val="2647235278"/>
                    </a:ext>
                  </a:extLst>
                </a:gridCol>
                <a:gridCol w="990310">
                  <a:extLst>
                    <a:ext uri="{9D8B030D-6E8A-4147-A177-3AD203B41FA5}">
                      <a16:colId xmlns:a16="http://schemas.microsoft.com/office/drawing/2014/main" val="965275156"/>
                    </a:ext>
                  </a:extLst>
                </a:gridCol>
                <a:gridCol w="1029921">
                  <a:extLst>
                    <a:ext uri="{9D8B030D-6E8A-4147-A177-3AD203B41FA5}">
                      <a16:colId xmlns:a16="http://schemas.microsoft.com/office/drawing/2014/main" val="1837101289"/>
                    </a:ext>
                  </a:extLst>
                </a:gridCol>
                <a:gridCol w="930892">
                  <a:extLst>
                    <a:ext uri="{9D8B030D-6E8A-4147-A177-3AD203B41FA5}">
                      <a16:colId xmlns:a16="http://schemas.microsoft.com/office/drawing/2014/main" val="2343565028"/>
                    </a:ext>
                  </a:extLst>
                </a:gridCol>
                <a:gridCol w="1069535">
                  <a:extLst>
                    <a:ext uri="{9D8B030D-6E8A-4147-A177-3AD203B41FA5}">
                      <a16:colId xmlns:a16="http://schemas.microsoft.com/office/drawing/2014/main" val="4241641414"/>
                    </a:ext>
                  </a:extLst>
                </a:gridCol>
                <a:gridCol w="1208178">
                  <a:extLst>
                    <a:ext uri="{9D8B030D-6E8A-4147-A177-3AD203B41FA5}">
                      <a16:colId xmlns:a16="http://schemas.microsoft.com/office/drawing/2014/main" val="2088085831"/>
                    </a:ext>
                  </a:extLst>
                </a:gridCol>
                <a:gridCol w="1394687">
                  <a:extLst>
                    <a:ext uri="{9D8B030D-6E8A-4147-A177-3AD203B41FA5}">
                      <a16:colId xmlns:a16="http://schemas.microsoft.com/office/drawing/2014/main" val="2487494911"/>
                    </a:ext>
                  </a:extLst>
                </a:gridCol>
              </a:tblGrid>
              <a:tr h="366026">
                <a:tc gridSpan="7">
                  <a:txBody>
                    <a:bodyPr/>
                    <a:lstStyle/>
                    <a:p>
                      <a:pPr algn="ctr"/>
                      <a:r>
                        <a:rPr lang="en-US" sz="2400" dirty="0">
                          <a:solidFill>
                            <a:schemeClr val="tx1"/>
                          </a:solidFill>
                        </a:rPr>
                        <a:t>Security Requirement Area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701277599"/>
                  </a:ext>
                </a:extLst>
              </a:tr>
              <a:tr h="366026">
                <a:tc>
                  <a:txBody>
                    <a:bodyPr/>
                    <a:lstStyle/>
                    <a:p>
                      <a:r>
                        <a:rPr lang="en-US" sz="2400" dirty="0"/>
                        <a:t>Component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DAC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err="1"/>
                        <a:t>Priv</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I&amp;A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Audit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Arch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5802926"/>
                  </a:ext>
                </a:extLst>
              </a:tr>
              <a:tr h="366026">
                <a:tc>
                  <a:txBody>
                    <a:bodyPr/>
                    <a:lstStyle/>
                    <a:p>
                      <a:r>
                        <a:rPr lang="en-US" sz="2400" dirty="0"/>
                        <a:t>Process management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1761052"/>
                  </a:ext>
                </a:extLst>
              </a:tr>
              <a:tr h="366026">
                <a:tc>
                  <a:txBody>
                    <a:bodyPr/>
                    <a:lstStyle/>
                    <a:p>
                      <a:r>
                        <a:rPr lang="en-US" sz="2400" dirty="0"/>
                        <a:t>Process control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7252546"/>
                  </a:ext>
                </a:extLst>
              </a:tr>
              <a:tr h="366026">
                <a:tc>
                  <a:txBody>
                    <a:bodyPr/>
                    <a:lstStyle/>
                    <a:p>
                      <a:r>
                        <a:rPr lang="en-US" sz="2400" dirty="0"/>
                        <a:t>File management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2903842"/>
                  </a:ext>
                </a:extLst>
              </a:tr>
              <a:tr h="366026">
                <a:tc>
                  <a:txBody>
                    <a:bodyPr/>
                    <a:lstStyle/>
                    <a:p>
                      <a:r>
                        <a:rPr lang="en-US" sz="2400" dirty="0"/>
                        <a:t>Audit subsystem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9325263"/>
                  </a:ext>
                </a:extLst>
              </a:tr>
              <a:tr h="366026">
                <a:tc>
                  <a:txBody>
                    <a:bodyPr/>
                    <a:lstStyle/>
                    <a:p>
                      <a:r>
                        <a:rPr lang="en-US" sz="2400" dirty="0"/>
                        <a:t>I/O subsystem interfaces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3063783"/>
                  </a:ext>
                </a:extLst>
              </a:tr>
              <a:tr h="366026">
                <a:tc>
                  <a:txBody>
                    <a:bodyPr/>
                    <a:lstStyle/>
                    <a:p>
                      <a:r>
                        <a:rPr lang="en-US" sz="2400" dirty="0"/>
                        <a:t>I/O device drivers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4534184"/>
                  </a:ext>
                </a:extLst>
              </a:tr>
              <a:tr h="366026">
                <a:tc>
                  <a:txBody>
                    <a:bodyPr/>
                    <a:lstStyle/>
                    <a:p>
                      <a:r>
                        <a:rPr lang="en-US" sz="2400" dirty="0"/>
                        <a:t>IPC management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990057"/>
                  </a:ext>
                </a:extLst>
              </a:tr>
              <a:tr h="366026">
                <a:tc>
                  <a:txBody>
                    <a:bodyPr/>
                    <a:lstStyle/>
                    <a:p>
                      <a:r>
                        <a:rPr lang="en-US" sz="2400" dirty="0"/>
                        <a:t>Memory management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6391948"/>
                  </a:ext>
                </a:extLst>
              </a:tr>
            </a:tbl>
          </a:graphicData>
        </a:graphic>
      </p:graphicFrame>
      <p:sp>
        <p:nvSpPr>
          <p:cNvPr id="4" name="Date Placeholder 3">
            <a:extLst>
              <a:ext uri="{FF2B5EF4-FFF2-40B4-BE49-F238E27FC236}">
                <a16:creationId xmlns:a16="http://schemas.microsoft.com/office/drawing/2014/main" id="{4B9BAAD9-C170-0349-A5CA-B2A52C3D3F4B}"/>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ED0092F2-07A0-D642-BD5B-A6F7BE68CB76}"/>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8042BD6F-02AE-5144-96F4-EC725091E5FC}"/>
              </a:ext>
            </a:extLst>
          </p:cNvPr>
          <p:cNvSpPr>
            <a:spLocks noGrp="1"/>
          </p:cNvSpPr>
          <p:nvPr>
            <p:ph type="sldNum" sz="quarter" idx="12"/>
          </p:nvPr>
        </p:nvSpPr>
        <p:spPr/>
        <p:txBody>
          <a:bodyPr/>
          <a:lstStyle/>
          <a:p>
            <a:r>
              <a:rPr lang="en-US"/>
              <a:t>Slide 20-</a:t>
            </a:r>
            <a:fld id="{52DFCED4-3DB5-5A4D-92BF-293F61671FD6}" type="slidenum">
              <a:rPr lang="en-US" smtClean="0"/>
              <a:pPr/>
              <a:t>90</a:t>
            </a:fld>
            <a:endParaRPr lang="en-US" dirty="0"/>
          </a:p>
        </p:txBody>
      </p:sp>
    </p:spTree>
    <p:extLst>
      <p:ext uri="{BB962C8B-B14F-4D97-AF65-F5344CB8AC3E}">
        <p14:creationId xmlns:p14="http://schemas.microsoft.com/office/powerpoint/2010/main" val="243196089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0425A-FA26-FD46-B807-C78980547C1B}"/>
              </a:ext>
            </a:extLst>
          </p:cNvPr>
          <p:cNvSpPr>
            <a:spLocks noGrp="1"/>
          </p:cNvSpPr>
          <p:nvPr>
            <p:ph type="title"/>
          </p:nvPr>
        </p:nvSpPr>
        <p:spPr/>
        <p:txBody>
          <a:bodyPr/>
          <a:lstStyle/>
          <a:p>
            <a:r>
              <a:rPr lang="en-US" dirty="0"/>
              <a:t>Example: Low-Level Matrix</a:t>
            </a:r>
          </a:p>
        </p:txBody>
      </p:sp>
      <p:graphicFrame>
        <p:nvGraphicFramePr>
          <p:cNvPr id="7" name="Content Placeholder 6">
            <a:extLst>
              <a:ext uri="{FF2B5EF4-FFF2-40B4-BE49-F238E27FC236}">
                <a16:creationId xmlns:a16="http://schemas.microsoft.com/office/drawing/2014/main" id="{62ED1647-D75C-5B42-B39D-AC02026D67E1}"/>
              </a:ext>
            </a:extLst>
          </p:cNvPr>
          <p:cNvGraphicFramePr>
            <a:graphicFrameLocks noGrp="1"/>
          </p:cNvGraphicFramePr>
          <p:nvPr>
            <p:ph idx="1"/>
            <p:extLst>
              <p:ext uri="{D42A27DB-BD31-4B8C-83A1-F6EECF244321}">
                <p14:modId xmlns:p14="http://schemas.microsoft.com/office/powerpoint/2010/main" val="1814179935"/>
              </p:ext>
            </p:extLst>
          </p:nvPr>
        </p:nvGraphicFramePr>
        <p:xfrm>
          <a:off x="555572" y="1690688"/>
          <a:ext cx="11080856" cy="4480560"/>
        </p:xfrm>
        <a:graphic>
          <a:graphicData uri="http://schemas.openxmlformats.org/drawingml/2006/table">
            <a:tbl>
              <a:tblPr firstRow="1" bandRow="1">
                <a:tableStyleId>{5C22544A-7EE6-4342-B048-85BDC9FD1C3A}</a:tableStyleId>
              </a:tblPr>
              <a:tblGrid>
                <a:gridCol w="1364105">
                  <a:extLst>
                    <a:ext uri="{9D8B030D-6E8A-4147-A177-3AD203B41FA5}">
                      <a16:colId xmlns:a16="http://schemas.microsoft.com/office/drawing/2014/main" val="3944831319"/>
                    </a:ext>
                  </a:extLst>
                </a:gridCol>
                <a:gridCol w="989351">
                  <a:extLst>
                    <a:ext uri="{9D8B030D-6E8A-4147-A177-3AD203B41FA5}">
                      <a16:colId xmlns:a16="http://schemas.microsoft.com/office/drawing/2014/main" val="2536597530"/>
                    </a:ext>
                  </a:extLst>
                </a:gridCol>
                <a:gridCol w="824459">
                  <a:extLst>
                    <a:ext uri="{9D8B030D-6E8A-4147-A177-3AD203B41FA5}">
                      <a16:colId xmlns:a16="http://schemas.microsoft.com/office/drawing/2014/main" val="2774906991"/>
                    </a:ext>
                  </a:extLst>
                </a:gridCol>
                <a:gridCol w="749508">
                  <a:extLst>
                    <a:ext uri="{9D8B030D-6E8A-4147-A177-3AD203B41FA5}">
                      <a16:colId xmlns:a16="http://schemas.microsoft.com/office/drawing/2014/main" val="2993797976"/>
                    </a:ext>
                  </a:extLst>
                </a:gridCol>
                <a:gridCol w="734518">
                  <a:extLst>
                    <a:ext uri="{9D8B030D-6E8A-4147-A177-3AD203B41FA5}">
                      <a16:colId xmlns:a16="http://schemas.microsoft.com/office/drawing/2014/main" val="3667635403"/>
                    </a:ext>
                  </a:extLst>
                </a:gridCol>
                <a:gridCol w="790922">
                  <a:extLst>
                    <a:ext uri="{9D8B030D-6E8A-4147-A177-3AD203B41FA5}">
                      <a16:colId xmlns:a16="http://schemas.microsoft.com/office/drawing/2014/main" val="1378607482"/>
                    </a:ext>
                  </a:extLst>
                </a:gridCol>
                <a:gridCol w="1282571">
                  <a:extLst>
                    <a:ext uri="{9D8B030D-6E8A-4147-A177-3AD203B41FA5}">
                      <a16:colId xmlns:a16="http://schemas.microsoft.com/office/drawing/2014/main" val="939196631"/>
                    </a:ext>
                  </a:extLst>
                </a:gridCol>
                <a:gridCol w="1251667">
                  <a:extLst>
                    <a:ext uri="{9D8B030D-6E8A-4147-A177-3AD203B41FA5}">
                      <a16:colId xmlns:a16="http://schemas.microsoft.com/office/drawing/2014/main" val="1638124394"/>
                    </a:ext>
                  </a:extLst>
                </a:gridCol>
                <a:gridCol w="1390740">
                  <a:extLst>
                    <a:ext uri="{9D8B030D-6E8A-4147-A177-3AD203B41FA5}">
                      <a16:colId xmlns:a16="http://schemas.microsoft.com/office/drawing/2014/main" val="994860361"/>
                    </a:ext>
                  </a:extLst>
                </a:gridCol>
                <a:gridCol w="1703015">
                  <a:extLst>
                    <a:ext uri="{9D8B030D-6E8A-4147-A177-3AD203B41FA5}">
                      <a16:colId xmlns:a16="http://schemas.microsoft.com/office/drawing/2014/main" val="2919392035"/>
                    </a:ext>
                  </a:extLst>
                </a:gridCol>
              </a:tblGrid>
              <a:tr h="370840">
                <a:tc>
                  <a:txBody>
                    <a:bodyPr/>
                    <a:lstStyle/>
                    <a:p>
                      <a:pPr algn="ctr"/>
                      <a:r>
                        <a:rPr lang="en-US" sz="2400" b="0" dirty="0">
                          <a:solidFill>
                            <a:schemeClr val="tx1"/>
                          </a:solidFill>
                        </a:rPr>
                        <a:t>System Call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solidFill>
                        </a:rPr>
                        <a:t>DAC u/g/o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solidFill>
                        </a:rPr>
                        <a:t>DAC</a:t>
                      </a:r>
                    </a:p>
                    <a:p>
                      <a:pPr algn="ctr"/>
                      <a:r>
                        <a:rPr lang="en-US" sz="2400" b="0" dirty="0">
                          <a:solidFill>
                            <a:schemeClr val="tx1"/>
                          </a:solidFill>
                        </a:rPr>
                        <a:t>ACL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err="1">
                          <a:solidFill>
                            <a:schemeClr val="tx1"/>
                          </a:solidFill>
                        </a:rPr>
                        <a:t>Priv</a:t>
                      </a: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solidFill>
                        </a:rPr>
                        <a:t>I&amp;A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solidFill>
                        </a:rPr>
                        <a: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solidFill>
                        </a:rPr>
                        <a:t>Security</a:t>
                      </a:r>
                    </a:p>
                    <a:p>
                      <a:pPr algn="ctr"/>
                      <a:r>
                        <a:rPr lang="en-US" sz="2400" b="0" dirty="0">
                          <a:solidFill>
                            <a:schemeClr val="tx1"/>
                          </a:solidFill>
                        </a:rPr>
                        <a:t>Audit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solidFill>
                        </a:rPr>
                        <a:t>Logging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solidFill>
                        </a:rPr>
                        <a:t>Isolation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solidFill>
                        </a:rPr>
                        <a:t>Protection Domains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7713295"/>
                  </a:ext>
                </a:extLst>
              </a:tr>
              <a:tr h="370840">
                <a:tc>
                  <a:txBody>
                    <a:bodyPr/>
                    <a:lstStyle/>
                    <a:p>
                      <a:r>
                        <a:rPr lang="en-US" sz="2400" i="1" dirty="0" err="1"/>
                        <a:t>brk</a:t>
                      </a:r>
                      <a:endParaRPr lang="en-US" sz="2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882862"/>
                  </a:ext>
                </a:extLst>
              </a:tr>
              <a:tr h="370840">
                <a:tc>
                  <a:txBody>
                    <a:bodyPr/>
                    <a:lstStyle/>
                    <a:p>
                      <a:r>
                        <a:rPr lang="en-US" sz="2400" i="1" dirty="0" err="1"/>
                        <a:t>madvise</a:t>
                      </a:r>
                      <a:endParaRPr lang="en-US" sz="2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4148651"/>
                  </a:ext>
                </a:extLst>
              </a:tr>
              <a:tr h="370840">
                <a:tc>
                  <a:txBody>
                    <a:bodyPr/>
                    <a:lstStyle/>
                    <a:p>
                      <a:r>
                        <a:rPr lang="en-US" sz="2400" i="1" dirty="0" err="1"/>
                        <a:t>mmap</a:t>
                      </a:r>
                      <a:endParaRPr lang="en-US" sz="2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4785170"/>
                  </a:ext>
                </a:extLst>
              </a:tr>
              <a:tr h="370840">
                <a:tc>
                  <a:txBody>
                    <a:bodyPr/>
                    <a:lstStyle/>
                    <a:p>
                      <a:r>
                        <a:rPr lang="en-US" sz="2400" i="1" dirty="0" err="1"/>
                        <a:t>mprotect</a:t>
                      </a:r>
                      <a:endParaRPr lang="en-US" sz="2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5780517"/>
                  </a:ext>
                </a:extLst>
              </a:tr>
              <a:tr h="370840">
                <a:tc>
                  <a:txBody>
                    <a:bodyPr/>
                    <a:lstStyle/>
                    <a:p>
                      <a:r>
                        <a:rPr lang="en-US" sz="2400" i="1" dirty="0" err="1"/>
                        <a:t>msync</a:t>
                      </a:r>
                      <a:endParaRPr lang="en-US" sz="2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7510438"/>
                  </a:ext>
                </a:extLst>
              </a:tr>
              <a:tr h="370840">
                <a:tc>
                  <a:txBody>
                    <a:bodyPr/>
                    <a:lstStyle/>
                    <a:p>
                      <a:r>
                        <a:rPr lang="en-US" sz="2400" i="1" dirty="0" err="1"/>
                        <a:t>munmap</a:t>
                      </a:r>
                      <a:endParaRPr lang="en-US" sz="2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7337603"/>
                  </a:ext>
                </a:extLst>
              </a:tr>
              <a:tr h="370840">
                <a:tc>
                  <a:txBody>
                    <a:bodyPr/>
                    <a:lstStyle/>
                    <a:p>
                      <a:r>
                        <a:rPr lang="en-US" sz="2400" i="1" dirty="0" err="1"/>
                        <a:t>plock</a:t>
                      </a:r>
                      <a:endParaRPr lang="en-US" sz="2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3925050"/>
                  </a:ext>
                </a:extLst>
              </a:tr>
              <a:tr h="370840">
                <a:tc>
                  <a:txBody>
                    <a:bodyPr/>
                    <a:lstStyle/>
                    <a:p>
                      <a:r>
                        <a:rPr lang="en-US" sz="2400" i="1" dirty="0" err="1"/>
                        <a:t>vm-ctl</a:t>
                      </a:r>
                      <a:endParaRPr lang="en-US" sz="2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3415105"/>
                  </a:ext>
                </a:extLst>
              </a:tr>
            </a:tbl>
          </a:graphicData>
        </a:graphic>
      </p:graphicFrame>
      <p:sp>
        <p:nvSpPr>
          <p:cNvPr id="4" name="Date Placeholder 3">
            <a:extLst>
              <a:ext uri="{FF2B5EF4-FFF2-40B4-BE49-F238E27FC236}">
                <a16:creationId xmlns:a16="http://schemas.microsoft.com/office/drawing/2014/main" id="{2D123541-09FE-A04A-A74B-2FB5516A2225}"/>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60473EB3-325C-4843-98FE-4951B5399984}"/>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F5344340-FC63-4B43-B35C-726C008FA9BB}"/>
              </a:ext>
            </a:extLst>
          </p:cNvPr>
          <p:cNvSpPr>
            <a:spLocks noGrp="1"/>
          </p:cNvSpPr>
          <p:nvPr>
            <p:ph type="sldNum" sz="quarter" idx="12"/>
          </p:nvPr>
        </p:nvSpPr>
        <p:spPr/>
        <p:txBody>
          <a:bodyPr/>
          <a:lstStyle/>
          <a:p>
            <a:r>
              <a:rPr lang="en-US"/>
              <a:t>Slide 20-</a:t>
            </a:r>
            <a:fld id="{52DFCED4-3DB5-5A4D-92BF-293F61671FD6}" type="slidenum">
              <a:rPr lang="en-US" smtClean="0"/>
              <a:pPr/>
              <a:t>91</a:t>
            </a:fld>
            <a:endParaRPr lang="en-US" dirty="0"/>
          </a:p>
        </p:txBody>
      </p:sp>
    </p:spTree>
    <p:extLst>
      <p:ext uri="{BB962C8B-B14F-4D97-AF65-F5344CB8AC3E}">
        <p14:creationId xmlns:p14="http://schemas.microsoft.com/office/powerpoint/2010/main" val="344480369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3C603-4E5C-DA41-8577-540CFBDADB10}"/>
              </a:ext>
            </a:extLst>
          </p:cNvPr>
          <p:cNvSpPr>
            <a:spLocks noGrp="1"/>
          </p:cNvSpPr>
          <p:nvPr>
            <p:ph type="title"/>
          </p:nvPr>
        </p:nvSpPr>
        <p:spPr/>
        <p:txBody>
          <a:bodyPr/>
          <a:lstStyle/>
          <a:p>
            <a:r>
              <a:rPr lang="en-US" dirty="0"/>
              <a:t>Test Assertions</a:t>
            </a:r>
          </a:p>
        </p:txBody>
      </p:sp>
      <p:sp>
        <p:nvSpPr>
          <p:cNvPr id="3" name="Content Placeholder 2">
            <a:extLst>
              <a:ext uri="{FF2B5EF4-FFF2-40B4-BE49-F238E27FC236}">
                <a16:creationId xmlns:a16="http://schemas.microsoft.com/office/drawing/2014/main" id="{015A8FA5-685F-1B4D-9BB3-F369442CE667}"/>
              </a:ext>
            </a:extLst>
          </p:cNvPr>
          <p:cNvSpPr>
            <a:spLocks noGrp="1"/>
          </p:cNvSpPr>
          <p:nvPr>
            <p:ph idx="1"/>
          </p:nvPr>
        </p:nvSpPr>
        <p:spPr/>
        <p:txBody>
          <a:bodyPr>
            <a:normAutofit lnSpcReduction="10000"/>
          </a:bodyPr>
          <a:lstStyle/>
          <a:p>
            <a:r>
              <a:rPr lang="en-US" dirty="0"/>
              <a:t>Created by identifying security-relevant, testable, analyzable conditions</a:t>
            </a:r>
          </a:p>
          <a:p>
            <a:pPr lvl="1"/>
            <a:r>
              <a:rPr lang="en-US" dirty="0"/>
              <a:t>Review design documentation for this</a:t>
            </a:r>
          </a:p>
          <a:p>
            <a:r>
              <a:rPr lang="en-US" dirty="0"/>
              <a:t>PGWG methods for stating assertions</a:t>
            </a:r>
          </a:p>
          <a:p>
            <a:pPr lvl="1"/>
            <a:r>
              <a:rPr lang="en-US" dirty="0"/>
              <a:t>Develop statements describing behavior that must be verified</a:t>
            </a:r>
          </a:p>
          <a:p>
            <a:pPr lvl="2"/>
            <a:r>
              <a:rPr lang="en-US" dirty="0"/>
              <a:t>Example: “Verify that the calling process needs DAC write access permission to the parent directory of the file being created. Verify that if access is denied, the return error code is 2.”</a:t>
            </a:r>
          </a:p>
          <a:p>
            <a:pPr lvl="1"/>
            <a:r>
              <a:rPr lang="en-US" dirty="0"/>
              <a:t>Develop statements that tester must prove or disprove with tests</a:t>
            </a:r>
          </a:p>
          <a:p>
            <a:pPr lvl="2"/>
            <a:r>
              <a:rPr lang="en-US" dirty="0"/>
              <a:t>Example: “The calling process needs DAC write access permission to the parent directory of the file being created, and if access is denied, it returns error code 2.”</a:t>
            </a:r>
          </a:p>
          <a:p>
            <a:pPr lvl="1"/>
            <a:r>
              <a:rPr lang="en-US" dirty="0"/>
              <a:t>State assertions as claims embedded within structured specification format</a:t>
            </a:r>
          </a:p>
          <a:p>
            <a:pPr lvl="2"/>
            <a:endParaRPr lang="en-US" dirty="0"/>
          </a:p>
          <a:p>
            <a:pPr lvl="2"/>
            <a:endParaRPr lang="en-US" dirty="0"/>
          </a:p>
        </p:txBody>
      </p:sp>
      <p:sp>
        <p:nvSpPr>
          <p:cNvPr id="4" name="Date Placeholder 3">
            <a:extLst>
              <a:ext uri="{FF2B5EF4-FFF2-40B4-BE49-F238E27FC236}">
                <a16:creationId xmlns:a16="http://schemas.microsoft.com/office/drawing/2014/main" id="{4F45D6D1-9E2F-AA46-91D9-75AA75FD3973}"/>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DFB1C068-64CF-3644-950E-8E4FB7AAD9B5}"/>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7665B31B-D8C3-8447-BA66-927FA5766AFD}"/>
              </a:ext>
            </a:extLst>
          </p:cNvPr>
          <p:cNvSpPr>
            <a:spLocks noGrp="1"/>
          </p:cNvSpPr>
          <p:nvPr>
            <p:ph type="sldNum" sz="quarter" idx="12"/>
          </p:nvPr>
        </p:nvSpPr>
        <p:spPr/>
        <p:txBody>
          <a:bodyPr/>
          <a:lstStyle/>
          <a:p>
            <a:r>
              <a:rPr lang="en-US"/>
              <a:t>Slide 20-</a:t>
            </a:r>
            <a:fld id="{52DFCED4-3DB5-5A4D-92BF-293F61671FD6}" type="slidenum">
              <a:rPr lang="en-US" smtClean="0"/>
              <a:pPr/>
              <a:t>92</a:t>
            </a:fld>
            <a:endParaRPr lang="en-US" dirty="0"/>
          </a:p>
        </p:txBody>
      </p:sp>
    </p:spTree>
    <p:extLst>
      <p:ext uri="{BB962C8B-B14F-4D97-AF65-F5344CB8AC3E}">
        <p14:creationId xmlns:p14="http://schemas.microsoft.com/office/powerpoint/2010/main" val="358173165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A423F-ACB3-7741-A8AF-E72604A5361E}"/>
              </a:ext>
            </a:extLst>
          </p:cNvPr>
          <p:cNvSpPr>
            <a:spLocks noGrp="1"/>
          </p:cNvSpPr>
          <p:nvPr>
            <p:ph type="title"/>
          </p:nvPr>
        </p:nvSpPr>
        <p:spPr/>
        <p:txBody>
          <a:bodyPr/>
          <a:lstStyle/>
          <a:p>
            <a:r>
              <a:rPr lang="en-US" dirty="0"/>
              <a:t>Test Specifications</a:t>
            </a:r>
          </a:p>
        </p:txBody>
      </p:sp>
      <p:sp>
        <p:nvSpPr>
          <p:cNvPr id="3" name="Content Placeholder 2">
            <a:extLst>
              <a:ext uri="{FF2B5EF4-FFF2-40B4-BE49-F238E27FC236}">
                <a16:creationId xmlns:a16="http://schemas.microsoft.com/office/drawing/2014/main" id="{00F51562-DA99-6746-BC71-508248A19A3D}"/>
              </a:ext>
            </a:extLst>
          </p:cNvPr>
          <p:cNvSpPr>
            <a:spLocks noGrp="1"/>
          </p:cNvSpPr>
          <p:nvPr>
            <p:ph idx="1"/>
          </p:nvPr>
        </p:nvSpPr>
        <p:spPr/>
        <p:txBody>
          <a:bodyPr/>
          <a:lstStyle/>
          <a:p>
            <a:r>
              <a:rPr lang="en-US" dirty="0"/>
              <a:t>Test cases to verify truth of each assertion for each interface</a:t>
            </a:r>
          </a:p>
          <a:p>
            <a:r>
              <a:rPr lang="en-US" dirty="0"/>
              <a:t>PGWG suggests:</a:t>
            </a:r>
          </a:p>
          <a:p>
            <a:pPr lvl="1"/>
            <a:r>
              <a:rPr lang="en-US" dirty="0"/>
              <a:t>High-level test specifications (HLTS) describe, specify test cases for each interface</a:t>
            </a:r>
          </a:p>
          <a:p>
            <a:pPr lvl="1"/>
            <a:r>
              <a:rPr lang="en-US" dirty="0"/>
              <a:t>Low-level test specifications (LLTS) provide information about each test case</a:t>
            </a:r>
          </a:p>
          <a:p>
            <a:pPr lvl="2"/>
            <a:r>
              <a:rPr lang="en-US" dirty="0"/>
              <a:t>Like setup and cleanup conditions, other environmental conditions</a:t>
            </a:r>
          </a:p>
        </p:txBody>
      </p:sp>
      <p:sp>
        <p:nvSpPr>
          <p:cNvPr id="4" name="Date Placeholder 3">
            <a:extLst>
              <a:ext uri="{FF2B5EF4-FFF2-40B4-BE49-F238E27FC236}">
                <a16:creationId xmlns:a16="http://schemas.microsoft.com/office/drawing/2014/main" id="{B3DF55FC-6523-EA40-83F8-8EA45AA30BD2}"/>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A2F71774-78A6-FD44-8AB4-9BE660F98E0B}"/>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E7AA8AAF-3B7D-6041-9A06-B7BF303EB62A}"/>
              </a:ext>
            </a:extLst>
          </p:cNvPr>
          <p:cNvSpPr>
            <a:spLocks noGrp="1"/>
          </p:cNvSpPr>
          <p:nvPr>
            <p:ph type="sldNum" sz="quarter" idx="12"/>
          </p:nvPr>
        </p:nvSpPr>
        <p:spPr/>
        <p:txBody>
          <a:bodyPr/>
          <a:lstStyle/>
          <a:p>
            <a:r>
              <a:rPr lang="en-US"/>
              <a:t>Slide 20-</a:t>
            </a:r>
            <a:fld id="{52DFCED4-3DB5-5A4D-92BF-293F61671FD6}" type="slidenum">
              <a:rPr lang="en-US" smtClean="0"/>
              <a:pPr/>
              <a:t>93</a:t>
            </a:fld>
            <a:endParaRPr lang="en-US" dirty="0"/>
          </a:p>
        </p:txBody>
      </p:sp>
    </p:spTree>
    <p:extLst>
      <p:ext uri="{BB962C8B-B14F-4D97-AF65-F5344CB8AC3E}">
        <p14:creationId xmlns:p14="http://schemas.microsoft.com/office/powerpoint/2010/main" val="186846469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AD81C-290A-D744-B4EB-13626DBB514B}"/>
              </a:ext>
            </a:extLst>
          </p:cNvPr>
          <p:cNvSpPr>
            <a:spLocks noGrp="1"/>
          </p:cNvSpPr>
          <p:nvPr>
            <p:ph type="title"/>
          </p:nvPr>
        </p:nvSpPr>
        <p:spPr/>
        <p:txBody>
          <a:bodyPr/>
          <a:lstStyle/>
          <a:p>
            <a:r>
              <a:rPr lang="en-US" dirty="0"/>
              <a:t>Example: HLTS for Interface </a:t>
            </a:r>
            <a:r>
              <a:rPr lang="en-US" i="1" dirty="0" err="1"/>
              <a:t>stime</a:t>
            </a:r>
            <a:r>
              <a:rPr lang="en-US" dirty="0"/>
              <a:t>() </a:t>
            </a:r>
          </a:p>
        </p:txBody>
      </p:sp>
      <p:graphicFrame>
        <p:nvGraphicFramePr>
          <p:cNvPr id="7" name="Content Placeholder 6">
            <a:extLst>
              <a:ext uri="{FF2B5EF4-FFF2-40B4-BE49-F238E27FC236}">
                <a16:creationId xmlns:a16="http://schemas.microsoft.com/office/drawing/2014/main" id="{BDDF8698-B62E-2D4D-848D-87FB31BB1552}"/>
              </a:ext>
            </a:extLst>
          </p:cNvPr>
          <p:cNvGraphicFramePr>
            <a:graphicFrameLocks noGrp="1"/>
          </p:cNvGraphicFramePr>
          <p:nvPr>
            <p:ph idx="1"/>
            <p:extLst>
              <p:ext uri="{D42A27DB-BD31-4B8C-83A1-F6EECF244321}">
                <p14:modId xmlns:p14="http://schemas.microsoft.com/office/powerpoint/2010/main" val="2536020814"/>
              </p:ext>
            </p:extLst>
          </p:nvPr>
        </p:nvGraphicFramePr>
        <p:xfrm>
          <a:off x="838201" y="2639209"/>
          <a:ext cx="10515599" cy="3291840"/>
        </p:xfrm>
        <a:graphic>
          <a:graphicData uri="http://schemas.openxmlformats.org/drawingml/2006/table">
            <a:tbl>
              <a:tblPr firstRow="1" bandRow="1">
                <a:tableStyleId>{5C22544A-7EE6-4342-B048-85BDC9FD1C3A}</a:tableStyleId>
              </a:tblPr>
              <a:tblGrid>
                <a:gridCol w="1643614">
                  <a:extLst>
                    <a:ext uri="{9D8B030D-6E8A-4147-A177-3AD203B41FA5}">
                      <a16:colId xmlns:a16="http://schemas.microsoft.com/office/drawing/2014/main" val="3680837025"/>
                    </a:ext>
                  </a:extLst>
                </a:gridCol>
                <a:gridCol w="2597972">
                  <a:extLst>
                    <a:ext uri="{9D8B030D-6E8A-4147-A177-3AD203B41FA5}">
                      <a16:colId xmlns:a16="http://schemas.microsoft.com/office/drawing/2014/main" val="3183777551"/>
                    </a:ext>
                  </a:extLst>
                </a:gridCol>
                <a:gridCol w="4693801">
                  <a:extLst>
                    <a:ext uri="{9D8B030D-6E8A-4147-A177-3AD203B41FA5}">
                      <a16:colId xmlns:a16="http://schemas.microsoft.com/office/drawing/2014/main" val="1365439174"/>
                    </a:ext>
                  </a:extLst>
                </a:gridCol>
                <a:gridCol w="1580212">
                  <a:extLst>
                    <a:ext uri="{9D8B030D-6E8A-4147-A177-3AD203B41FA5}">
                      <a16:colId xmlns:a16="http://schemas.microsoft.com/office/drawing/2014/main" val="1416419615"/>
                    </a:ext>
                  </a:extLst>
                </a:gridCol>
              </a:tblGrid>
              <a:tr h="370840">
                <a:tc>
                  <a:txBody>
                    <a:bodyPr/>
                    <a:lstStyle/>
                    <a:p>
                      <a:pPr algn="ctr"/>
                      <a:r>
                        <a:rPr lang="en-US" sz="2400" b="0" dirty="0">
                          <a:solidFill>
                            <a:schemeClr val="tx1"/>
                          </a:solidFill>
                        </a:rPr>
                        <a:t>Assertion Number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solidFill>
                        </a:rPr>
                        <a:t>Requirement Area and Number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solidFill>
                        </a:rPr>
                        <a:t>Assertion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solidFill>
                        </a:rPr>
                        <a:t>Relevant Test Cases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0032308"/>
                  </a:ext>
                </a:extLst>
              </a:tr>
              <a:tr h="370840">
                <a:tc>
                  <a:txBody>
                    <a:bodyPr/>
                    <a:lstStyle/>
                    <a:p>
                      <a:pPr algn="ctr"/>
                      <a:r>
                        <a:rPr lang="en-US" sz="2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PRIV AC_1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kern="1200" dirty="0">
                          <a:solidFill>
                            <a:schemeClr val="dk1"/>
                          </a:solidFill>
                          <a:effectLst/>
                          <a:latin typeface="+mn-lt"/>
                          <a:ea typeface="+mn-ea"/>
                          <a:cs typeface="+mn-cs"/>
                        </a:rPr>
                        <a:t>Verify that only root can use system call </a:t>
                      </a:r>
                      <a:r>
                        <a:rPr lang="en-US" sz="2400" i="1" kern="1200" dirty="0" err="1">
                          <a:solidFill>
                            <a:schemeClr val="dk1"/>
                          </a:solidFill>
                          <a:effectLst/>
                          <a:latin typeface="+mn-lt"/>
                          <a:ea typeface="+mn-ea"/>
                          <a:cs typeface="+mn-cs"/>
                        </a:rPr>
                        <a:t>stime</a:t>
                      </a:r>
                      <a:r>
                        <a:rPr lang="en-US" sz="2400" kern="1200" dirty="0">
                          <a:solidFill>
                            <a:schemeClr val="dk1"/>
                          </a:solidFill>
                          <a:effectLst/>
                          <a:latin typeface="+mn-lt"/>
                          <a:ea typeface="+mn-ea"/>
                          <a:cs typeface="+mn-cs"/>
                        </a:rPr>
                        <a:t>() successfully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a:t>Stime_1,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7804610"/>
                  </a:ext>
                </a:extLst>
              </a:tr>
              <a:tr h="370840">
                <a:tc>
                  <a:txBody>
                    <a:bodyPr/>
                    <a:lstStyle/>
                    <a:p>
                      <a:pPr algn="ctr"/>
                      <a:r>
                        <a:rPr lang="en-US" sz="2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PRIV AC_2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kern="1200" dirty="0">
                          <a:solidFill>
                            <a:schemeClr val="dk1"/>
                          </a:solidFill>
                          <a:effectLst/>
                          <a:latin typeface="+mn-lt"/>
                          <a:ea typeface="+mn-ea"/>
                          <a:cs typeface="+mn-cs"/>
                        </a:rPr>
                        <a:t>Verify audit record generated for every failed </a:t>
                      </a:r>
                      <a:r>
                        <a:rPr lang="en-US" sz="2400" i="1" kern="1200" dirty="0" err="1">
                          <a:solidFill>
                            <a:schemeClr val="dk1"/>
                          </a:solidFill>
                          <a:effectLst/>
                          <a:latin typeface="+mn-lt"/>
                          <a:ea typeface="+mn-ea"/>
                          <a:cs typeface="+mn-cs"/>
                        </a:rPr>
                        <a:t>stime</a:t>
                      </a:r>
                      <a:r>
                        <a:rPr lang="en-US" sz="2400" i="0" kern="1200" dirty="0">
                          <a:solidFill>
                            <a:schemeClr val="dk1"/>
                          </a:solidFill>
                          <a:effectLst/>
                          <a:latin typeface="+mn-lt"/>
                          <a:ea typeface="+mn-ea"/>
                          <a:cs typeface="+mn-cs"/>
                        </a:rPr>
                        <a:t>() call</a:t>
                      </a:r>
                      <a:endParaRPr lang="en-US" sz="2400" i="1"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Stime_1, 2</a:t>
                      </a:r>
                    </a:p>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3692449"/>
                  </a:ext>
                </a:extLst>
              </a:tr>
              <a:tr h="370840">
                <a:tc>
                  <a:txBody>
                    <a:bodyPr/>
                    <a:lstStyle/>
                    <a:p>
                      <a:pPr algn="ctr"/>
                      <a:r>
                        <a:rPr lang="en-US" sz="2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PRIV AC_3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Verify audit record generated for every successful </a:t>
                      </a:r>
                      <a:r>
                        <a:rPr lang="en-US" sz="2400" i="1" kern="1200" dirty="0" err="1">
                          <a:solidFill>
                            <a:schemeClr val="dk1"/>
                          </a:solidFill>
                          <a:effectLst/>
                          <a:latin typeface="+mn-lt"/>
                          <a:ea typeface="+mn-ea"/>
                          <a:cs typeface="+mn-cs"/>
                        </a:rPr>
                        <a:t>stime</a:t>
                      </a:r>
                      <a:r>
                        <a:rPr lang="en-US" sz="2400" i="0" kern="1200" dirty="0">
                          <a:solidFill>
                            <a:schemeClr val="dk1"/>
                          </a:solidFill>
                          <a:effectLst/>
                          <a:latin typeface="+mn-lt"/>
                          <a:ea typeface="+mn-ea"/>
                          <a:cs typeface="+mn-cs"/>
                        </a:rPr>
                        <a:t>() call</a:t>
                      </a:r>
                      <a:endParaRPr lang="en-US" sz="2400" i="1"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Stime_1, 2</a:t>
                      </a:r>
                    </a:p>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38976101"/>
                  </a:ext>
                </a:extLst>
              </a:tr>
            </a:tbl>
          </a:graphicData>
        </a:graphic>
      </p:graphicFrame>
      <p:sp>
        <p:nvSpPr>
          <p:cNvPr id="4" name="Date Placeholder 3">
            <a:extLst>
              <a:ext uri="{FF2B5EF4-FFF2-40B4-BE49-F238E27FC236}">
                <a16:creationId xmlns:a16="http://schemas.microsoft.com/office/drawing/2014/main" id="{2AFE3670-E74C-FC4B-86ED-AE6BFD3AC257}"/>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D76E2E65-BEAE-8E4C-A4DE-7D0DC62A7E46}"/>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B60110AE-6E60-B249-A123-F2176A5D7332}"/>
              </a:ext>
            </a:extLst>
          </p:cNvPr>
          <p:cNvSpPr>
            <a:spLocks noGrp="1"/>
          </p:cNvSpPr>
          <p:nvPr>
            <p:ph type="sldNum" sz="quarter" idx="12"/>
          </p:nvPr>
        </p:nvSpPr>
        <p:spPr/>
        <p:txBody>
          <a:bodyPr/>
          <a:lstStyle/>
          <a:p>
            <a:r>
              <a:rPr lang="en-US"/>
              <a:t>Slide 20-</a:t>
            </a:r>
            <a:fld id="{52DFCED4-3DB5-5A4D-92BF-293F61671FD6}" type="slidenum">
              <a:rPr lang="en-US" smtClean="0"/>
              <a:pPr/>
              <a:t>94</a:t>
            </a:fld>
            <a:endParaRPr lang="en-US" dirty="0"/>
          </a:p>
        </p:txBody>
      </p:sp>
      <p:sp>
        <p:nvSpPr>
          <p:cNvPr id="8" name="TextBox 7">
            <a:extLst>
              <a:ext uri="{FF2B5EF4-FFF2-40B4-BE49-F238E27FC236}">
                <a16:creationId xmlns:a16="http://schemas.microsoft.com/office/drawing/2014/main" id="{326110F3-F263-C347-91AF-73A045C5F092}"/>
              </a:ext>
            </a:extLst>
          </p:cNvPr>
          <p:cNvSpPr txBox="1"/>
          <p:nvPr/>
        </p:nvSpPr>
        <p:spPr>
          <a:xfrm>
            <a:off x="838200" y="1854379"/>
            <a:ext cx="10381688" cy="523220"/>
          </a:xfrm>
          <a:prstGeom prst="rect">
            <a:avLst/>
          </a:prstGeom>
          <a:noFill/>
        </p:spPr>
        <p:txBody>
          <a:bodyPr wrap="none" rtlCol="0">
            <a:spAutoFit/>
          </a:bodyPr>
          <a:lstStyle/>
          <a:p>
            <a:r>
              <a:rPr lang="en-US" sz="2800" dirty="0"/>
              <a:t>High-level test specification includes assertion, test case specifications</a:t>
            </a:r>
          </a:p>
        </p:txBody>
      </p:sp>
    </p:spTree>
    <p:extLst>
      <p:ext uri="{BB962C8B-B14F-4D97-AF65-F5344CB8AC3E}">
        <p14:creationId xmlns:p14="http://schemas.microsoft.com/office/powerpoint/2010/main" val="334855646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6BC4D-8B5A-2248-9972-930DEBDC4AC5}"/>
              </a:ext>
            </a:extLst>
          </p:cNvPr>
          <p:cNvSpPr>
            <a:spLocks noGrp="1"/>
          </p:cNvSpPr>
          <p:nvPr>
            <p:ph type="title"/>
          </p:nvPr>
        </p:nvSpPr>
        <p:spPr/>
        <p:txBody>
          <a:bodyPr/>
          <a:lstStyle/>
          <a:p>
            <a:r>
              <a:rPr lang="en-US" dirty="0"/>
              <a:t>Test Case Specifications</a:t>
            </a:r>
          </a:p>
        </p:txBody>
      </p:sp>
      <p:sp>
        <p:nvSpPr>
          <p:cNvPr id="3" name="Content Placeholder 2">
            <a:extLst>
              <a:ext uri="{FF2B5EF4-FFF2-40B4-BE49-F238E27FC236}">
                <a16:creationId xmlns:a16="http://schemas.microsoft.com/office/drawing/2014/main" id="{F5805805-7126-964F-A4A9-E338C8BC3B55}"/>
              </a:ext>
            </a:extLst>
          </p:cNvPr>
          <p:cNvSpPr>
            <a:spLocks noGrp="1"/>
          </p:cNvSpPr>
          <p:nvPr>
            <p:ph idx="1"/>
          </p:nvPr>
        </p:nvSpPr>
        <p:spPr>
          <a:xfrm>
            <a:off x="838200" y="1825625"/>
            <a:ext cx="10515600" cy="707713"/>
          </a:xfrm>
        </p:spPr>
        <p:txBody>
          <a:bodyPr/>
          <a:lstStyle/>
          <a:p>
            <a:r>
              <a:rPr lang="en-US" dirty="0"/>
              <a:t>Describe specific tests required to meet assertions</a:t>
            </a:r>
          </a:p>
        </p:txBody>
      </p:sp>
      <p:sp>
        <p:nvSpPr>
          <p:cNvPr id="4" name="Date Placeholder 3">
            <a:extLst>
              <a:ext uri="{FF2B5EF4-FFF2-40B4-BE49-F238E27FC236}">
                <a16:creationId xmlns:a16="http://schemas.microsoft.com/office/drawing/2014/main" id="{E9844142-8119-764F-8AA4-FA14F8739595}"/>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728305B7-0C40-6140-8A9E-1E0E10D58E2B}"/>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AD879C5F-EFAE-E747-A3AF-C6FF72C3619D}"/>
              </a:ext>
            </a:extLst>
          </p:cNvPr>
          <p:cNvSpPr>
            <a:spLocks noGrp="1"/>
          </p:cNvSpPr>
          <p:nvPr>
            <p:ph type="sldNum" sz="quarter" idx="12"/>
          </p:nvPr>
        </p:nvSpPr>
        <p:spPr/>
        <p:txBody>
          <a:bodyPr/>
          <a:lstStyle/>
          <a:p>
            <a:r>
              <a:rPr lang="en-US"/>
              <a:t>Slide 20-</a:t>
            </a:r>
            <a:fld id="{52DFCED4-3DB5-5A4D-92BF-293F61671FD6}" type="slidenum">
              <a:rPr lang="en-US" smtClean="0"/>
              <a:pPr/>
              <a:t>95</a:t>
            </a:fld>
            <a:endParaRPr lang="en-US" dirty="0"/>
          </a:p>
        </p:txBody>
      </p:sp>
      <p:graphicFrame>
        <p:nvGraphicFramePr>
          <p:cNvPr id="7" name="Table 6">
            <a:extLst>
              <a:ext uri="{FF2B5EF4-FFF2-40B4-BE49-F238E27FC236}">
                <a16:creationId xmlns:a16="http://schemas.microsoft.com/office/drawing/2014/main" id="{A90069D1-089C-5646-8CD7-13F059DDA84E}"/>
              </a:ext>
            </a:extLst>
          </p:cNvPr>
          <p:cNvGraphicFramePr>
            <a:graphicFrameLocks noGrp="1"/>
          </p:cNvGraphicFramePr>
          <p:nvPr>
            <p:extLst>
              <p:ext uri="{D42A27DB-BD31-4B8C-83A1-F6EECF244321}">
                <p14:modId xmlns:p14="http://schemas.microsoft.com/office/powerpoint/2010/main" val="4270838970"/>
              </p:ext>
            </p:extLst>
          </p:nvPr>
        </p:nvGraphicFramePr>
        <p:xfrm>
          <a:off x="1348282" y="2907343"/>
          <a:ext cx="9795240" cy="2834640"/>
        </p:xfrm>
        <a:graphic>
          <a:graphicData uri="http://schemas.openxmlformats.org/drawingml/2006/table">
            <a:tbl>
              <a:tblPr firstRow="1" bandRow="1">
                <a:tableStyleId>{5C22544A-7EE6-4342-B048-85BDC9FD1C3A}</a:tableStyleId>
              </a:tblPr>
              <a:tblGrid>
                <a:gridCol w="2159417">
                  <a:extLst>
                    <a:ext uri="{9D8B030D-6E8A-4147-A177-3AD203B41FA5}">
                      <a16:colId xmlns:a16="http://schemas.microsoft.com/office/drawing/2014/main" val="1218808970"/>
                    </a:ext>
                  </a:extLst>
                </a:gridCol>
                <a:gridCol w="1349114">
                  <a:extLst>
                    <a:ext uri="{9D8B030D-6E8A-4147-A177-3AD203B41FA5}">
                      <a16:colId xmlns:a16="http://schemas.microsoft.com/office/drawing/2014/main" val="131399201"/>
                    </a:ext>
                  </a:extLst>
                </a:gridCol>
                <a:gridCol w="6286709">
                  <a:extLst>
                    <a:ext uri="{9D8B030D-6E8A-4147-A177-3AD203B41FA5}">
                      <a16:colId xmlns:a16="http://schemas.microsoft.com/office/drawing/2014/main" val="2789800181"/>
                    </a:ext>
                  </a:extLst>
                </a:gridCol>
              </a:tblGrid>
              <a:tr h="370840">
                <a:tc>
                  <a:txBody>
                    <a:bodyPr/>
                    <a:lstStyle/>
                    <a:p>
                      <a:pPr algn="ctr"/>
                      <a:r>
                        <a:rPr lang="en-US" sz="2400" b="0" dirty="0">
                          <a:solidFill>
                            <a:schemeClr val="tx1"/>
                          </a:solidFill>
                        </a:rPr>
                        <a:t>Test Case Name</a:t>
                      </a:r>
                    </a:p>
                    <a:p>
                      <a:pPr algn="ctr"/>
                      <a:r>
                        <a:rPr lang="en-US" sz="2400" b="0" dirty="0">
                          <a:solidFill>
                            <a:schemeClr val="tx1"/>
                          </a:solidFill>
                        </a:rPr>
                        <a:t>and Number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solidFill>
                        </a:rPr>
                        <a:t>Is </a:t>
                      </a:r>
                      <a:r>
                        <a:rPr lang="en-US" sz="2400" b="0" dirty="0" err="1">
                          <a:solidFill>
                            <a:schemeClr val="tx1"/>
                          </a:solidFill>
                        </a:rPr>
                        <a:t>UserID</a:t>
                      </a:r>
                      <a:endParaRPr lang="en-US" sz="2400" b="0" dirty="0">
                        <a:solidFill>
                          <a:schemeClr val="tx1"/>
                        </a:solidFill>
                      </a:endParaRPr>
                    </a:p>
                    <a:p>
                      <a:pPr algn="ctr"/>
                      <a:r>
                        <a:rPr lang="en-US" sz="2400" b="0" dirty="0">
                          <a:solidFill>
                            <a:schemeClr val="tx1"/>
                          </a:solidFill>
                        </a:rPr>
                        <a:t>= </a:t>
                      </a:r>
                      <a:r>
                        <a:rPr lang="en-US" sz="2400" b="0" i="1" dirty="0">
                          <a:solidFill>
                            <a:schemeClr val="tx1"/>
                          </a:solidFill>
                        </a:rPr>
                        <a:t>root</a:t>
                      </a:r>
                      <a:r>
                        <a:rPr lang="en-US" sz="2400" b="0"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solidFill>
                        </a:rPr>
                        <a:t>Expected Results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001334"/>
                  </a:ext>
                </a:extLst>
              </a:tr>
              <a:tr h="0">
                <a:tc>
                  <a:txBody>
                    <a:bodyPr/>
                    <a:lstStyle/>
                    <a:p>
                      <a:pPr algn="ctr"/>
                      <a:r>
                        <a:rPr lang="en-US" sz="2400" dirty="0"/>
                        <a:t>Stime_1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kern="1200" dirty="0">
                          <a:solidFill>
                            <a:schemeClr val="dk1"/>
                          </a:solidFill>
                          <a:effectLst/>
                          <a:latin typeface="+mn-lt"/>
                          <a:ea typeface="+mn-ea"/>
                          <a:cs typeface="+mn-cs"/>
                        </a:rPr>
                        <a:t>Call to </a:t>
                      </a:r>
                      <a:r>
                        <a:rPr lang="en-US" sz="2400" i="1" kern="1200" dirty="0" err="1">
                          <a:solidFill>
                            <a:schemeClr val="dk1"/>
                          </a:solidFill>
                          <a:effectLst/>
                          <a:latin typeface="+mn-lt"/>
                          <a:ea typeface="+mn-ea"/>
                          <a:cs typeface="+mn-cs"/>
                        </a:rPr>
                        <a:t>stime</a:t>
                      </a:r>
                      <a:r>
                        <a:rPr lang="en-US" sz="2400" kern="1200" dirty="0">
                          <a:solidFill>
                            <a:schemeClr val="dk1"/>
                          </a:solidFill>
                          <a:effectLst/>
                          <a:latin typeface="+mn-lt"/>
                          <a:ea typeface="+mn-ea"/>
                          <a:cs typeface="+mn-cs"/>
                        </a:rPr>
                        <a:t>() should succeed; audit record should be generated noting successful attempt and new clock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2738691"/>
                  </a:ext>
                </a:extLst>
              </a:tr>
              <a:tr h="370840">
                <a:tc>
                  <a:txBody>
                    <a:bodyPr/>
                    <a:lstStyle/>
                    <a:p>
                      <a:pPr algn="ctr"/>
                      <a:r>
                        <a:rPr lang="en-US" sz="2400" dirty="0"/>
                        <a:t>Stime_2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kern="1200" dirty="0">
                          <a:solidFill>
                            <a:schemeClr val="dk1"/>
                          </a:solidFill>
                          <a:effectLst/>
                          <a:latin typeface="+mn-lt"/>
                          <a:ea typeface="+mn-ea"/>
                          <a:cs typeface="+mn-cs"/>
                        </a:rPr>
                        <a:t>Call to </a:t>
                      </a:r>
                      <a:r>
                        <a:rPr lang="en-US" sz="2400" i="1" kern="1200" dirty="0" err="1">
                          <a:solidFill>
                            <a:schemeClr val="dk1"/>
                          </a:solidFill>
                          <a:effectLst/>
                          <a:latin typeface="+mn-lt"/>
                          <a:ea typeface="+mn-ea"/>
                          <a:cs typeface="+mn-cs"/>
                        </a:rPr>
                        <a:t>stime</a:t>
                      </a:r>
                      <a:r>
                        <a:rPr lang="en-US" sz="2400" kern="1200" dirty="0">
                          <a:solidFill>
                            <a:schemeClr val="dk1"/>
                          </a:solidFill>
                          <a:effectLst/>
                          <a:latin typeface="+mn-lt"/>
                          <a:ea typeface="+mn-ea"/>
                          <a:cs typeface="+mn-cs"/>
                        </a:rPr>
                        <a:t>() should fail; audit record should be generated noting failed attempt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3948252"/>
                  </a:ext>
                </a:extLst>
              </a:tr>
            </a:tbl>
          </a:graphicData>
        </a:graphic>
      </p:graphicFrame>
    </p:spTree>
    <p:extLst>
      <p:ext uri="{BB962C8B-B14F-4D97-AF65-F5344CB8AC3E}">
        <p14:creationId xmlns:p14="http://schemas.microsoft.com/office/powerpoint/2010/main" val="65134052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4877B-0007-8C4D-B8A3-D9EF140C7868}"/>
              </a:ext>
            </a:extLst>
          </p:cNvPr>
          <p:cNvSpPr>
            <a:spLocks noGrp="1"/>
          </p:cNvSpPr>
          <p:nvPr>
            <p:ph type="title"/>
          </p:nvPr>
        </p:nvSpPr>
        <p:spPr/>
        <p:txBody>
          <a:bodyPr/>
          <a:lstStyle/>
          <a:p>
            <a:r>
              <a:rPr lang="en-US" dirty="0"/>
              <a:t>LLTS for Stime_1</a:t>
            </a:r>
          </a:p>
        </p:txBody>
      </p:sp>
      <p:sp>
        <p:nvSpPr>
          <p:cNvPr id="3" name="Content Placeholder 2">
            <a:extLst>
              <a:ext uri="{FF2B5EF4-FFF2-40B4-BE49-F238E27FC236}">
                <a16:creationId xmlns:a16="http://schemas.microsoft.com/office/drawing/2014/main" id="{BF021D94-656D-9D44-AE55-58955D4DE4FF}"/>
              </a:ext>
            </a:extLst>
          </p:cNvPr>
          <p:cNvSpPr>
            <a:spLocks noGrp="1"/>
          </p:cNvSpPr>
          <p:nvPr>
            <p:ph idx="1"/>
          </p:nvPr>
        </p:nvSpPr>
        <p:spPr/>
        <p:txBody>
          <a:bodyPr/>
          <a:lstStyle/>
          <a:p>
            <a:pPr marL="0" indent="0">
              <a:buNone/>
            </a:pPr>
            <a:r>
              <a:rPr lang="en-US" i="1" dirty="0"/>
              <a:t>Test case name</a:t>
            </a:r>
            <a:r>
              <a:rPr lang="en-US" dirty="0"/>
              <a:t>: K_MIS_stime_1</a:t>
            </a:r>
          </a:p>
          <a:p>
            <a:pPr marL="0" indent="0">
              <a:buNone/>
            </a:pPr>
            <a:r>
              <a:rPr lang="en-US" i="1" dirty="0"/>
              <a:t>Test case description</a:t>
            </a:r>
            <a:r>
              <a:rPr lang="en-US" dirty="0"/>
              <a:t>: Call </a:t>
            </a:r>
            <a:r>
              <a:rPr lang="en-US" i="1" dirty="0" err="1"/>
              <a:t>stime</a:t>
            </a:r>
            <a:r>
              <a:rPr lang="en-US" dirty="0"/>
              <a:t> as a non-</a:t>
            </a:r>
            <a:r>
              <a:rPr lang="en-US" i="1" dirty="0"/>
              <a:t>root</a:t>
            </a:r>
            <a:r>
              <a:rPr lang="en-US" dirty="0"/>
              <a:t> user to change system time; this should fail, verifying only </a:t>
            </a:r>
            <a:r>
              <a:rPr lang="en-US" i="1" dirty="0"/>
              <a:t>root</a:t>
            </a:r>
            <a:r>
              <a:rPr lang="en-US" dirty="0"/>
              <a:t> can use this call successfully</a:t>
            </a:r>
          </a:p>
          <a:p>
            <a:pPr marL="0" indent="0">
              <a:buNone/>
            </a:pPr>
            <a:r>
              <a:rPr lang="en-US" i="1" dirty="0"/>
              <a:t>Expected result</a:t>
            </a:r>
            <a:r>
              <a:rPr lang="en-US" dirty="0"/>
              <a:t>: </a:t>
            </a:r>
            <a:r>
              <a:rPr lang="en-US" i="1" dirty="0" err="1"/>
              <a:t>stime</a:t>
            </a:r>
            <a:r>
              <a:rPr lang="en-US" dirty="0"/>
              <a:t> call should fail with return value of –1, system clock should be unchanged, error number (</a:t>
            </a:r>
            <a:r>
              <a:rPr lang="en-US" i="1" dirty="0" err="1"/>
              <a:t>errno</a:t>
            </a:r>
            <a:r>
              <a:rPr lang="en-US" dirty="0"/>
              <a:t>) set to </a:t>
            </a:r>
            <a:r>
              <a:rPr lang="en-US" b="1" dirty="0"/>
              <a:t>EPERM</a:t>
            </a:r>
            <a:r>
              <a:rPr lang="en-US" dirty="0"/>
              <a:t>, audit record as shown below</a:t>
            </a:r>
          </a:p>
          <a:p>
            <a:pPr marL="0" indent="0">
              <a:buNone/>
            </a:pPr>
            <a:r>
              <a:rPr lang="en-US" i="1" dirty="0"/>
              <a:t>Test specific setup</a:t>
            </a:r>
            <a:r>
              <a:rPr lang="en-US" dirty="0"/>
              <a:t>:</a:t>
            </a:r>
          </a:p>
          <a:p>
            <a:pPr marL="514350" indent="-514350">
              <a:buFont typeface="+mj-lt"/>
              <a:buAutoNum type="arabicPeriod"/>
            </a:pPr>
            <a:r>
              <a:rPr lang="en-US" dirty="0"/>
              <a:t> Log in as a non-</a:t>
            </a:r>
            <a:r>
              <a:rPr lang="en-US" i="1" dirty="0"/>
              <a:t>root</a:t>
            </a:r>
            <a:r>
              <a:rPr lang="en-US" dirty="0"/>
              <a:t> user (</a:t>
            </a:r>
            <a:r>
              <a:rPr lang="en-US" i="1" dirty="0"/>
              <a:t>secusr1</a:t>
            </a:r>
            <a:r>
              <a:rPr lang="en-US" dirty="0"/>
              <a:t>)</a:t>
            </a:r>
          </a:p>
          <a:p>
            <a:pPr marL="514350" indent="-514350">
              <a:buFont typeface="+mj-lt"/>
              <a:buAutoNum type="arabicPeriod"/>
            </a:pPr>
            <a:r>
              <a:rPr lang="en-US" dirty="0"/>
              <a:t>Get the current system time</a:t>
            </a:r>
          </a:p>
        </p:txBody>
      </p:sp>
      <p:sp>
        <p:nvSpPr>
          <p:cNvPr id="4" name="Date Placeholder 3">
            <a:extLst>
              <a:ext uri="{FF2B5EF4-FFF2-40B4-BE49-F238E27FC236}">
                <a16:creationId xmlns:a16="http://schemas.microsoft.com/office/drawing/2014/main" id="{E4241927-B274-0E46-82B0-3AB49062847C}"/>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C4CD5B80-5692-EC47-B2BF-30BA3DB0F301}"/>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59DEC44A-38E5-2842-AA79-10B60C2E4C5A}"/>
              </a:ext>
            </a:extLst>
          </p:cNvPr>
          <p:cNvSpPr>
            <a:spLocks noGrp="1"/>
          </p:cNvSpPr>
          <p:nvPr>
            <p:ph type="sldNum" sz="quarter" idx="12"/>
          </p:nvPr>
        </p:nvSpPr>
        <p:spPr/>
        <p:txBody>
          <a:bodyPr/>
          <a:lstStyle/>
          <a:p>
            <a:r>
              <a:rPr lang="en-US"/>
              <a:t>Slide 20-</a:t>
            </a:r>
            <a:fld id="{52DFCED4-3DB5-5A4D-92BF-293F61671FD6}" type="slidenum">
              <a:rPr lang="en-US" smtClean="0"/>
              <a:pPr/>
              <a:t>96</a:t>
            </a:fld>
            <a:endParaRPr lang="en-US" dirty="0"/>
          </a:p>
        </p:txBody>
      </p:sp>
    </p:spTree>
    <p:extLst>
      <p:ext uri="{BB962C8B-B14F-4D97-AF65-F5344CB8AC3E}">
        <p14:creationId xmlns:p14="http://schemas.microsoft.com/office/powerpoint/2010/main" val="357021913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4877B-0007-8C4D-B8A3-D9EF140C7868}"/>
              </a:ext>
            </a:extLst>
          </p:cNvPr>
          <p:cNvSpPr>
            <a:spLocks noGrp="1"/>
          </p:cNvSpPr>
          <p:nvPr>
            <p:ph type="title"/>
          </p:nvPr>
        </p:nvSpPr>
        <p:spPr/>
        <p:txBody>
          <a:bodyPr/>
          <a:lstStyle/>
          <a:p>
            <a:r>
              <a:rPr lang="en-US"/>
              <a:t>LLTS </a:t>
            </a:r>
            <a:r>
              <a:rPr lang="en-US" dirty="0"/>
              <a:t>for Stime_1 (</a:t>
            </a:r>
            <a:r>
              <a:rPr lang="en-US" i="1" dirty="0" err="1"/>
              <a:t>con’t</a:t>
            </a:r>
            <a:r>
              <a:rPr lang="en-US" dirty="0"/>
              <a:t>)</a:t>
            </a:r>
          </a:p>
        </p:txBody>
      </p:sp>
      <p:sp>
        <p:nvSpPr>
          <p:cNvPr id="3" name="Content Placeholder 2">
            <a:extLst>
              <a:ext uri="{FF2B5EF4-FFF2-40B4-BE49-F238E27FC236}">
                <a16:creationId xmlns:a16="http://schemas.microsoft.com/office/drawing/2014/main" id="{BF021D94-656D-9D44-AE55-58955D4DE4FF}"/>
              </a:ext>
            </a:extLst>
          </p:cNvPr>
          <p:cNvSpPr>
            <a:spLocks noGrp="1"/>
          </p:cNvSpPr>
          <p:nvPr>
            <p:ph idx="1"/>
          </p:nvPr>
        </p:nvSpPr>
        <p:spPr/>
        <p:txBody>
          <a:bodyPr/>
          <a:lstStyle/>
          <a:p>
            <a:pPr marL="0" indent="0">
              <a:buNone/>
            </a:pPr>
            <a:r>
              <a:rPr lang="en-US" i="1" dirty="0"/>
              <a:t>Algorithm</a:t>
            </a:r>
            <a:r>
              <a:rPr lang="en-US" dirty="0"/>
              <a:t>:</a:t>
            </a:r>
          </a:p>
          <a:p>
            <a:pPr marL="514350" indent="-514350">
              <a:buFont typeface="+mj-lt"/>
              <a:buAutoNum type="arabicPeriod"/>
            </a:pPr>
            <a:r>
              <a:rPr lang="en-US" dirty="0"/>
              <a:t>Do the setup as above</a:t>
            </a:r>
          </a:p>
          <a:p>
            <a:pPr marL="514350" indent="-514350">
              <a:buFont typeface="+mj-lt"/>
              <a:buAutoNum type="arabicPeriod"/>
            </a:pPr>
            <a:r>
              <a:rPr lang="en-US" dirty="0"/>
              <a:t>Call </a:t>
            </a:r>
            <a:r>
              <a:rPr lang="en-US" i="1" dirty="0" err="1"/>
              <a:t>stime</a:t>
            </a:r>
            <a:r>
              <a:rPr lang="en-US" dirty="0"/>
              <a:t> to change system time to 10 min ahead of current time</a:t>
            </a:r>
          </a:p>
          <a:p>
            <a:pPr marL="514350" indent="-514350">
              <a:buFont typeface="+mj-lt"/>
              <a:buAutoNum type="arabicPeriod"/>
            </a:pPr>
            <a:r>
              <a:rPr lang="en-US" dirty="0"/>
              <a:t>If return value is –1, error number is </a:t>
            </a:r>
            <a:r>
              <a:rPr lang="en-US" b="1" dirty="0"/>
              <a:t>EPERM</a:t>
            </a:r>
            <a:r>
              <a:rPr lang="en-US" dirty="0"/>
              <a:t>, and current system time not new time given to </a:t>
            </a:r>
            <a:r>
              <a:rPr lang="en-US" i="1" dirty="0" err="1"/>
              <a:t>stime</a:t>
            </a:r>
            <a:r>
              <a:rPr lang="en-US" dirty="0"/>
              <a:t>, declare the test passed; otherwise, declare failed</a:t>
            </a:r>
          </a:p>
          <a:p>
            <a:pPr marL="0" indent="0">
              <a:buNone/>
            </a:pPr>
            <a:r>
              <a:rPr lang="en-US" i="1" dirty="0"/>
              <a:t>Cleanup</a:t>
            </a:r>
            <a:r>
              <a:rPr lang="en-US" dirty="0"/>
              <a:t>: If system time has changed, reduce current time to 10 minutes</a:t>
            </a:r>
            <a:endParaRPr lang="en-US" i="1" dirty="0"/>
          </a:p>
        </p:txBody>
      </p:sp>
      <p:sp>
        <p:nvSpPr>
          <p:cNvPr id="4" name="Date Placeholder 3">
            <a:extLst>
              <a:ext uri="{FF2B5EF4-FFF2-40B4-BE49-F238E27FC236}">
                <a16:creationId xmlns:a16="http://schemas.microsoft.com/office/drawing/2014/main" id="{E4241927-B274-0E46-82B0-3AB49062847C}"/>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C4CD5B80-5692-EC47-B2BF-30BA3DB0F301}"/>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59DEC44A-38E5-2842-AA79-10B60C2E4C5A}"/>
              </a:ext>
            </a:extLst>
          </p:cNvPr>
          <p:cNvSpPr>
            <a:spLocks noGrp="1"/>
          </p:cNvSpPr>
          <p:nvPr>
            <p:ph type="sldNum" sz="quarter" idx="12"/>
          </p:nvPr>
        </p:nvSpPr>
        <p:spPr/>
        <p:txBody>
          <a:bodyPr/>
          <a:lstStyle/>
          <a:p>
            <a:r>
              <a:rPr lang="en-US"/>
              <a:t>Slide 20-</a:t>
            </a:r>
            <a:fld id="{52DFCED4-3DB5-5A4D-92BF-293F61671FD6}" type="slidenum">
              <a:rPr lang="en-US" smtClean="0"/>
              <a:pPr/>
              <a:t>97</a:t>
            </a:fld>
            <a:endParaRPr lang="en-US" dirty="0"/>
          </a:p>
        </p:txBody>
      </p:sp>
    </p:spTree>
    <p:extLst>
      <p:ext uri="{BB962C8B-B14F-4D97-AF65-F5344CB8AC3E}">
        <p14:creationId xmlns:p14="http://schemas.microsoft.com/office/powerpoint/2010/main" val="349058038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4877B-0007-8C4D-B8A3-D9EF140C7868}"/>
              </a:ext>
            </a:extLst>
          </p:cNvPr>
          <p:cNvSpPr>
            <a:spLocks noGrp="1"/>
          </p:cNvSpPr>
          <p:nvPr>
            <p:ph type="title"/>
          </p:nvPr>
        </p:nvSpPr>
        <p:spPr/>
        <p:txBody>
          <a:bodyPr/>
          <a:lstStyle/>
          <a:p>
            <a:r>
              <a:rPr lang="en-US" dirty="0"/>
              <a:t>LLTS for Stime_1 (</a:t>
            </a:r>
            <a:r>
              <a:rPr lang="en-US" i="1" dirty="0" err="1"/>
              <a:t>con’t</a:t>
            </a:r>
            <a:r>
              <a:rPr lang="en-US" dirty="0"/>
              <a:t>)</a:t>
            </a:r>
          </a:p>
        </p:txBody>
      </p:sp>
      <p:sp>
        <p:nvSpPr>
          <p:cNvPr id="3" name="Content Placeholder 2">
            <a:extLst>
              <a:ext uri="{FF2B5EF4-FFF2-40B4-BE49-F238E27FC236}">
                <a16:creationId xmlns:a16="http://schemas.microsoft.com/office/drawing/2014/main" id="{BF021D94-656D-9D44-AE55-58955D4DE4FF}"/>
              </a:ext>
            </a:extLst>
          </p:cNvPr>
          <p:cNvSpPr>
            <a:spLocks noGrp="1"/>
          </p:cNvSpPr>
          <p:nvPr>
            <p:ph idx="1"/>
          </p:nvPr>
        </p:nvSpPr>
        <p:spPr/>
        <p:txBody>
          <a:bodyPr>
            <a:normAutofit fontScale="92500" lnSpcReduction="20000"/>
          </a:bodyPr>
          <a:lstStyle/>
          <a:p>
            <a:pPr marL="0" indent="0">
              <a:buNone/>
            </a:pPr>
            <a:r>
              <a:rPr lang="en-US" i="1" dirty="0"/>
              <a:t>Audit record field values for failure (success)</a:t>
            </a:r>
            <a:r>
              <a:rPr lang="en-US" dirty="0"/>
              <a:t>:</a:t>
            </a:r>
            <a:endParaRPr lang="en-US" i="1" dirty="0"/>
          </a:p>
          <a:p>
            <a:pPr marL="1836738" indent="0">
              <a:buNone/>
            </a:pPr>
            <a:r>
              <a:rPr lang="en-US" dirty="0" err="1"/>
              <a:t>Authid</a:t>
            </a:r>
            <a:r>
              <a:rPr lang="en-US" dirty="0"/>
              <a:t>		secusr1</a:t>
            </a:r>
          </a:p>
          <a:p>
            <a:pPr marL="1836738" indent="0">
              <a:buNone/>
            </a:pPr>
            <a:r>
              <a:rPr lang="en-US" dirty="0"/>
              <a:t>RUID		secusr1</a:t>
            </a:r>
          </a:p>
          <a:p>
            <a:pPr marL="1836738" indent="0">
              <a:buNone/>
            </a:pPr>
            <a:r>
              <a:rPr lang="en-US" dirty="0"/>
              <a:t>EUID		secusr1</a:t>
            </a:r>
          </a:p>
          <a:p>
            <a:pPr marL="1836738" indent="0">
              <a:buNone/>
            </a:pPr>
            <a:r>
              <a:rPr lang="en-US" dirty="0"/>
              <a:t>RGID		scgrp1</a:t>
            </a:r>
          </a:p>
          <a:p>
            <a:pPr marL="1836738" indent="0">
              <a:buNone/>
            </a:pPr>
            <a:r>
              <a:rPr lang="en-US" dirty="0"/>
              <a:t>EGID		secgrp1</a:t>
            </a:r>
          </a:p>
          <a:p>
            <a:pPr marL="1836738" indent="0">
              <a:buNone/>
            </a:pPr>
            <a:r>
              <a:rPr lang="en-US" dirty="0"/>
              <a:t>Class		tune</a:t>
            </a:r>
          </a:p>
          <a:p>
            <a:pPr marL="1836738" indent="0">
              <a:buNone/>
            </a:pPr>
            <a:r>
              <a:rPr lang="en-US" dirty="0"/>
              <a:t>Reason	Privilege failure (success)</a:t>
            </a:r>
          </a:p>
          <a:p>
            <a:pPr marL="1836738" indent="0">
              <a:buNone/>
            </a:pPr>
            <a:r>
              <a:rPr lang="en-US" dirty="0"/>
              <a:t>Event		SETTHETIME_1</a:t>
            </a:r>
          </a:p>
          <a:p>
            <a:pPr marL="1836738" indent="0">
              <a:buNone/>
            </a:pPr>
            <a:r>
              <a:rPr lang="en-US" dirty="0"/>
              <a:t>Message	Privilege failure (none)</a:t>
            </a:r>
          </a:p>
          <a:p>
            <a:pPr marL="0" indent="0">
              <a:buNone/>
            </a:pPr>
            <a:endParaRPr lang="en-US" dirty="0"/>
          </a:p>
        </p:txBody>
      </p:sp>
      <p:sp>
        <p:nvSpPr>
          <p:cNvPr id="4" name="Date Placeholder 3">
            <a:extLst>
              <a:ext uri="{FF2B5EF4-FFF2-40B4-BE49-F238E27FC236}">
                <a16:creationId xmlns:a16="http://schemas.microsoft.com/office/drawing/2014/main" id="{E4241927-B274-0E46-82B0-3AB49062847C}"/>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C4CD5B80-5692-EC47-B2BF-30BA3DB0F301}"/>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59DEC44A-38E5-2842-AA79-10B60C2E4C5A}"/>
              </a:ext>
            </a:extLst>
          </p:cNvPr>
          <p:cNvSpPr>
            <a:spLocks noGrp="1"/>
          </p:cNvSpPr>
          <p:nvPr>
            <p:ph type="sldNum" sz="quarter" idx="12"/>
          </p:nvPr>
        </p:nvSpPr>
        <p:spPr/>
        <p:txBody>
          <a:bodyPr/>
          <a:lstStyle/>
          <a:p>
            <a:r>
              <a:rPr lang="en-US"/>
              <a:t>Slide 20-</a:t>
            </a:r>
            <a:fld id="{52DFCED4-3DB5-5A4D-92BF-293F61671FD6}" type="slidenum">
              <a:rPr lang="en-US" smtClean="0"/>
              <a:pPr/>
              <a:t>98</a:t>
            </a:fld>
            <a:endParaRPr lang="en-US" dirty="0"/>
          </a:p>
        </p:txBody>
      </p:sp>
    </p:spTree>
    <p:extLst>
      <p:ext uri="{BB962C8B-B14F-4D97-AF65-F5344CB8AC3E}">
        <p14:creationId xmlns:p14="http://schemas.microsoft.com/office/powerpoint/2010/main" val="8280052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28ED6-9FFE-A54F-9581-E88AD48C434A}"/>
              </a:ext>
            </a:extLst>
          </p:cNvPr>
          <p:cNvSpPr>
            <a:spLocks noGrp="1"/>
          </p:cNvSpPr>
          <p:nvPr>
            <p:ph type="title"/>
          </p:nvPr>
        </p:nvSpPr>
        <p:spPr/>
        <p:txBody>
          <a:bodyPr/>
          <a:lstStyle/>
          <a:p>
            <a:r>
              <a:rPr lang="en-US" dirty="0"/>
              <a:t>Operation, Maintenance Assurance</a:t>
            </a:r>
          </a:p>
        </p:txBody>
      </p:sp>
      <p:sp>
        <p:nvSpPr>
          <p:cNvPr id="3" name="Content Placeholder 2">
            <a:extLst>
              <a:ext uri="{FF2B5EF4-FFF2-40B4-BE49-F238E27FC236}">
                <a16:creationId xmlns:a16="http://schemas.microsoft.com/office/drawing/2014/main" id="{F95AC645-7C5E-1A4B-8683-14B34B3C36D1}"/>
              </a:ext>
            </a:extLst>
          </p:cNvPr>
          <p:cNvSpPr>
            <a:spLocks noGrp="1"/>
          </p:cNvSpPr>
          <p:nvPr>
            <p:ph idx="1"/>
          </p:nvPr>
        </p:nvSpPr>
        <p:spPr/>
        <p:txBody>
          <a:bodyPr/>
          <a:lstStyle/>
          <a:p>
            <a:r>
              <a:rPr lang="en-US" dirty="0"/>
              <a:t>Bugs will be found during operation, requiring fixes</a:t>
            </a:r>
          </a:p>
          <a:p>
            <a:pPr lvl="1"/>
            <a:r>
              <a:rPr lang="en-US" i="1" dirty="0"/>
              <a:t>Hot fix</a:t>
            </a:r>
            <a:r>
              <a:rPr lang="en-US" dirty="0"/>
              <a:t>: handle bugs immediately, sent out as quickly as possible</a:t>
            </a:r>
          </a:p>
          <a:p>
            <a:pPr lvl="2"/>
            <a:r>
              <a:rPr lang="en-US" dirty="0"/>
              <a:t>Used to fix bugs that immediately affect system security or operation</a:t>
            </a:r>
          </a:p>
          <a:p>
            <a:pPr lvl="1"/>
            <a:r>
              <a:rPr lang="en-US" i="1" dirty="0"/>
              <a:t>Regular fix</a:t>
            </a:r>
            <a:r>
              <a:rPr lang="en-US" dirty="0"/>
              <a:t>: handle less serious bugs or give long-term solutions to bugs fixed by hot fix, usually collected until some condition arises and then sent out</a:t>
            </a:r>
          </a:p>
          <a:p>
            <a:pPr lvl="2"/>
            <a:r>
              <a:rPr lang="en-US" dirty="0"/>
              <a:t>Sent out as maintenance release or as “patch Tuesday” or some other way</a:t>
            </a:r>
          </a:p>
          <a:p>
            <a:r>
              <a:rPr lang="en-US" dirty="0"/>
              <a:t>Well-defined procedures handle, track reported flaws</a:t>
            </a:r>
          </a:p>
          <a:p>
            <a:pPr lvl="1"/>
            <a:r>
              <a:rPr lang="en-US" dirty="0"/>
              <a:t>Include information about bug, such as description, remedial actions, severity, pointer to related configuration management entries, other documentation</a:t>
            </a:r>
          </a:p>
          <a:p>
            <a:pPr lvl="1"/>
            <a:r>
              <a:rPr lang="en-US" dirty="0"/>
              <a:t>Actions taken follow same security procedures used during original </a:t>
            </a:r>
            <a:r>
              <a:rPr lang="en-US"/>
              <a:t>devlopment</a:t>
            </a:r>
            <a:endParaRPr lang="en-US" dirty="0"/>
          </a:p>
        </p:txBody>
      </p:sp>
      <p:sp>
        <p:nvSpPr>
          <p:cNvPr id="4" name="Date Placeholder 3">
            <a:extLst>
              <a:ext uri="{FF2B5EF4-FFF2-40B4-BE49-F238E27FC236}">
                <a16:creationId xmlns:a16="http://schemas.microsoft.com/office/drawing/2014/main" id="{E0AC583F-87B3-BD43-96AC-1C21DFD16686}"/>
              </a:ext>
            </a:extLst>
          </p:cNvPr>
          <p:cNvSpPr>
            <a:spLocks noGrp="1"/>
          </p:cNvSpPr>
          <p:nvPr>
            <p:ph type="dt" sz="half" idx="10"/>
          </p:nvPr>
        </p:nvSpPr>
        <p:spPr/>
        <p:txBody>
          <a:bodyPr/>
          <a:lstStyle/>
          <a:p>
            <a:r>
              <a:rPr lang="en-US"/>
              <a:t>Version 1.1</a:t>
            </a:r>
          </a:p>
        </p:txBody>
      </p:sp>
      <p:sp>
        <p:nvSpPr>
          <p:cNvPr id="5" name="Footer Placeholder 4">
            <a:extLst>
              <a:ext uri="{FF2B5EF4-FFF2-40B4-BE49-F238E27FC236}">
                <a16:creationId xmlns:a16="http://schemas.microsoft.com/office/drawing/2014/main" id="{133C6826-0865-DE49-9DCD-612C6BA4D879}"/>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E056B57C-8F53-F44B-89ED-47D22854CC44}"/>
              </a:ext>
            </a:extLst>
          </p:cNvPr>
          <p:cNvSpPr>
            <a:spLocks noGrp="1"/>
          </p:cNvSpPr>
          <p:nvPr>
            <p:ph type="sldNum" sz="quarter" idx="12"/>
          </p:nvPr>
        </p:nvSpPr>
        <p:spPr/>
        <p:txBody>
          <a:bodyPr/>
          <a:lstStyle/>
          <a:p>
            <a:r>
              <a:rPr lang="en-US"/>
              <a:t>Slide 20-</a:t>
            </a:r>
            <a:fld id="{52DFCED4-3DB5-5A4D-92BF-293F61671FD6}" type="slidenum">
              <a:rPr lang="en-US" smtClean="0"/>
              <a:pPr/>
              <a:t>99</a:t>
            </a:fld>
            <a:endParaRPr lang="en-US" dirty="0"/>
          </a:p>
        </p:txBody>
      </p:sp>
    </p:spTree>
    <p:extLst>
      <p:ext uri="{BB962C8B-B14F-4D97-AF65-F5344CB8AC3E}">
        <p14:creationId xmlns:p14="http://schemas.microsoft.com/office/powerpoint/2010/main" val="17780589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F79726CD-144E-474C-9C09-886DB093785B}" vid="{1D8E7A62-152F-064E-9B3B-99EB7B1A98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1775</TotalTime>
  <Words>7254</Words>
  <Application>Microsoft Macintosh PowerPoint</Application>
  <PresentationFormat>Widescreen</PresentationFormat>
  <Paragraphs>1162</Paragraphs>
  <Slides>100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100</vt:i4>
      </vt:variant>
    </vt:vector>
  </HeadingPairs>
  <TitlesOfParts>
    <vt:vector size="106" baseType="lpstr">
      <vt:lpstr>Arial</vt:lpstr>
      <vt:lpstr>Calibri</vt:lpstr>
      <vt:lpstr>Calibri Light</vt:lpstr>
      <vt:lpstr>Symbol</vt:lpstr>
      <vt:lpstr>Times</vt:lpstr>
      <vt:lpstr>Office Theme</vt:lpstr>
      <vt:lpstr>Building Systems with Assurance</vt:lpstr>
      <vt:lpstr>Overview</vt:lpstr>
      <vt:lpstr>Threats and Goals</vt:lpstr>
      <vt:lpstr>Architecture</vt:lpstr>
      <vt:lpstr>Layered Architecture</vt:lpstr>
      <vt:lpstr>Security Services in Layers</vt:lpstr>
      <vt:lpstr>Security: Built In or Add On?</vt:lpstr>
      <vt:lpstr>Reference Validation Mechanism</vt:lpstr>
      <vt:lpstr>Examples</vt:lpstr>
      <vt:lpstr>Adding On Security</vt:lpstr>
      <vt:lpstr>Example</vt:lpstr>
      <vt:lpstr>Comparison</vt:lpstr>
      <vt:lpstr>Comparison</vt:lpstr>
      <vt:lpstr>Requirements Assurance</vt:lpstr>
      <vt:lpstr>Example</vt:lpstr>
      <vt:lpstr>Example</vt:lpstr>
      <vt:lpstr>Methods of Definition</vt:lpstr>
      <vt:lpstr>Example</vt:lpstr>
      <vt:lpstr>Example Stage 1</vt:lpstr>
      <vt:lpstr>Example Stage 1</vt:lpstr>
      <vt:lpstr>Example Stage 2</vt:lpstr>
      <vt:lpstr>Example Stage 2</vt:lpstr>
      <vt:lpstr>Example Stage 2</vt:lpstr>
      <vt:lpstr>Example Stage 3</vt:lpstr>
      <vt:lpstr>Example Stage 4</vt:lpstr>
      <vt:lpstr>Justifying Requirements</vt:lpstr>
      <vt:lpstr>Example: System Y Evaluation</vt:lpstr>
      <vt:lpstr>System Y Assumptions</vt:lpstr>
      <vt:lpstr>System Y Mapping</vt:lpstr>
      <vt:lpstr>System Y Justifications</vt:lpstr>
      <vt:lpstr>System Y Justifications</vt:lpstr>
      <vt:lpstr>Design Assurance</vt:lpstr>
      <vt:lpstr>Design Techniques</vt:lpstr>
      <vt:lpstr>Layering</vt:lpstr>
      <vt:lpstr>Example: Windows 10 and Windows Server 2016 I/O System</vt:lpstr>
      <vt:lpstr>Example: Decomposition</vt:lpstr>
      <vt:lpstr>Example: More Details</vt:lpstr>
      <vt:lpstr>Design Document Contents</vt:lpstr>
      <vt:lpstr>Security Functions</vt:lpstr>
      <vt:lpstr>External Interface</vt:lpstr>
      <vt:lpstr>Example 1</vt:lpstr>
      <vt:lpstr>Example 1 (con’t)</vt:lpstr>
      <vt:lpstr>Example 2</vt:lpstr>
      <vt:lpstr>Example 2 (con’t)</vt:lpstr>
      <vt:lpstr>Internal Design</vt:lpstr>
      <vt:lpstr>Example: Parent Component</vt:lpstr>
      <vt:lpstr>Example: Detailed Component Description</vt:lpstr>
      <vt:lpstr>Example</vt:lpstr>
      <vt:lpstr>Example: Security Relevance</vt:lpstr>
      <vt:lpstr>Low-Level Design</vt:lpstr>
      <vt:lpstr>Example: Overview of Module</vt:lpstr>
      <vt:lpstr>Example: Components Module Uses</vt:lpstr>
      <vt:lpstr>Example: Security Relevance of Module</vt:lpstr>
      <vt:lpstr>Example: Individual Module Interfaces</vt:lpstr>
      <vt:lpstr>Example: Individual Module Interfaces (con’t)</vt:lpstr>
      <vt:lpstr>Internal Design</vt:lpstr>
      <vt:lpstr>Example</vt:lpstr>
      <vt:lpstr>Documentation and Specification</vt:lpstr>
      <vt:lpstr>Modification Specifications</vt:lpstr>
      <vt:lpstr>Security Considerations</vt:lpstr>
      <vt:lpstr>Security Specifications</vt:lpstr>
      <vt:lpstr>Example: System X</vt:lpstr>
      <vt:lpstr>Formal Specifications</vt:lpstr>
      <vt:lpstr>Justifications</vt:lpstr>
      <vt:lpstr>Requirements Mapping and Informal Correspondence</vt:lpstr>
      <vt:lpstr>Mappings Between Layers</vt:lpstr>
      <vt:lpstr>Example</vt:lpstr>
      <vt:lpstr>Example</vt:lpstr>
      <vt:lpstr>Informal Arguments</vt:lpstr>
      <vt:lpstr>Example</vt:lpstr>
      <vt:lpstr>Example (con’t)</vt:lpstr>
      <vt:lpstr>Formal Methods</vt:lpstr>
      <vt:lpstr>Reviews of Assurance Evidence</vt:lpstr>
      <vt:lpstr>Setting Review Up</vt:lpstr>
      <vt:lpstr>Review Meeting</vt:lpstr>
      <vt:lpstr>Conflict Resolution</vt:lpstr>
      <vt:lpstr>Conflict Resolution</vt:lpstr>
      <vt:lpstr>Informal Review</vt:lpstr>
      <vt:lpstr>Implementation Considerations for Assurance</vt:lpstr>
      <vt:lpstr>Implementation Management</vt:lpstr>
      <vt:lpstr>Justification</vt:lpstr>
      <vt:lpstr>Testing</vt:lpstr>
      <vt:lpstr>Security Testing</vt:lpstr>
      <vt:lpstr>Security Testing</vt:lpstr>
      <vt:lpstr>Code Development and Testing</vt:lpstr>
      <vt:lpstr>Plans and Reports</vt:lpstr>
      <vt:lpstr>Security Testing Using PGWG</vt:lpstr>
      <vt:lpstr>PGWG Test Matrices</vt:lpstr>
      <vt:lpstr>Example: Testing Security-Enhanced UNIX</vt:lpstr>
      <vt:lpstr>Example: High-Level Matrix</vt:lpstr>
      <vt:lpstr>Example: Low-Level Matrix</vt:lpstr>
      <vt:lpstr>Test Assertions</vt:lpstr>
      <vt:lpstr>Test Specifications</vt:lpstr>
      <vt:lpstr>Example: HLTS for Interface stime() </vt:lpstr>
      <vt:lpstr>Test Case Specifications</vt:lpstr>
      <vt:lpstr>LLTS for Stime_1</vt:lpstr>
      <vt:lpstr>LLTS for Stime_1 (con’t)</vt:lpstr>
      <vt:lpstr>LLTS for Stime_1 (con’t)</vt:lpstr>
      <vt:lpstr>Operation, Maintenance Assurance</vt:lpstr>
      <vt:lpstr>Key Points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Matt Bishop</dc:creator>
  <cp:lastModifiedBy>Matt Bishop</cp:lastModifiedBy>
  <cp:revision>42</cp:revision>
  <dcterms:created xsi:type="dcterms:W3CDTF">2018-10-24T07:20:13Z</dcterms:created>
  <dcterms:modified xsi:type="dcterms:W3CDTF">2019-01-31T15:42:02Z</dcterms:modified>
</cp:coreProperties>
</file>