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2"/>
  </p:notesMasterIdLst>
  <p:sldIdLst>
    <p:sldId id="257" r:id="rId2"/>
    <p:sldId id="256" r:id="rId3"/>
    <p:sldId id="391" r:id="rId4"/>
    <p:sldId id="392" r:id="rId5"/>
    <p:sldId id="393" r:id="rId6"/>
    <p:sldId id="395" r:id="rId7"/>
    <p:sldId id="396" r:id="rId8"/>
    <p:sldId id="394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5" r:id="rId17"/>
    <p:sldId id="406" r:id="rId18"/>
    <p:sldId id="407" r:id="rId19"/>
    <p:sldId id="408" r:id="rId20"/>
    <p:sldId id="409" r:id="rId21"/>
    <p:sldId id="410" r:id="rId22"/>
    <p:sldId id="411" r:id="rId23"/>
    <p:sldId id="412" r:id="rId24"/>
    <p:sldId id="415" r:id="rId25"/>
    <p:sldId id="413" r:id="rId26"/>
    <p:sldId id="414" r:id="rId27"/>
    <p:sldId id="416" r:id="rId28"/>
    <p:sldId id="417" r:id="rId29"/>
    <p:sldId id="418" r:id="rId30"/>
    <p:sldId id="419" r:id="rId31"/>
    <p:sldId id="420" r:id="rId32"/>
    <p:sldId id="421" r:id="rId33"/>
    <p:sldId id="422" r:id="rId34"/>
    <p:sldId id="424" r:id="rId35"/>
    <p:sldId id="423" r:id="rId36"/>
    <p:sldId id="425" r:id="rId37"/>
    <p:sldId id="426" r:id="rId38"/>
    <p:sldId id="430" r:id="rId39"/>
    <p:sldId id="427" r:id="rId40"/>
    <p:sldId id="428" r:id="rId41"/>
    <p:sldId id="429" r:id="rId42"/>
    <p:sldId id="431" r:id="rId43"/>
    <p:sldId id="432" r:id="rId44"/>
    <p:sldId id="433" r:id="rId45"/>
    <p:sldId id="434" r:id="rId46"/>
    <p:sldId id="435" r:id="rId47"/>
    <p:sldId id="436" r:id="rId48"/>
    <p:sldId id="437" r:id="rId49"/>
    <p:sldId id="337" r:id="rId50"/>
    <p:sldId id="339" r:id="rId51"/>
    <p:sldId id="340" r:id="rId52"/>
    <p:sldId id="341" r:id="rId53"/>
    <p:sldId id="438" r:id="rId54"/>
    <p:sldId id="342" r:id="rId55"/>
    <p:sldId id="439" r:id="rId56"/>
    <p:sldId id="343" r:id="rId57"/>
    <p:sldId id="344" r:id="rId58"/>
    <p:sldId id="345" r:id="rId59"/>
    <p:sldId id="346" r:id="rId60"/>
    <p:sldId id="347" r:id="rId61"/>
    <p:sldId id="348" r:id="rId62"/>
    <p:sldId id="349" r:id="rId63"/>
    <p:sldId id="350" r:id="rId64"/>
    <p:sldId id="351" r:id="rId65"/>
    <p:sldId id="352" r:id="rId66"/>
    <p:sldId id="353" r:id="rId67"/>
    <p:sldId id="354" r:id="rId68"/>
    <p:sldId id="355" r:id="rId69"/>
    <p:sldId id="356" r:id="rId70"/>
    <p:sldId id="357" r:id="rId71"/>
    <p:sldId id="358" r:id="rId72"/>
    <p:sldId id="359" r:id="rId73"/>
    <p:sldId id="360" r:id="rId74"/>
    <p:sldId id="440" r:id="rId75"/>
    <p:sldId id="441" r:id="rId76"/>
    <p:sldId id="442" r:id="rId77"/>
    <p:sldId id="443" r:id="rId78"/>
    <p:sldId id="444" r:id="rId79"/>
    <p:sldId id="445" r:id="rId80"/>
    <p:sldId id="446" r:id="rId81"/>
    <p:sldId id="447" r:id="rId82"/>
    <p:sldId id="448" r:id="rId83"/>
    <p:sldId id="449" r:id="rId84"/>
    <p:sldId id="450" r:id="rId85"/>
    <p:sldId id="451" r:id="rId86"/>
    <p:sldId id="452" r:id="rId87"/>
    <p:sldId id="453" r:id="rId88"/>
    <p:sldId id="454" r:id="rId89"/>
    <p:sldId id="455" r:id="rId90"/>
    <p:sldId id="456" r:id="rId91"/>
    <p:sldId id="457" r:id="rId92"/>
    <p:sldId id="458" r:id="rId93"/>
    <p:sldId id="459" r:id="rId94"/>
    <p:sldId id="460" r:id="rId95"/>
    <p:sldId id="461" r:id="rId96"/>
    <p:sldId id="462" r:id="rId97"/>
    <p:sldId id="463" r:id="rId98"/>
    <p:sldId id="464" r:id="rId99"/>
    <p:sldId id="465" r:id="rId100"/>
    <p:sldId id="390" r:id="rId10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43"/>
    <p:restoredTop sz="94687"/>
  </p:normalViewPr>
  <p:slideViewPr>
    <p:cSldViewPr snapToGrid="0" snapToObjects="1">
      <p:cViewPr varScale="1">
        <p:scale>
          <a:sx n="101" d="100"/>
          <a:sy n="101" d="100"/>
        </p:scale>
        <p:origin x="216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2" d="100"/>
          <a:sy n="102" d="100"/>
        </p:scale>
        <p:origin x="204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4/27/19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6A14E0-3A61-8B46-B1A1-FE45F40889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A67B97-A38F-2442-B9F9-7E2C4FA2A7A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E384994-5195-7F4F-993C-995CAB8718D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788434-CBF2-834B-8CEB-AE98C94A4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27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A01FE-2DFF-CD4F-ADAE-175B9BFCD9F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37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A01FE-2DFF-CD4F-ADAE-175B9BFCD9F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7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27-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5BA75-7367-244A-AB1F-75398BD8E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53E3C-EC56-384E-8B1F-C59AD79399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A7D8A6-E86F-E944-8AC1-BE21DD5DB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3AF1E-5A00-E44C-963D-5738FC61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June 1, 2004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FF9BD-3A9E-A445-ABEC-97598380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843FB-619E-BB4C-85BB-83100B892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#25-</a:t>
            </a:r>
            <a:fld id="{8924E584-2279-A04C-B566-D6C0BE14B9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43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27-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Attacks and Responses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Chapter 27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23288CA-18E6-2348-BC16-C2806A11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5353240-6D62-F740-A2BC-3DA18DB6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9BEB61-0998-1940-87D5-F0336A89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1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B7084F-33B8-814C-AFF5-3C8D1A87B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Schneier’s</a:t>
            </a:r>
            <a:r>
              <a:rPr lang="en-US" dirty="0"/>
              <a:t> Attack Trees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5F4D1B5-7AB8-7C49-9086-F5C2AC1DC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Two types of nodes</a:t>
            </a:r>
          </a:p>
          <a:p>
            <a:pPr lvl="1"/>
            <a:r>
              <a:rPr lang="en-US" i="1" dirty="0"/>
              <a:t>And</a:t>
            </a:r>
            <a:r>
              <a:rPr lang="en-US" dirty="0"/>
              <a:t> nodes require all children to be satisfied before it is satisfied</a:t>
            </a:r>
          </a:p>
          <a:p>
            <a:pPr lvl="1"/>
            <a:r>
              <a:rPr lang="en-US" i="1" dirty="0"/>
              <a:t>Or</a:t>
            </a:r>
            <a:r>
              <a:rPr lang="en-US" dirty="0"/>
              <a:t> nodes require at least 1 of its children to be satisfied before it is satisfied</a:t>
            </a:r>
          </a:p>
          <a:p>
            <a:pPr lvl="1"/>
            <a:r>
              <a:rPr lang="en-US" i="1" dirty="0"/>
              <a:t>Weight </a:t>
            </a:r>
            <a:r>
              <a:rPr lang="en-US" dirty="0"/>
              <a:t>of node indicates some relevant characteristic, like difficulty of satisfying node</a:t>
            </a:r>
          </a:p>
          <a:p>
            <a:pPr lvl="2"/>
            <a:r>
              <a:rPr lang="en-US" dirty="0"/>
              <a:t>Weights of interior nodes depend upon weights of child nodes</a:t>
            </a:r>
          </a:p>
          <a:p>
            <a:pPr lvl="2"/>
            <a:r>
              <a:rPr lang="en-US" dirty="0"/>
              <a:t>Weights of leaf nodes assigned externally</a:t>
            </a:r>
          </a:p>
          <a:p>
            <a:r>
              <a:rPr lang="en-US" dirty="0"/>
              <a:t>Goal represented as root node of set of tree</a:t>
            </a:r>
          </a:p>
          <a:p>
            <a:r>
              <a:rPr lang="en-US" dirty="0"/>
              <a:t>Determine the steps needed to satisfy the goal</a:t>
            </a:r>
          </a:p>
          <a:p>
            <a:pPr lvl="1"/>
            <a:r>
              <a:rPr lang="en-US" dirty="0"/>
              <a:t>These become children of the root</a:t>
            </a:r>
          </a:p>
          <a:p>
            <a:r>
              <a:rPr lang="en-US" dirty="0"/>
              <a:t>Repeat that step for each child</a:t>
            </a:r>
          </a:p>
          <a:p>
            <a:pPr lvl="1"/>
            <a:r>
              <a:rPr lang="en-US" dirty="0"/>
              <a:t>Stop when leaf nodes are at appropriate level of abstraction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6833F-FBE0-1C45-AFDC-E03F20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BE7AA8-1224-D64A-8146-6EEB5E4E3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CCA170-86D4-DB4D-A3BE-CB315B7A6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2127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>
            <a:extLst>
              <a:ext uri="{FF2B5EF4-FFF2-40B4-BE49-F238E27FC236}">
                <a16:creationId xmlns:a16="http://schemas.microsoft.com/office/drawing/2014/main" id="{10963D6D-FF61-DF42-B21A-41516DA69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Points</a:t>
            </a:r>
          </a:p>
        </p:txBody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253D64D6-F440-BD4F-B574-33F07A8F1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Goal of modeling is to understand attacks</a:t>
            </a:r>
          </a:p>
          <a:p>
            <a:pPr lvl="1"/>
            <a:r>
              <a:rPr lang="en-US" altLang="en-US" dirty="0"/>
              <a:t>Attack trees, graphs, requires/provides models represent how attacks proceed</a:t>
            </a:r>
          </a:p>
          <a:p>
            <a:r>
              <a:rPr lang="en-US" altLang="en-US" dirty="0"/>
              <a:t>Intrusion response occurs before, during, after attack</a:t>
            </a:r>
          </a:p>
          <a:p>
            <a:pPr lvl="1"/>
            <a:r>
              <a:rPr lang="en-US" altLang="en-US" dirty="0"/>
              <a:t>If before attack successful, system tries to prevent attack from succeeding</a:t>
            </a:r>
          </a:p>
          <a:p>
            <a:pPr lvl="1"/>
            <a:r>
              <a:rPr lang="en-US" altLang="en-US" dirty="0"/>
              <a:t>If during or after, intrusion must be handled</a:t>
            </a:r>
          </a:p>
          <a:p>
            <a:pPr lvl="2"/>
            <a:r>
              <a:rPr lang="en-US" altLang="en-US" dirty="0"/>
              <a:t>Confinement, eradication, follow-up</a:t>
            </a:r>
          </a:p>
          <a:p>
            <a:r>
              <a:rPr lang="en-US" altLang="en-US" dirty="0"/>
              <a:t>Digital forensics analyzes detritus of attack </a:t>
            </a:r>
            <a:r>
              <a:rPr lang="en-US" altLang="en-US"/>
              <a:t>to determine </a:t>
            </a:r>
            <a:r>
              <a:rPr lang="en-US" altLang="en-US" dirty="0"/>
              <a:t>its effects, how it was carried out</a:t>
            </a:r>
          </a:p>
          <a:p>
            <a:pPr lvl="1"/>
            <a:r>
              <a:rPr lang="en-US" altLang="en-US" dirty="0"/>
              <a:t>Anti-forensics try to thwart this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CCE719C-3A17-7B4F-8F44-57BA6D1A4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7216465-CA4F-E84D-B03C-8FE6D5FAD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84219C-C7EB-D143-B89D-15385712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36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8FEEF78-40F7-CE42-A9AE-3222BE14F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Reading PGP-Encrypted Message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1D3F93A-8098-A54F-82C3-54ADFADD3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Sage wants to read message Skyler sends to Caroline</a:t>
            </a:r>
          </a:p>
          <a:p>
            <a:r>
              <a:rPr lang="en-US" dirty="0"/>
              <a:t>Five ways: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Read message before Skyler encrypts 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Read message after Caroline decrypts 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Break encryption used to encrypt message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Determine symmetric key used to encrypt message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Obtain Caroline’s private key</a:t>
            </a:r>
          </a:p>
          <a:p>
            <a:r>
              <a:rPr lang="en-US" dirty="0"/>
              <a:t>Focus on 2, read message after Caroline decrypts 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1A2924-526E-9A4B-8F44-6985FD67B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0E2497-966F-664A-892D-0B6C0AEEF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A33146-389F-644A-BFF0-59F662EE5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82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17C8C-D902-4C47-B152-B28377A2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Beginning the Tree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8AD61870-354A-C740-98F3-341F33863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92170" cy="4351338"/>
          </a:xfrm>
        </p:spPr>
        <p:txBody>
          <a:bodyPr/>
          <a:lstStyle/>
          <a:p>
            <a:pPr marL="233363" indent="-233363">
              <a:buFont typeface="+mj-lt"/>
              <a:buAutoNum type="arabicPeriod"/>
            </a:pPr>
            <a:r>
              <a:rPr lang="en-US" dirty="0"/>
              <a:t>Read message after Caroline decrypts it</a:t>
            </a:r>
          </a:p>
          <a:p>
            <a:pPr marL="628650" lvl="1" indent="-284163">
              <a:buFont typeface="+mj-lt"/>
              <a:buAutoNum type="alphaLcPeriod"/>
            </a:pPr>
            <a:r>
              <a:rPr lang="en-US" dirty="0"/>
              <a:t>Monitor Caroline’s outgoing mail; or</a:t>
            </a:r>
          </a:p>
          <a:p>
            <a:pPr marL="628650" lvl="1" indent="-284163">
              <a:buFont typeface="+mj-lt"/>
              <a:buAutoNum type="alphaLcPeriod"/>
            </a:pPr>
            <a:r>
              <a:rPr lang="en-US" dirty="0"/>
              <a:t>Add a “Reply-To:” header (or change an existing one); or</a:t>
            </a:r>
          </a:p>
          <a:p>
            <a:pPr marL="628650" lvl="1" indent="-284163">
              <a:buFont typeface="+mj-lt"/>
              <a:buAutoNum type="alphaLcPeriod"/>
            </a:pPr>
            <a:r>
              <a:rPr lang="en-US" dirty="0"/>
              <a:t>Compromise Caroline’s computer and read the decrypted message</a:t>
            </a:r>
          </a:p>
          <a:p>
            <a:pPr marL="974725" lvl="2" indent="-284163">
              <a:buFont typeface="+mj-lt"/>
              <a:buAutoNum type="romanLcPeriod"/>
            </a:pPr>
            <a:r>
              <a:rPr lang="en-US" dirty="0"/>
              <a:t>Compromise Caroline’s computer; and</a:t>
            </a:r>
          </a:p>
          <a:p>
            <a:pPr marL="974725" lvl="2" indent="-284163">
              <a:buFont typeface="+mj-lt"/>
              <a:buAutoNum type="romanLcPeriod"/>
            </a:pPr>
            <a:r>
              <a:rPr lang="en-US" dirty="0"/>
              <a:t>Read the decrypted message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388D5-7660-6543-B3C7-958CE8CD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FD577-D437-7248-A73F-7C08F76C8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9B815-ECA8-9F4C-A9AA-88448B8B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33190D-8BEB-4B44-82CF-928E8E8FC3A3}"/>
              </a:ext>
            </a:extLst>
          </p:cNvPr>
          <p:cNvSpPr/>
          <p:nvPr/>
        </p:nvSpPr>
        <p:spPr>
          <a:xfrm>
            <a:off x="792480" y="3758152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D69BAA-7C05-4A49-93C8-17D23F1ECE56}"/>
              </a:ext>
            </a:extLst>
          </p:cNvPr>
          <p:cNvSpPr/>
          <p:nvPr/>
        </p:nvSpPr>
        <p:spPr>
          <a:xfrm>
            <a:off x="2257448" y="1589088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D3AD7A2-9C9D-AE4F-89FC-BD3082C3E22D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2884762" y="2423489"/>
            <a:ext cx="1264032" cy="13412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8A3013-0A71-8A42-8203-C148F861BDB1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1218858" y="2423489"/>
            <a:ext cx="1213960" cy="13346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1106CDEC-99E0-834A-87B0-ABA20C80184B}"/>
              </a:ext>
            </a:extLst>
          </p:cNvPr>
          <p:cNvSpPr/>
          <p:nvPr/>
        </p:nvSpPr>
        <p:spPr>
          <a:xfrm>
            <a:off x="2257448" y="3764757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7FEA692-6045-6C44-A4DC-296C8C27477D}"/>
              </a:ext>
            </a:extLst>
          </p:cNvPr>
          <p:cNvSpPr/>
          <p:nvPr/>
        </p:nvSpPr>
        <p:spPr>
          <a:xfrm>
            <a:off x="3722416" y="3764757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733230C-9AA1-3E45-A1B4-44790B9BF86E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2675064" y="2423489"/>
            <a:ext cx="8762" cy="13412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CD9E8D3C-94E7-E24A-A30A-D308E73221FE}"/>
              </a:ext>
            </a:extLst>
          </p:cNvPr>
          <p:cNvSpPr/>
          <p:nvPr/>
        </p:nvSpPr>
        <p:spPr>
          <a:xfrm>
            <a:off x="2728645" y="5268912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094C60-A7A1-154D-9A0E-56EBE8AD306A}"/>
              </a:ext>
            </a:extLst>
          </p:cNvPr>
          <p:cNvSpPr/>
          <p:nvPr/>
        </p:nvSpPr>
        <p:spPr>
          <a:xfrm>
            <a:off x="4734120" y="5268911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95CB640-1095-6C41-8AB5-4F0E585907D9}"/>
              </a:ext>
            </a:extLst>
          </p:cNvPr>
          <p:cNvCxnSpPr>
            <a:cxnSpLocks/>
            <a:endCxn id="31" idx="0"/>
          </p:cNvCxnSpPr>
          <p:nvPr/>
        </p:nvCxnSpPr>
        <p:spPr>
          <a:xfrm>
            <a:off x="4269410" y="4598277"/>
            <a:ext cx="891088" cy="6706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F43EE3-4E78-B240-9A97-3908CD69D770}"/>
              </a:ext>
            </a:extLst>
          </p:cNvPr>
          <p:cNvCxnSpPr>
            <a:cxnSpLocks/>
          </p:cNvCxnSpPr>
          <p:nvPr/>
        </p:nvCxnSpPr>
        <p:spPr>
          <a:xfrm flipH="1">
            <a:off x="3171639" y="4605763"/>
            <a:ext cx="762731" cy="66402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9EAB5F2-46AF-CB4A-8AD2-23DFC96BC50C}"/>
              </a:ext>
            </a:extLst>
          </p:cNvPr>
          <p:cNvSpPr txBox="1"/>
          <p:nvPr/>
        </p:nvSpPr>
        <p:spPr>
          <a:xfrm>
            <a:off x="2524221" y="17859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2ACE13-53E9-CF48-9D11-6E4A6A40B354}"/>
              </a:ext>
            </a:extLst>
          </p:cNvPr>
          <p:cNvSpPr txBox="1"/>
          <p:nvPr/>
        </p:nvSpPr>
        <p:spPr>
          <a:xfrm>
            <a:off x="1094902" y="40115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12CA7C3-8208-A643-A67F-CDA260953D82}"/>
              </a:ext>
            </a:extLst>
          </p:cNvPr>
          <p:cNvSpPr txBox="1"/>
          <p:nvPr/>
        </p:nvSpPr>
        <p:spPr>
          <a:xfrm>
            <a:off x="2559870" y="39976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1D0BAAC-4819-5A4C-B4C2-E1B49FCC4C5E}"/>
              </a:ext>
            </a:extLst>
          </p:cNvPr>
          <p:cNvSpPr txBox="1"/>
          <p:nvPr/>
        </p:nvSpPr>
        <p:spPr>
          <a:xfrm>
            <a:off x="3987388" y="401369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6B41FE4-EECB-814C-8864-55F0CFD0518E}"/>
              </a:ext>
            </a:extLst>
          </p:cNvPr>
          <p:cNvSpPr txBox="1"/>
          <p:nvPr/>
        </p:nvSpPr>
        <p:spPr>
          <a:xfrm>
            <a:off x="3018392" y="549856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20626E3-2EF2-7449-999E-FEA2BCD02A39}"/>
              </a:ext>
            </a:extLst>
          </p:cNvPr>
          <p:cNvSpPr txBox="1"/>
          <p:nvPr/>
        </p:nvSpPr>
        <p:spPr>
          <a:xfrm>
            <a:off x="5043298" y="552267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2008153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17C8C-D902-4C47-B152-B28377A2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Layer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8AD61870-354A-C740-98F3-341F33863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48912" cy="4351338"/>
          </a:xfrm>
        </p:spPr>
        <p:txBody>
          <a:bodyPr>
            <a:normAutofit lnSpcReduction="10000"/>
          </a:bodyPr>
          <a:lstStyle/>
          <a:p>
            <a:pPr marL="293688" indent="-293688">
              <a:buFont typeface="+mj-lt"/>
              <a:buAutoNum type="romanLcPeriod"/>
            </a:pPr>
            <a:r>
              <a:rPr lang="en-US" dirty="0"/>
              <a:t>Read message after Caroline decrypts it</a:t>
            </a:r>
          </a:p>
          <a:p>
            <a:pPr marL="628650" lvl="1" indent="-284163">
              <a:buFont typeface="+mj-lt"/>
              <a:buAutoNum type="alphaLcPeriod"/>
            </a:pPr>
            <a:r>
              <a:rPr lang="en-US" dirty="0"/>
              <a:t>Copy decrypted message from memory; or</a:t>
            </a:r>
          </a:p>
          <a:p>
            <a:pPr marL="628650" lvl="1" indent="-284163">
              <a:buFont typeface="+mj-lt"/>
              <a:buAutoNum type="alphaLcPeriod"/>
            </a:pPr>
            <a:r>
              <a:rPr lang="en-US" dirty="0"/>
              <a:t>Copy decrypted message from secondary storage; or</a:t>
            </a:r>
          </a:p>
          <a:p>
            <a:pPr marL="628650" lvl="1" indent="-284163">
              <a:buFont typeface="+mj-lt"/>
              <a:buAutoNum type="alphaLcPeriod"/>
            </a:pPr>
            <a:r>
              <a:rPr lang="en-US" dirty="0"/>
              <a:t>Copy decrypted message from backup; or</a:t>
            </a:r>
          </a:p>
          <a:p>
            <a:pPr marL="628650" lvl="1" indent="-284163">
              <a:buFont typeface="+mj-lt"/>
              <a:buAutoNum type="alphaLcPeriod"/>
            </a:pPr>
            <a:r>
              <a:rPr lang="en-US" dirty="0"/>
              <a:t>Monitor network to observe Caroline sending the plaintext message; or</a:t>
            </a:r>
          </a:p>
          <a:p>
            <a:pPr marL="628650" lvl="1" indent="-284163">
              <a:buFont typeface="+mj-lt"/>
              <a:buAutoNum type="alphaLcPeriod"/>
            </a:pPr>
            <a:r>
              <a:rPr lang="en-US" dirty="0"/>
              <a:t>Use a Van </a:t>
            </a:r>
            <a:r>
              <a:rPr lang="en-US" dirty="0" err="1"/>
              <a:t>Eyk</a:t>
            </a:r>
            <a:r>
              <a:rPr lang="en-US" dirty="0"/>
              <a:t> device to monitor the display of the message on Caroline’s screen as it is displayed there</a:t>
            </a:r>
          </a:p>
          <a:p>
            <a:pPr marL="342900" indent="-342900">
              <a:buFont typeface="+mj-lt"/>
              <a:buAutoNum type="romanL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388D5-7660-6543-B3C7-958CE8CD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FD577-D437-7248-A73F-7C08F76C8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9B815-ECA8-9F4C-A9AA-88448B8B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33190D-8BEB-4B44-82CF-928E8E8FC3A3}"/>
              </a:ext>
            </a:extLst>
          </p:cNvPr>
          <p:cNvSpPr/>
          <p:nvPr/>
        </p:nvSpPr>
        <p:spPr>
          <a:xfrm>
            <a:off x="168466" y="3817308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D69BAA-7C05-4A49-93C8-17D23F1ECE56}"/>
              </a:ext>
            </a:extLst>
          </p:cNvPr>
          <p:cNvSpPr/>
          <p:nvPr/>
        </p:nvSpPr>
        <p:spPr>
          <a:xfrm>
            <a:off x="2522997" y="1588208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D3AD7A2-9C9D-AE4F-89FC-BD3082C3E22D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2916696" y="2431269"/>
            <a:ext cx="30893" cy="140255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8A3013-0A71-8A42-8203-C148F861BDB1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594844" y="2422609"/>
            <a:ext cx="1942332" cy="13946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1106CDEC-99E0-834A-87B0-ABA20C80184B}"/>
              </a:ext>
            </a:extLst>
          </p:cNvPr>
          <p:cNvSpPr/>
          <p:nvPr/>
        </p:nvSpPr>
        <p:spPr>
          <a:xfrm>
            <a:off x="1275507" y="3823913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7FEA692-6045-6C44-A4DC-296C8C27477D}"/>
              </a:ext>
            </a:extLst>
          </p:cNvPr>
          <p:cNvSpPr/>
          <p:nvPr/>
        </p:nvSpPr>
        <p:spPr>
          <a:xfrm>
            <a:off x="2521211" y="3833824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733230C-9AA1-3E45-A1B4-44790B9BF86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701885" y="2406093"/>
            <a:ext cx="1073586" cy="14178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CD9E8D3C-94E7-E24A-A30A-D308E73221FE}"/>
              </a:ext>
            </a:extLst>
          </p:cNvPr>
          <p:cNvSpPr/>
          <p:nvPr/>
        </p:nvSpPr>
        <p:spPr>
          <a:xfrm>
            <a:off x="3736023" y="3817308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094C60-A7A1-154D-9A0E-56EBE8AD306A}"/>
              </a:ext>
            </a:extLst>
          </p:cNvPr>
          <p:cNvSpPr/>
          <p:nvPr/>
        </p:nvSpPr>
        <p:spPr>
          <a:xfrm>
            <a:off x="5091414" y="3846062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95CB640-1095-6C41-8AB5-4F0E585907D9}"/>
              </a:ext>
            </a:extLst>
          </p:cNvPr>
          <p:cNvCxnSpPr>
            <a:cxnSpLocks/>
            <a:endCxn id="31" idx="0"/>
          </p:cNvCxnSpPr>
          <p:nvPr/>
        </p:nvCxnSpPr>
        <p:spPr>
          <a:xfrm>
            <a:off x="3309646" y="2406093"/>
            <a:ext cx="2208146" cy="14399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F43EE3-4E78-B240-9A97-3908CD69D770}"/>
              </a:ext>
            </a:extLst>
          </p:cNvPr>
          <p:cNvCxnSpPr>
            <a:cxnSpLocks/>
          </p:cNvCxnSpPr>
          <p:nvPr/>
        </p:nvCxnSpPr>
        <p:spPr>
          <a:xfrm>
            <a:off x="3124324" y="2421983"/>
            <a:ext cx="1038077" cy="13620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9EAB5F2-46AF-CB4A-8AD2-23DFC96BC50C}"/>
              </a:ext>
            </a:extLst>
          </p:cNvPr>
          <p:cNvSpPr txBox="1"/>
          <p:nvPr/>
        </p:nvSpPr>
        <p:spPr>
          <a:xfrm>
            <a:off x="2828805" y="1815951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2ACE13-53E9-CF48-9D11-6E4A6A40B354}"/>
              </a:ext>
            </a:extLst>
          </p:cNvPr>
          <p:cNvSpPr txBox="1"/>
          <p:nvPr/>
        </p:nvSpPr>
        <p:spPr>
          <a:xfrm>
            <a:off x="470888" y="40706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12CA7C3-8208-A643-A67F-CDA260953D82}"/>
              </a:ext>
            </a:extLst>
          </p:cNvPr>
          <p:cNvSpPr txBox="1"/>
          <p:nvPr/>
        </p:nvSpPr>
        <p:spPr>
          <a:xfrm>
            <a:off x="1560060" y="40663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1D0BAAC-4819-5A4C-B4C2-E1B49FCC4C5E}"/>
              </a:ext>
            </a:extLst>
          </p:cNvPr>
          <p:cNvSpPr txBox="1"/>
          <p:nvPr/>
        </p:nvSpPr>
        <p:spPr>
          <a:xfrm>
            <a:off x="2775471" y="402854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3BAE017-38A5-304E-811A-4BF7816F1428}"/>
              </a:ext>
            </a:extLst>
          </p:cNvPr>
          <p:cNvSpPr txBox="1"/>
          <p:nvPr/>
        </p:nvSpPr>
        <p:spPr>
          <a:xfrm>
            <a:off x="3990098" y="402854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917E6E-873D-1C4B-A0B4-F0D7875A7658}"/>
              </a:ext>
            </a:extLst>
          </p:cNvPr>
          <p:cNvSpPr txBox="1"/>
          <p:nvPr/>
        </p:nvSpPr>
        <p:spPr>
          <a:xfrm>
            <a:off x="5363760" y="40564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542136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B4AD7D5-EDD2-F24D-9678-61C962C37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Textual Representation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D91D487-75B0-4A47-AB4B-A684275D1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785" y="1457135"/>
            <a:ext cx="10958015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904875" algn="l"/>
                <a:tab pos="1363663" algn="l"/>
                <a:tab pos="1822450" algn="l"/>
              </a:tabLst>
            </a:pPr>
            <a:r>
              <a:rPr lang="en-US" sz="1600" dirty="0"/>
              <a:t>1. Read a message that Skyler is sending to Caroline. (OR)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904875" algn="l"/>
                <a:tab pos="1363663" algn="l"/>
                <a:tab pos="1822450" algn="l"/>
              </a:tabLst>
            </a:pPr>
            <a:r>
              <a:rPr lang="en-US" sz="1600" dirty="0"/>
              <a:t>	1.1. Read the message before Skyler encrypts it.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904875" algn="l"/>
                <a:tab pos="1363663" algn="l"/>
                <a:tab pos="1822450" algn="l"/>
              </a:tabLst>
            </a:pPr>
            <a:r>
              <a:rPr lang="en-US" sz="1600" dirty="0"/>
              <a:t>	1.2. Read the message after Caroline decrypts it. (OR)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904875" algn="l"/>
                <a:tab pos="1363663" algn="l"/>
                <a:tab pos="1822450" algn="l"/>
              </a:tabLst>
            </a:pPr>
            <a:r>
              <a:rPr lang="en-US" sz="1600" dirty="0"/>
              <a:t>		1.2.1. Monitor Caroline’s outgoing mail.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904875" algn="l"/>
                <a:tab pos="1363663" algn="l"/>
                <a:tab pos="1822450" algn="l"/>
              </a:tabLst>
            </a:pPr>
            <a:r>
              <a:rPr lang="en-US" sz="1600" dirty="0"/>
              <a:t>		1.2.2. Add a “Reply-To” field to the header (or change the address in the existing “Reply-To” field).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904875" algn="l"/>
                <a:tab pos="1363663" algn="l"/>
                <a:tab pos="1822450" algn="l"/>
              </a:tabLst>
            </a:pPr>
            <a:r>
              <a:rPr lang="en-US" sz="1600" dirty="0"/>
              <a:t>		1.2.3. Compromise Caroline’s computer and read the decrypted message. (AND)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904875" algn="l"/>
                <a:tab pos="1363663" algn="l"/>
                <a:tab pos="1822450" algn="l"/>
              </a:tabLst>
            </a:pPr>
            <a:r>
              <a:rPr lang="en-US" sz="1600" dirty="0"/>
              <a:t>			1.2.3.1. Compromise Caroline’s computer. (OR)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904875" algn="l"/>
                <a:tab pos="1363663" algn="l"/>
                <a:tab pos="1822450" algn="l"/>
              </a:tabLst>
            </a:pPr>
            <a:r>
              <a:rPr lang="en-US" sz="1600" dirty="0"/>
              <a:t>				1.2.3.1.1. Copy decrypted message from memory.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904875" algn="l"/>
                <a:tab pos="1363663" algn="l"/>
                <a:tab pos="1822450" algn="l"/>
              </a:tabLst>
            </a:pPr>
            <a:r>
              <a:rPr lang="en-US" sz="1600" dirty="0"/>
              <a:t>				1.2.3.1.2. Copy decrypted message from secondary storage.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904875" algn="l"/>
                <a:tab pos="1363663" algn="l"/>
                <a:tab pos="1822450" algn="l"/>
              </a:tabLst>
            </a:pPr>
            <a:r>
              <a:rPr lang="en-US" sz="1600" dirty="0"/>
              <a:t>				1.2.3.1.3. Copy decrypted message from backup.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904875" algn="l"/>
                <a:tab pos="1363663" algn="l"/>
                <a:tab pos="1822450" algn="l"/>
              </a:tabLst>
            </a:pPr>
            <a:r>
              <a:rPr lang="en-US" sz="1600" dirty="0"/>
              <a:t>				1.2.3.1.4. Monitor network to observe Caroline sending the cleartext message.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904875" algn="l"/>
                <a:tab pos="1363663" algn="l"/>
                <a:tab pos="1822450" algn="l"/>
              </a:tabLst>
            </a:pPr>
            <a:r>
              <a:rPr lang="en-US" sz="1600" dirty="0"/>
              <a:t>				1.2.3.1.5. Use a Van Eck device to monitor the display of the message on Caroline’s monitor as it is displayed.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904875" algn="l"/>
                <a:tab pos="1363663" algn="l"/>
                <a:tab pos="1822450" algn="l"/>
              </a:tabLst>
            </a:pPr>
            <a:r>
              <a:rPr lang="en-US" sz="1600" dirty="0"/>
              <a:t>			1.2.3.2. Read the decrypted message.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904875" algn="l"/>
                <a:tab pos="1363663" algn="l"/>
                <a:tab pos="1822450" algn="l"/>
              </a:tabLst>
            </a:pPr>
            <a:r>
              <a:rPr lang="en-US" sz="1600" dirty="0"/>
              <a:t>	1.3. Break the encryption used to encrypt the message.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904875" algn="l"/>
                <a:tab pos="1363663" algn="l"/>
                <a:tab pos="1822450" algn="l"/>
              </a:tabLst>
            </a:pPr>
            <a:r>
              <a:rPr lang="en-US" sz="1600" dirty="0"/>
              <a:t>	1.4. Determine the symmetric key used to encrypt the message.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904875" algn="l"/>
                <a:tab pos="1363663" algn="l"/>
                <a:tab pos="1822450" algn="l"/>
              </a:tabLst>
            </a:pPr>
            <a:r>
              <a:rPr lang="en-US" sz="1600" dirty="0"/>
              <a:t>	1.5. Obtain Caroline’s private key.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tabLst>
                <a:tab pos="444500" algn="l"/>
                <a:tab pos="904875" algn="l"/>
                <a:tab pos="1363663" algn="l"/>
                <a:tab pos="1822450" algn="l"/>
              </a:tabLst>
            </a:pPr>
            <a:endParaRPr lang="en-US" sz="16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8C4F1-377A-984D-A391-A4DAC452A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C7DA05-5946-A341-9699-9608ACD9D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15FE6-8F04-D54D-AFB2-DBA7CA505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05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2E85-806C-A047-8D1E-0B4318C31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Requires</a:t>
            </a:r>
            <a:r>
              <a:rPr lang="en-US"/>
              <a:t>/Provides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37E1-420D-DA40-BF33-9AC8CE924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Generalization of attack trees</a:t>
            </a:r>
            <a:endParaRPr lang="en-US" i="1" dirty="0"/>
          </a:p>
          <a:p>
            <a:r>
              <a:rPr lang="en-US" dirty="0"/>
              <a:t>Based on </a:t>
            </a:r>
            <a:r>
              <a:rPr lang="en-US" i="1" dirty="0"/>
              <a:t>capabilities</a:t>
            </a:r>
            <a:r>
              <a:rPr lang="en-US" dirty="0"/>
              <a:t>, semantic objects encapsulating semantically typed attributes</a:t>
            </a:r>
          </a:p>
          <a:p>
            <a:pPr lvl="1"/>
            <a:r>
              <a:rPr lang="en-US" dirty="0"/>
              <a:t>Represent information or a situation to advance an attack</a:t>
            </a:r>
          </a:p>
          <a:p>
            <a:r>
              <a:rPr lang="en-US" i="1" dirty="0"/>
              <a:t>Concept</a:t>
            </a:r>
            <a:r>
              <a:rPr lang="en-US" dirty="0"/>
              <a:t> is a set </a:t>
            </a:r>
            <a:r>
              <a:rPr lang="en-US" i="1" dirty="0"/>
              <a:t>C</a:t>
            </a:r>
            <a:r>
              <a:rPr lang="en-US" dirty="0"/>
              <a:t> of capabilities and a mapping from </a:t>
            </a:r>
            <a:r>
              <a:rPr lang="en-US" i="1" dirty="0"/>
              <a:t>C </a:t>
            </a:r>
            <a:r>
              <a:rPr lang="en-US" dirty="0"/>
              <a:t> to another set of capabilities that are provided</a:t>
            </a:r>
          </a:p>
          <a:p>
            <a:pPr lvl="1"/>
            <a:r>
              <a:rPr lang="en-US" dirty="0"/>
              <a:t>Description of </a:t>
            </a:r>
            <a:r>
              <a:rPr lang="en-US" dirty="0" err="1"/>
              <a:t>subgoal</a:t>
            </a:r>
            <a:r>
              <a:rPr lang="en-US" dirty="0"/>
              <a:t> of attack</a:t>
            </a:r>
          </a:p>
          <a:p>
            <a:pPr lvl="1"/>
            <a:r>
              <a:rPr lang="en-US" dirty="0"/>
              <a:t>Attacker has a set of </a:t>
            </a:r>
            <a:r>
              <a:rPr lang="en-US" i="1" dirty="0"/>
              <a:t>required</a:t>
            </a:r>
            <a:r>
              <a:rPr lang="en-US" dirty="0"/>
              <a:t> capabilities </a:t>
            </a:r>
            <a:r>
              <a:rPr lang="en-US" i="1" dirty="0"/>
              <a:t>R</a:t>
            </a:r>
            <a:r>
              <a:rPr lang="en-US" dirty="0"/>
              <a:t> to reach </a:t>
            </a:r>
            <a:r>
              <a:rPr lang="en-US" dirty="0" err="1"/>
              <a:t>subgoal</a:t>
            </a:r>
            <a:r>
              <a:rPr lang="en-US" dirty="0"/>
              <a:t>; it then acquires a set </a:t>
            </a:r>
            <a:r>
              <a:rPr lang="en-US" i="1" dirty="0"/>
              <a:t>P</a:t>
            </a:r>
            <a:r>
              <a:rPr lang="en-US" dirty="0"/>
              <a:t> of provided capabilities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0DB0F-A256-444B-8F13-B1DEAC4B6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17D0-6F1A-CC49-8E8F-6DE712C09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85835-D426-F64A-A1B9-163070377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24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6BEFC-7517-0A46-8A7F-7CA9E809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276AB-86D6-DA4D-AE38-3720A75900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/>
              <a:t>Concept</a:t>
            </a:r>
            <a:r>
              <a:rPr lang="en-US" dirty="0"/>
              <a:t> is a set </a:t>
            </a:r>
            <a:r>
              <a:rPr lang="en-US" i="1" dirty="0"/>
              <a:t>R</a:t>
            </a:r>
            <a:r>
              <a:rPr lang="en-US" dirty="0"/>
              <a:t> of capabilities and a mapping from </a:t>
            </a:r>
            <a:r>
              <a:rPr lang="en-US" i="1" dirty="0"/>
              <a:t>R </a:t>
            </a:r>
            <a:r>
              <a:rPr lang="en-US" dirty="0"/>
              <a:t> to another set </a:t>
            </a:r>
            <a:r>
              <a:rPr lang="en-US" i="1" dirty="0"/>
              <a:t>P</a:t>
            </a:r>
            <a:r>
              <a:rPr lang="en-US" dirty="0"/>
              <a:t> of capabilities that are provided</a:t>
            </a:r>
          </a:p>
          <a:p>
            <a:pPr lvl="1"/>
            <a:r>
              <a:rPr lang="en-US" dirty="0"/>
              <a:t>Description of </a:t>
            </a:r>
            <a:r>
              <a:rPr lang="en-US" dirty="0" err="1"/>
              <a:t>subgoal</a:t>
            </a:r>
            <a:r>
              <a:rPr lang="en-US" dirty="0"/>
              <a:t> of attack</a:t>
            </a:r>
          </a:p>
          <a:p>
            <a:r>
              <a:rPr lang="en-US" dirty="0"/>
              <a:t>Interpretation: attacker has a set of </a:t>
            </a:r>
            <a:r>
              <a:rPr lang="en-US" i="1" dirty="0"/>
              <a:t>required</a:t>
            </a:r>
            <a:r>
              <a:rPr lang="en-US" dirty="0"/>
              <a:t> capabilities </a:t>
            </a:r>
            <a:r>
              <a:rPr lang="en-US" i="1" dirty="0"/>
              <a:t>R</a:t>
            </a:r>
            <a:r>
              <a:rPr lang="en-US" dirty="0"/>
              <a:t> to reach </a:t>
            </a:r>
            <a:r>
              <a:rPr lang="en-US" dirty="0" err="1"/>
              <a:t>subgoal</a:t>
            </a:r>
            <a:r>
              <a:rPr lang="en-US" dirty="0"/>
              <a:t>; it then acquires a set </a:t>
            </a:r>
            <a:r>
              <a:rPr lang="en-US" i="1" dirty="0"/>
              <a:t>P</a:t>
            </a:r>
            <a:r>
              <a:rPr lang="en-US" dirty="0"/>
              <a:t> of </a:t>
            </a:r>
            <a:r>
              <a:rPr lang="en-US" i="1" dirty="0"/>
              <a:t>provided</a:t>
            </a:r>
            <a:r>
              <a:rPr lang="en-US" dirty="0"/>
              <a:t> capabilities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3850A-9E20-9142-8141-F431362D3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A2891-416A-094B-8EDB-5378756A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A163A-D006-5347-8ED9-1A305044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0ADDF6-422E-2547-B2BA-79B3543092C4}"/>
              </a:ext>
            </a:extLst>
          </p:cNvPr>
          <p:cNvSpPr/>
          <p:nvPr/>
        </p:nvSpPr>
        <p:spPr>
          <a:xfrm>
            <a:off x="8586171" y="2555661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6570F3-EA75-3A47-B787-A74F8FB603E4}"/>
              </a:ext>
            </a:extLst>
          </p:cNvPr>
          <p:cNvSpPr/>
          <p:nvPr/>
        </p:nvSpPr>
        <p:spPr>
          <a:xfrm>
            <a:off x="7570468" y="4933155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215D49-9664-2646-B467-3AC9B9C28CD1}"/>
              </a:ext>
            </a:extLst>
          </p:cNvPr>
          <p:cNvSpPr/>
          <p:nvPr/>
        </p:nvSpPr>
        <p:spPr>
          <a:xfrm>
            <a:off x="9575943" y="4933154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996970E-47FB-0542-8E21-13DB4D2B3299}"/>
              </a:ext>
            </a:extLst>
          </p:cNvPr>
          <p:cNvCxnSpPr>
            <a:cxnSpLocks/>
          </p:cNvCxnSpPr>
          <p:nvPr/>
        </p:nvCxnSpPr>
        <p:spPr>
          <a:xfrm>
            <a:off x="9314310" y="4255035"/>
            <a:ext cx="667890" cy="6781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032A525-04AF-1B4A-A093-43791BE629CE}"/>
              </a:ext>
            </a:extLst>
          </p:cNvPr>
          <p:cNvCxnSpPr>
            <a:cxnSpLocks/>
          </p:cNvCxnSpPr>
          <p:nvPr/>
        </p:nvCxnSpPr>
        <p:spPr>
          <a:xfrm flipH="1">
            <a:off x="8004498" y="4255035"/>
            <a:ext cx="680358" cy="6781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62DF40A-B3D7-8E40-BBD0-20CE4EFDCC98}"/>
              </a:ext>
            </a:extLst>
          </p:cNvPr>
          <p:cNvCxnSpPr>
            <a:cxnSpLocks/>
          </p:cNvCxnSpPr>
          <p:nvPr/>
        </p:nvCxnSpPr>
        <p:spPr>
          <a:xfrm>
            <a:off x="9010604" y="1966866"/>
            <a:ext cx="1" cy="59867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9F51AFE-76AB-A746-8D63-C87137F8F92F}"/>
              </a:ext>
            </a:extLst>
          </p:cNvPr>
          <p:cNvSpPr txBox="1"/>
          <p:nvPr/>
        </p:nvSpPr>
        <p:spPr>
          <a:xfrm>
            <a:off x="8431260" y="3838853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 ∪ 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endParaRPr lang="en-US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65F2E4-ED4D-8644-966D-67BD78BC728B}"/>
              </a:ext>
            </a:extLst>
          </p:cNvPr>
          <p:cNvSpPr txBox="1"/>
          <p:nvPr/>
        </p:nvSpPr>
        <p:spPr>
          <a:xfrm>
            <a:off x="9011022" y="2081535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5A48B1B-BAA3-CB43-8F05-E192C8D43096}"/>
              </a:ext>
            </a:extLst>
          </p:cNvPr>
          <p:cNvSpPr txBox="1"/>
          <p:nvPr/>
        </p:nvSpPr>
        <p:spPr>
          <a:xfrm>
            <a:off x="8165196" y="461067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</a:t>
            </a:r>
            <a:r>
              <a:rPr lang="en-US" baseline="-25000" dirty="0"/>
              <a:t>1</a:t>
            </a:r>
            <a:endParaRPr lang="en-US" i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9DDF79A-EB90-0A43-BD84-4C2BE2CF82A3}"/>
              </a:ext>
            </a:extLst>
          </p:cNvPr>
          <p:cNvSpPr txBox="1"/>
          <p:nvPr/>
        </p:nvSpPr>
        <p:spPr>
          <a:xfrm>
            <a:off x="9438926" y="455045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</a:t>
            </a:r>
            <a:r>
              <a:rPr lang="en-US" baseline="-25000" dirty="0"/>
              <a:t>2</a:t>
            </a:r>
            <a:endParaRPr lang="en-US" i="1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C661FBE-591E-0D47-8F14-69560593763E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9002919" y="3380186"/>
            <a:ext cx="22414" cy="4586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37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3CB92A2-6B19-8540-B822-CC219DE6C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E078B03-20BA-0743-BA2A-7AD9B8647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Captures </a:t>
            </a:r>
            <a:r>
              <a:rPr lang="en-US" i="1" dirty="0"/>
              <a:t>effect</a:t>
            </a:r>
            <a:r>
              <a:rPr lang="en-US" dirty="0"/>
              <a:t> of attack</a:t>
            </a:r>
          </a:p>
          <a:p>
            <a:pPr lvl="1"/>
            <a:r>
              <a:rPr lang="en-US" dirty="0"/>
              <a:t>How the attack works (</a:t>
            </a:r>
            <a:r>
              <a:rPr lang="en-US" dirty="0" err="1"/>
              <a:t>ie</a:t>
            </a:r>
            <a:r>
              <a:rPr lang="en-US" dirty="0"/>
              <a:t>, how capabilities are required) irrelevant to concept; that attacker has them is what matters</a:t>
            </a:r>
          </a:p>
          <a:p>
            <a:r>
              <a:rPr lang="en-US" dirty="0"/>
              <a:t>Moves away from having to know every method of attack to get to a step</a:t>
            </a:r>
          </a:p>
          <a:p>
            <a:pPr lvl="1"/>
            <a:r>
              <a:rPr lang="en-US" dirty="0"/>
              <a:t>Concept embodies the step, so all model needs is required capabilities</a:t>
            </a:r>
          </a:p>
          <a:p>
            <a:r>
              <a:rPr lang="en-US" dirty="0"/>
              <a:t>Can compose attacks based solely on effects and not methods of attack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9B00F-80D4-9648-98AB-ACC4C2D8B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E5F2D-9078-C14B-ACB0-BF15EDA77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9F1DB5-A837-D34F-B743-80F0EBEF5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10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76E8E-50E0-9B40-A235-30B459468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 err="1"/>
              <a:t>rsh</a:t>
            </a:r>
            <a:r>
              <a:rPr lang="en-US" dirty="0"/>
              <a:t> Attack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5F0B021-5850-1D4A-96AF-E3986EAC2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2540" y="1806121"/>
            <a:ext cx="5615046" cy="4351338"/>
          </a:xfrm>
        </p:spPr>
        <p:txBody>
          <a:bodyPr>
            <a:normAutofit fontScale="92500" lnSpcReduction="20000"/>
          </a:bodyPr>
          <a:lstStyle/>
          <a:p>
            <a:pPr marL="357188" indent="-357188">
              <a:buFont typeface="+mj-lt"/>
              <a:buAutoNum type="arabicPeriod"/>
            </a:pPr>
            <a:r>
              <a:rPr lang="en-US" dirty="0"/>
              <a:t> </a:t>
            </a:r>
            <a:r>
              <a:rPr lang="en-US" i="1" dirty="0"/>
              <a:t>attacker</a:t>
            </a:r>
            <a:r>
              <a:rPr lang="en-US" dirty="0"/>
              <a:t> launches a </a:t>
            </a:r>
            <a:r>
              <a:rPr lang="en-US" dirty="0" err="1"/>
              <a:t>DoS</a:t>
            </a:r>
            <a:r>
              <a:rPr lang="en-US" dirty="0"/>
              <a:t> against </a:t>
            </a:r>
            <a:r>
              <a:rPr lang="en-US" i="1" dirty="0"/>
              <a:t>trusted</a:t>
            </a:r>
          </a:p>
          <a:p>
            <a:pPr marL="357188" indent="-357188">
              <a:buFont typeface="+mj-lt"/>
              <a:buAutoNum type="arabicPeriod"/>
            </a:pPr>
            <a:r>
              <a:rPr lang="en-US" dirty="0"/>
              <a:t> </a:t>
            </a:r>
            <a:r>
              <a:rPr lang="en-US" i="1" dirty="0"/>
              <a:t>attacker</a:t>
            </a:r>
            <a:r>
              <a:rPr lang="en-US" dirty="0"/>
              <a:t> sends </a:t>
            </a:r>
            <a:r>
              <a:rPr lang="en-US" i="1" dirty="0"/>
              <a:t>victim</a:t>
            </a:r>
            <a:r>
              <a:rPr lang="en-US" dirty="0"/>
              <a:t> forged SYN, apparently from </a:t>
            </a:r>
            <a:r>
              <a:rPr lang="en-US" i="1" dirty="0"/>
              <a:t>trusted</a:t>
            </a:r>
          </a:p>
          <a:p>
            <a:pPr marL="357188" indent="-357188">
              <a:buFont typeface="+mj-lt"/>
              <a:buAutoNum type="arabicPeriod"/>
            </a:pPr>
            <a:r>
              <a:rPr lang="en-US" dirty="0"/>
              <a:t> </a:t>
            </a:r>
            <a:r>
              <a:rPr lang="en-US" i="1" dirty="0"/>
              <a:t>victim</a:t>
            </a:r>
            <a:r>
              <a:rPr lang="en-US" dirty="0"/>
              <a:t> sends SYN/ACK to </a:t>
            </a:r>
            <a:r>
              <a:rPr lang="en-US" i="1" dirty="0"/>
              <a:t>trusted</a:t>
            </a:r>
          </a:p>
          <a:p>
            <a:pPr marL="357188" indent="-357188">
              <a:buFont typeface="+mj-lt"/>
              <a:buAutoNum type="arabicPeriod"/>
            </a:pPr>
            <a:r>
              <a:rPr lang="en-US" dirty="0"/>
              <a:t>It never gets there due to </a:t>
            </a:r>
            <a:r>
              <a:rPr lang="en-US" dirty="0" err="1"/>
              <a:t>DoS</a:t>
            </a:r>
            <a:endParaRPr lang="en-US" dirty="0"/>
          </a:p>
          <a:p>
            <a:pPr marL="357188" indent="-357188">
              <a:buFont typeface="+mj-lt"/>
              <a:buAutoNum type="arabicPeriod"/>
            </a:pPr>
            <a:r>
              <a:rPr lang="en-US" dirty="0"/>
              <a:t> </a:t>
            </a:r>
            <a:r>
              <a:rPr lang="en-US" i="1" dirty="0"/>
              <a:t>attacker</a:t>
            </a:r>
            <a:r>
              <a:rPr lang="en-US" dirty="0"/>
              <a:t> sends forged SYN/ACK to </a:t>
            </a:r>
            <a:r>
              <a:rPr lang="en-US" i="1" dirty="0"/>
              <a:t>trusted</a:t>
            </a:r>
            <a:r>
              <a:rPr lang="en-US" dirty="0"/>
              <a:t>, with command in data segment of packet</a:t>
            </a:r>
          </a:p>
          <a:p>
            <a:pPr lvl="1"/>
            <a:r>
              <a:rPr lang="en-US" dirty="0"/>
              <a:t>Need to know right sequence number</a:t>
            </a:r>
          </a:p>
          <a:p>
            <a:pPr lvl="1"/>
            <a:r>
              <a:rPr lang="en-US" dirty="0"/>
              <a:t>If so, causes command to be executed as though </a:t>
            </a:r>
            <a:r>
              <a:rPr lang="en-US" i="1" dirty="0"/>
              <a:t>trusted</a:t>
            </a:r>
            <a:r>
              <a:rPr lang="en-US" dirty="0"/>
              <a:t> requested 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C7F9D-D246-3341-9CD2-8CC2BD791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CBA12-E22C-C84F-82E9-20A19E89F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4CD8E-C5C9-DC4A-A214-5DB76D0F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A9D4CB-5B7C-D644-8E82-C47A01A45187}"/>
              </a:ext>
            </a:extLst>
          </p:cNvPr>
          <p:cNvSpPr/>
          <p:nvPr/>
        </p:nvSpPr>
        <p:spPr>
          <a:xfrm>
            <a:off x="1184031" y="1825625"/>
            <a:ext cx="914400" cy="9144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E79035A-6F31-024A-8F59-AC73651484C4}"/>
              </a:ext>
            </a:extLst>
          </p:cNvPr>
          <p:cNvSpPr/>
          <p:nvPr/>
        </p:nvSpPr>
        <p:spPr>
          <a:xfrm>
            <a:off x="4928717" y="1825625"/>
            <a:ext cx="914400" cy="9144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7673142-14B9-A849-946D-49CB219AA41B}"/>
              </a:ext>
            </a:extLst>
          </p:cNvPr>
          <p:cNvSpPr/>
          <p:nvPr/>
        </p:nvSpPr>
        <p:spPr>
          <a:xfrm>
            <a:off x="3124200" y="4849813"/>
            <a:ext cx="914400" cy="9144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3455E8-114B-D24B-9413-3A6761E0043B}"/>
              </a:ext>
            </a:extLst>
          </p:cNvPr>
          <p:cNvCxnSpPr>
            <a:stCxn id="9" idx="6"/>
            <a:endCxn id="10" idx="2"/>
          </p:cNvCxnSpPr>
          <p:nvPr/>
        </p:nvCxnSpPr>
        <p:spPr>
          <a:xfrm>
            <a:off x="2098431" y="2282825"/>
            <a:ext cx="2830286" cy="0"/>
          </a:xfrm>
          <a:prstGeom prst="line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D1EA1C5-E2EA-3445-86C8-13625C2DD183}"/>
              </a:ext>
            </a:extLst>
          </p:cNvPr>
          <p:cNvSpPr txBox="1"/>
          <p:nvPr/>
        </p:nvSpPr>
        <p:spPr>
          <a:xfrm>
            <a:off x="130761" y="2514749"/>
            <a:ext cx="1211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attacker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C72457E-4F32-A145-88E1-74165FC77CB6}"/>
              </a:ext>
            </a:extLst>
          </p:cNvPr>
          <p:cNvCxnSpPr>
            <a:cxnSpLocks/>
            <a:stCxn id="9" idx="5"/>
          </p:cNvCxnSpPr>
          <p:nvPr/>
        </p:nvCxnSpPr>
        <p:spPr>
          <a:xfrm>
            <a:off x="1964520" y="2606114"/>
            <a:ext cx="1549054" cy="2243699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EA00E3D-5B11-C34B-A6AB-93C631F0307A}"/>
              </a:ext>
            </a:extLst>
          </p:cNvPr>
          <p:cNvSpPr txBox="1"/>
          <p:nvPr/>
        </p:nvSpPr>
        <p:spPr>
          <a:xfrm>
            <a:off x="3820937" y="2506959"/>
            <a:ext cx="1073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trusted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7A7BEF-4C90-1C4D-9268-81C64CD87701}"/>
              </a:ext>
            </a:extLst>
          </p:cNvPr>
          <p:cNvSpPr txBox="1"/>
          <p:nvPr/>
        </p:nvSpPr>
        <p:spPr>
          <a:xfrm>
            <a:off x="2050252" y="5076179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victim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6230545-49D9-F84C-9F06-FD87466621C4}"/>
              </a:ext>
            </a:extLst>
          </p:cNvPr>
          <p:cNvCxnSpPr>
            <a:cxnSpLocks/>
            <a:stCxn id="11" idx="7"/>
          </p:cNvCxnSpPr>
          <p:nvPr/>
        </p:nvCxnSpPr>
        <p:spPr>
          <a:xfrm flipV="1">
            <a:off x="3904689" y="3192757"/>
            <a:ext cx="1173497" cy="17909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5A97CD3-9C3B-274F-B120-952C2EA51EC8}"/>
              </a:ext>
            </a:extLst>
          </p:cNvPr>
          <p:cNvCxnSpPr/>
          <p:nvPr/>
        </p:nvCxnSpPr>
        <p:spPr>
          <a:xfrm>
            <a:off x="4858624" y="2984502"/>
            <a:ext cx="439123" cy="3428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EA4C2A0-B272-374A-888E-D6221387D896}"/>
              </a:ext>
            </a:extLst>
          </p:cNvPr>
          <p:cNvCxnSpPr>
            <a:cxnSpLocks/>
          </p:cNvCxnSpPr>
          <p:nvPr/>
        </p:nvCxnSpPr>
        <p:spPr>
          <a:xfrm>
            <a:off x="1692043" y="2719297"/>
            <a:ext cx="1549054" cy="2243699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95B6BC7-7BF9-AD4D-86E8-D5851F9D36DD}"/>
              </a:ext>
            </a:extLst>
          </p:cNvPr>
          <p:cNvSpPr txBox="1"/>
          <p:nvPr/>
        </p:nvSpPr>
        <p:spPr>
          <a:xfrm>
            <a:off x="3375746" y="18061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D6577B-C88C-264B-8429-334DF156D4FB}"/>
              </a:ext>
            </a:extLst>
          </p:cNvPr>
          <p:cNvSpPr txBox="1"/>
          <p:nvPr/>
        </p:nvSpPr>
        <p:spPr>
          <a:xfrm>
            <a:off x="2568968" y="319816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82FD41-071A-3347-958F-AC6C7A0B92DF}"/>
              </a:ext>
            </a:extLst>
          </p:cNvPr>
          <p:cNvSpPr txBox="1"/>
          <p:nvPr/>
        </p:nvSpPr>
        <p:spPr>
          <a:xfrm>
            <a:off x="1917545" y="361031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E25BD16-E0AB-E04C-BEB4-F273494F303D}"/>
              </a:ext>
            </a:extLst>
          </p:cNvPr>
          <p:cNvSpPr txBox="1"/>
          <p:nvPr/>
        </p:nvSpPr>
        <p:spPr>
          <a:xfrm>
            <a:off x="4303439" y="356076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83ED55-EFD3-8242-AE5F-D646F9363F07}"/>
              </a:ext>
            </a:extLst>
          </p:cNvPr>
          <p:cNvSpPr txBox="1"/>
          <p:nvPr/>
        </p:nvSpPr>
        <p:spPr>
          <a:xfrm>
            <a:off x="5289509" y="31146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10299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25BBDA4-9925-6B4D-B58B-0414BB48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 err="1"/>
              <a:t>rsh</a:t>
            </a:r>
            <a:r>
              <a:rPr lang="en-US" dirty="0"/>
              <a:t> Attack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F1FB891-780E-DB48-BD74-07EB8FDE5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Requires</a:t>
            </a:r>
            <a:r>
              <a:rPr lang="en-US" dirty="0"/>
              <a:t> capability: blocking of a connection between the </a:t>
            </a:r>
            <a:r>
              <a:rPr lang="en-US" i="1" dirty="0"/>
              <a:t>trusted</a:t>
            </a:r>
            <a:r>
              <a:rPr lang="en-US" dirty="0"/>
              <a:t> and </a:t>
            </a:r>
            <a:r>
              <a:rPr lang="en-US" i="1" dirty="0"/>
              <a:t>victim</a:t>
            </a:r>
            <a:r>
              <a:rPr lang="en-US" dirty="0"/>
              <a:t> hosts</a:t>
            </a:r>
            <a:endParaRPr lang="en-US" i="1" dirty="0"/>
          </a:p>
          <a:p>
            <a:pPr lvl="1"/>
            <a:r>
              <a:rPr lang="en-US" dirty="0"/>
              <a:t>Contains source address, destination address</a:t>
            </a:r>
          </a:p>
          <a:p>
            <a:pPr lvl="1"/>
            <a:r>
              <a:rPr lang="en-US" dirty="0"/>
              <a:t>Also time interval indicating when communication is blocked (</a:t>
            </a:r>
            <a:r>
              <a:rPr lang="en-US" dirty="0" err="1"/>
              <a:t>ie</a:t>
            </a:r>
            <a:r>
              <a:rPr lang="en-US" dirty="0"/>
              <a:t>, when the </a:t>
            </a:r>
            <a:r>
              <a:rPr lang="en-US" dirty="0" err="1"/>
              <a:t>DoS</a:t>
            </a:r>
            <a:r>
              <a:rPr lang="en-US" dirty="0"/>
              <a:t> attack is under way, and how long it lasts)</a:t>
            </a:r>
          </a:p>
          <a:p>
            <a:r>
              <a:rPr lang="en-US" i="1" dirty="0"/>
              <a:t>Provides</a:t>
            </a:r>
            <a:r>
              <a:rPr lang="en-US" dirty="0"/>
              <a:t> capability: execute command on </a:t>
            </a:r>
            <a:r>
              <a:rPr lang="en-US" i="1" dirty="0"/>
              <a:t>victim</a:t>
            </a:r>
            <a:r>
              <a:rPr lang="en-US" dirty="0"/>
              <a:t> host as if command were from </a:t>
            </a:r>
            <a:r>
              <a:rPr lang="en-US" i="1" dirty="0"/>
              <a:t>trusted</a:t>
            </a:r>
            <a:r>
              <a:rPr lang="en-US" dirty="0"/>
              <a:t> host</a:t>
            </a:r>
            <a:endParaRPr lang="en-US" i="1" dirty="0"/>
          </a:p>
          <a:p>
            <a:r>
              <a:rPr lang="en-US" i="1" dirty="0"/>
              <a:t>Concept</a:t>
            </a:r>
            <a:r>
              <a:rPr lang="en-US" dirty="0"/>
              <a:t>: spoof </a:t>
            </a:r>
            <a:r>
              <a:rPr lang="en-US" i="1" dirty="0"/>
              <a:t>trusted</a:t>
            </a:r>
            <a:r>
              <a:rPr lang="en-US" dirty="0"/>
              <a:t> host to </a:t>
            </a:r>
            <a:r>
              <a:rPr lang="en-US" i="1" dirty="0"/>
              <a:t>victim</a:t>
            </a:r>
            <a:r>
              <a:rPr lang="en-US" dirty="0"/>
              <a:t> host</a:t>
            </a:r>
            <a:endParaRPr lang="en-US" i="1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84B7C-9A1C-DA4E-8B98-47A067FED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2DAA2-C485-CA43-BF09-279039BC7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DA04F-81B3-364F-9813-01350486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9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433DD3C-5D03-0F40-B4E3-C4C32DE1E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Outline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13EB5E1-6CDF-364C-82E7-9866E3C18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337050" algn="l"/>
                <a:tab pos="4630738" algn="l"/>
              </a:tabLst>
            </a:pPr>
            <a:r>
              <a:rPr lang="en-US" altLang="en-US" dirty="0"/>
              <a:t>Representing attacks</a:t>
            </a:r>
          </a:p>
          <a:p>
            <a:pPr lvl="1">
              <a:tabLst>
                <a:tab pos="4337050" algn="l"/>
                <a:tab pos="4630738" algn="l"/>
              </a:tabLst>
            </a:pPr>
            <a:r>
              <a:rPr lang="en-US" altLang="en-US" dirty="0"/>
              <a:t>Attack trees</a:t>
            </a:r>
          </a:p>
          <a:p>
            <a:pPr lvl="1">
              <a:tabLst>
                <a:tab pos="4337050" algn="l"/>
                <a:tab pos="4630738" algn="l"/>
              </a:tabLst>
            </a:pPr>
            <a:r>
              <a:rPr lang="en-US" altLang="en-US" dirty="0"/>
              <a:t>Attack graphs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 dirty="0"/>
              <a:t>Intrusion response</a:t>
            </a:r>
          </a:p>
          <a:p>
            <a:pPr lvl="1">
              <a:tabLst>
                <a:tab pos="4337050" algn="l"/>
                <a:tab pos="4630738" algn="l"/>
              </a:tabLst>
            </a:pPr>
            <a:r>
              <a:rPr lang="en-US" altLang="en-US" dirty="0"/>
              <a:t>Incident prevention</a:t>
            </a:r>
          </a:p>
          <a:p>
            <a:pPr lvl="1">
              <a:tabLst>
                <a:tab pos="4337050" algn="l"/>
                <a:tab pos="4630738" algn="l"/>
              </a:tabLst>
            </a:pPr>
            <a:r>
              <a:rPr lang="en-US" altLang="en-US" dirty="0"/>
              <a:t>Incident handling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 dirty="0"/>
              <a:t>Digital forensics</a:t>
            </a:r>
          </a:p>
          <a:p>
            <a:pPr lvl="1">
              <a:tabLst>
                <a:tab pos="4337050" algn="l"/>
                <a:tab pos="4630738" algn="l"/>
              </a:tabLst>
            </a:pPr>
            <a:r>
              <a:rPr lang="en-US" altLang="en-US" dirty="0"/>
              <a:t>Principles and practices</a:t>
            </a:r>
          </a:p>
          <a:p>
            <a:pPr lvl="1">
              <a:tabLst>
                <a:tab pos="4337050" algn="l"/>
                <a:tab pos="4630738" algn="l"/>
              </a:tabLst>
            </a:pPr>
            <a:r>
              <a:rPr lang="en-US" altLang="en-US" dirty="0"/>
              <a:t>Anti-forensics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06EEC210-8584-6D45-B5FB-72EECBCB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EF97496-6566-834C-8C61-BB266215B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D2C237-FEDA-154B-BFEC-DB295D83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86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CFE45-65E7-A840-93EF-FE626C65E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JIGSAW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A12B3-3A1C-2E45-AB67-39C043C45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Implements requires/provides model</a:t>
            </a:r>
          </a:p>
          <a:p>
            <a:r>
              <a:rPr lang="en-US" dirty="0"/>
              <a:t>Capabilities: sets of typed attributes and values</a:t>
            </a:r>
          </a:p>
          <a:p>
            <a:pPr lvl="1"/>
            <a:r>
              <a:rPr lang="en-US" b="1" dirty="0">
                <a:latin typeface="Courier" pitchFamily="2" charset="0"/>
              </a:rPr>
              <a:t>extern</a:t>
            </a:r>
            <a:r>
              <a:rPr lang="en-US" dirty="0"/>
              <a:t> keyword means it is defined elsewhere</a:t>
            </a:r>
          </a:p>
          <a:p>
            <a:r>
              <a:rPr lang="en-US" dirty="0"/>
              <a:t>Concepts: two sets of capabilities</a:t>
            </a:r>
          </a:p>
          <a:p>
            <a:pPr lvl="1"/>
            <a:r>
              <a:rPr lang="en-US" dirty="0"/>
              <a:t>Required capabilities in </a:t>
            </a:r>
            <a:r>
              <a:rPr lang="en-US" b="1" dirty="0">
                <a:latin typeface="Courier" pitchFamily="2" charset="0"/>
              </a:rPr>
              <a:t>requires</a:t>
            </a:r>
            <a:r>
              <a:rPr lang="en-US" dirty="0"/>
              <a:t> block</a:t>
            </a:r>
          </a:p>
          <a:p>
            <a:pPr lvl="1"/>
            <a:r>
              <a:rPr lang="en-US" dirty="0"/>
              <a:t>Provided capabilities in </a:t>
            </a:r>
            <a:r>
              <a:rPr lang="en-US" b="1" dirty="0">
                <a:latin typeface="Courier" pitchFamily="2" charset="0"/>
              </a:rPr>
              <a:t>provides</a:t>
            </a:r>
            <a:r>
              <a:rPr lang="en-US" dirty="0"/>
              <a:t> block</a:t>
            </a:r>
          </a:p>
          <a:p>
            <a:pPr lvl="1"/>
            <a:r>
              <a:rPr lang="en-US" b="1" dirty="0">
                <a:latin typeface="Courier" pitchFamily="2" charset="0"/>
              </a:rPr>
              <a:t>action</a:t>
            </a:r>
            <a:r>
              <a:rPr lang="en-US" dirty="0"/>
              <a:t> block lists actions to take when a concept is active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66EDA-290E-3D42-B17A-8BBBA0ED3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A86C6-2D61-0C47-BD17-6106E73D1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0A9EF-052B-D54D-AC22-41D3BCF2A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12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57CCF-D301-A947-AE20-D1D1006C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JIGSAW Representation of </a:t>
            </a:r>
            <a:r>
              <a:rPr lang="en-US" i="1" dirty="0" err="1"/>
              <a:t>rsh</a:t>
            </a:r>
            <a:r>
              <a:rPr lang="en-US" dirty="0"/>
              <a:t>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58B28-71B7-1948-9AD3-B5B95DA1E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" pitchFamily="2" charset="0"/>
              </a:rPr>
              <a:t>capability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nosend</a:t>
            </a:r>
            <a:r>
              <a:rPr lang="en-US" sz="2000" dirty="0">
                <a:latin typeface="Courier" pitchFamily="2" charset="0"/>
              </a:rPr>
              <a:t> </a:t>
            </a:r>
            <a:r>
              <a:rPr lang="en-US" sz="2000" b="1" dirty="0">
                <a:latin typeface="Courier" pitchFamily="2" charset="0"/>
              </a:rPr>
              <a:t>is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true_src</a:t>
            </a:r>
            <a:r>
              <a:rPr lang="en-US" sz="2000" dirty="0">
                <a:latin typeface="Courier" pitchFamily="2" charset="0"/>
              </a:rPr>
              <a:t>, </a:t>
            </a:r>
            <a:r>
              <a:rPr lang="en-US" sz="2000" dirty="0" err="1">
                <a:latin typeface="Courier" pitchFamily="2" charset="0"/>
              </a:rPr>
              <a:t>src</a:t>
            </a:r>
            <a:r>
              <a:rPr lang="en-US" sz="2000" dirty="0">
                <a:latin typeface="Courier" pitchFamily="2" charset="0"/>
              </a:rPr>
              <a:t>, </a:t>
            </a:r>
            <a:r>
              <a:rPr lang="en-US" sz="2000" dirty="0" err="1">
                <a:latin typeface="Courier" pitchFamily="2" charset="0"/>
              </a:rPr>
              <a:t>dst</a:t>
            </a:r>
            <a:r>
              <a:rPr lang="en-US" sz="2000" dirty="0">
                <a:latin typeface="Courier" pitchFamily="2" charset="0"/>
              </a:rPr>
              <a:t>: </a:t>
            </a:r>
            <a:r>
              <a:rPr lang="en-US" sz="2000" b="1" dirty="0">
                <a:latin typeface="Courier" pitchFamily="2" charset="0"/>
              </a:rPr>
              <a:t>type</a:t>
            </a:r>
            <a:r>
              <a:rPr lang="en-US" sz="2000" dirty="0">
                <a:latin typeface="Courier" pitchFamily="2" charset="0"/>
              </a:rPr>
              <a:t> Host; # attacker, trusted, victim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using: </a:t>
            </a:r>
            <a:r>
              <a:rPr lang="en-US" sz="2000" b="1" dirty="0">
                <a:latin typeface="Courier" pitchFamily="2" charset="0"/>
              </a:rPr>
              <a:t>type</a:t>
            </a:r>
            <a:r>
              <a:rPr lang="en-US" sz="2000" dirty="0">
                <a:latin typeface="Courier" pitchFamily="2" charset="0"/>
              </a:rPr>
              <a:t> Service;		 # service to be exploited</a:t>
            </a:r>
          </a:p>
          <a:p>
            <a:pPr marL="0" indent="0">
              <a:buNone/>
            </a:pPr>
            <a:r>
              <a:rPr lang="en-US" sz="2000" b="1" dirty="0">
                <a:latin typeface="Courier" pitchFamily="2" charset="0"/>
              </a:rPr>
              <a:t>end.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Structure of a capability:</a:t>
            </a:r>
          </a:p>
          <a:p>
            <a:pPr marL="471488" indent="-471488"/>
            <a:r>
              <a:rPr lang="en-US" i="1" dirty="0"/>
              <a:t>using</a:t>
            </a:r>
            <a:r>
              <a:rPr lang="en-US" dirty="0"/>
              <a:t> is command to be executed, exploiting a service (here, </a:t>
            </a:r>
            <a:r>
              <a:rPr lang="en-US" i="1" dirty="0" err="1"/>
              <a:t>rsh</a:t>
            </a:r>
            <a:r>
              <a:rPr 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8A261-5818-E14F-A071-6AA6471E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78629-7ED4-5D49-9CDC-827D1042C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F7E8C-D3FB-2442-839C-CFA9EAD38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068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57CCF-D301-A947-AE20-D1D1006C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JIGSAW Representation of </a:t>
            </a:r>
            <a:r>
              <a:rPr lang="en-US" i="1" dirty="0" err="1"/>
              <a:t>rsh</a:t>
            </a:r>
            <a:r>
              <a:rPr lang="en-US" dirty="0"/>
              <a:t>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58B28-71B7-1948-9AD3-B5B95DA1E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" pitchFamily="2" charset="0"/>
              </a:rPr>
              <a:t>concept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i="1" dirty="0" err="1">
                <a:latin typeface="Courier" pitchFamily="2" charset="0"/>
              </a:rPr>
              <a:t>rsh_connection_spoofing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b="1" dirty="0">
                <a:latin typeface="Courier" pitchFamily="2" charset="0"/>
              </a:rPr>
              <a:t>is</a:t>
            </a:r>
            <a:endParaRPr lang="en-US" sz="20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b="1" dirty="0">
                <a:latin typeface="Courier" pitchFamily="2" charset="0"/>
              </a:rPr>
              <a:t>requires</a:t>
            </a:r>
            <a:endParaRPr lang="en-US" sz="20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	TP: </a:t>
            </a:r>
            <a:r>
              <a:rPr lang="en-US" sz="2000" b="1" dirty="0">
                <a:latin typeface="Courier" pitchFamily="2" charset="0"/>
              </a:rPr>
              <a:t>type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Trusted_Partner</a:t>
            </a:r>
            <a:r>
              <a:rPr lang="en-US" sz="2000" dirty="0">
                <a:latin typeface="Courier" pitchFamily="2" charset="0"/>
              </a:rPr>
              <a:t>;	  #- </a:t>
            </a:r>
            <a:r>
              <a:rPr lang="en-US" sz="2000" i="1" dirty="0">
                <a:latin typeface="Courier" pitchFamily="2" charset="0"/>
              </a:rPr>
              <a:t>trusted host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	SA: </a:t>
            </a:r>
            <a:r>
              <a:rPr lang="en-US" sz="2000" b="1" dirty="0">
                <a:latin typeface="Courier" pitchFamily="2" charset="0"/>
              </a:rPr>
              <a:t>type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Active_Service</a:t>
            </a:r>
            <a:r>
              <a:rPr lang="en-US" sz="2000" dirty="0">
                <a:latin typeface="Courier" pitchFamily="2" charset="0"/>
              </a:rPr>
              <a:t>;	  #- </a:t>
            </a:r>
            <a:r>
              <a:rPr lang="en-US" sz="2000" i="1" dirty="0">
                <a:latin typeface="Courier" pitchFamily="2" charset="0"/>
              </a:rPr>
              <a:t>service (here, </a:t>
            </a:r>
            <a:r>
              <a:rPr lang="en-US" sz="2000" dirty="0" err="1">
                <a:latin typeface="Courier" pitchFamily="2" charset="0"/>
              </a:rPr>
              <a:t>rshd</a:t>
            </a:r>
            <a:r>
              <a:rPr lang="en-US" sz="2000" i="1" dirty="0">
                <a:latin typeface="Courier" pitchFamily="2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	PPS: </a:t>
            </a:r>
            <a:r>
              <a:rPr lang="en-US" sz="2000" b="1" dirty="0">
                <a:latin typeface="Courier" pitchFamily="2" charset="0"/>
              </a:rPr>
              <a:t>type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Prevent_Packet_Send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	FPS: </a:t>
            </a:r>
            <a:r>
              <a:rPr lang="en-US" sz="2000" b="1" dirty="0">
                <a:latin typeface="Courier" pitchFamily="2" charset="0"/>
              </a:rPr>
              <a:t>type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Forged_Packet_Send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	</a:t>
            </a:r>
            <a:r>
              <a:rPr lang="en-US" sz="2000" b="1" dirty="0">
                <a:latin typeface="Courier" pitchFamily="2" charset="0"/>
              </a:rPr>
              <a:t>extern</a:t>
            </a:r>
            <a:r>
              <a:rPr lang="en-US" sz="2000" dirty="0">
                <a:latin typeface="Courier" pitchFamily="2" charset="0"/>
              </a:rPr>
              <a:t> SNP: </a:t>
            </a:r>
            <a:r>
              <a:rPr lang="en-US" sz="2000" b="1" dirty="0">
                <a:latin typeface="Courier" pitchFamily="2" charset="0"/>
              </a:rPr>
              <a:t>type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SeqNumProbe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/>
              <a:t>PPS: capability for </a:t>
            </a:r>
            <a:r>
              <a:rPr lang="en-US" i="1" dirty="0" err="1"/>
              <a:t>true_src</a:t>
            </a:r>
            <a:r>
              <a:rPr lang="en-US" dirty="0"/>
              <a:t> to block </a:t>
            </a:r>
            <a:r>
              <a:rPr lang="en-US" i="1" dirty="0" err="1"/>
              <a:t>src</a:t>
            </a:r>
            <a:r>
              <a:rPr lang="en-US" dirty="0"/>
              <a:t> host receiving packets from </a:t>
            </a:r>
            <a:r>
              <a:rPr lang="en-US" i="1" dirty="0" err="1"/>
              <a:t>dst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FPS: capability for </a:t>
            </a:r>
            <a:r>
              <a:rPr lang="en-US" i="1" dirty="0" err="1"/>
              <a:t>true_src</a:t>
            </a:r>
            <a:r>
              <a:rPr lang="en-US" dirty="0"/>
              <a:t> to send forget packet to </a:t>
            </a:r>
            <a:r>
              <a:rPr lang="en-US" i="1" dirty="0" err="1"/>
              <a:t>dst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SNP: capability for </a:t>
            </a:r>
            <a:r>
              <a:rPr lang="en-US" i="1" dirty="0" err="1"/>
              <a:t>true_src</a:t>
            </a:r>
            <a:r>
              <a:rPr lang="en-US" dirty="0"/>
              <a:t> to determine next sequence number of </a:t>
            </a:r>
            <a:r>
              <a:rPr lang="en-US" i="1" dirty="0" err="1"/>
              <a:t>dst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8A261-5818-E14F-A071-6AA6471E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78629-7ED4-5D49-9CDC-827D1042C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F7E8C-D3FB-2442-839C-CFA9EAD38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68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57CCF-D301-A947-AE20-D1D1006C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JIGSAW Representation of </a:t>
            </a:r>
            <a:r>
              <a:rPr lang="en-US" i="1" dirty="0" err="1"/>
              <a:t>rsh</a:t>
            </a:r>
            <a:r>
              <a:rPr lang="en-US" dirty="0"/>
              <a:t>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58B28-71B7-1948-9AD3-B5B95DA1E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Courier" pitchFamily="2" charset="0"/>
              </a:rPr>
              <a:t>with</a:t>
            </a:r>
            <a:r>
              <a:rPr lang="en-US" sz="2000" dirty="0">
                <a:latin typeface="Courier" pitchFamily="2" charset="0"/>
              </a:rPr>
              <a:t>		#- </a:t>
            </a:r>
            <a:r>
              <a:rPr lang="en-US" sz="2000" i="1" dirty="0">
                <a:latin typeface="Courier" pitchFamily="2" charset="0"/>
              </a:rPr>
              <a:t>These instantiate the capabilities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TP.service</a:t>
            </a:r>
            <a:r>
              <a:rPr lang="en-US" sz="2000" dirty="0">
                <a:latin typeface="Courier" pitchFamily="2" charset="0"/>
              </a:rPr>
              <a:t> is RSH,		#- service is RSH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PPS.host</a:t>
            </a:r>
            <a:r>
              <a:rPr lang="en-US" sz="2000" dirty="0">
                <a:latin typeface="Courier" pitchFamily="2" charset="0"/>
              </a:rPr>
              <a:t> is </a:t>
            </a:r>
            <a:r>
              <a:rPr lang="en-US" sz="2000" dirty="0" err="1">
                <a:latin typeface="Courier" pitchFamily="2" charset="0"/>
              </a:rPr>
              <a:t>TP.trusted</a:t>
            </a:r>
            <a:r>
              <a:rPr lang="en-US" sz="2000" dirty="0">
                <a:latin typeface="Courier" pitchFamily="2" charset="0"/>
              </a:rPr>
              <a:t>,		#- blocked host = trusted host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FPD.dst.host</a:t>
            </a:r>
            <a:r>
              <a:rPr lang="en-US" sz="2000" dirty="0">
                <a:latin typeface="Courier" pitchFamily="2" charset="0"/>
              </a:rPr>
              <a:t> is </a:t>
            </a:r>
            <a:r>
              <a:rPr lang="en-US" sz="2000" dirty="0" err="1">
                <a:latin typeface="Courier" pitchFamily="2" charset="0"/>
              </a:rPr>
              <a:t>TP.trustor</a:t>
            </a:r>
            <a:r>
              <a:rPr lang="en-US" sz="2000" dirty="0">
                <a:latin typeface="Courier" pitchFamily="2" charset="0"/>
              </a:rPr>
              <a:t>,	#- spoofed packets go to host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					#-  trusting TP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FPS.src</a:t>
            </a:r>
            <a:r>
              <a:rPr lang="en-US" sz="2000" dirty="0">
                <a:latin typeface="Courier" pitchFamily="2" charset="0"/>
              </a:rPr>
              <a:t> is [</a:t>
            </a:r>
            <a:r>
              <a:rPr lang="en-US" sz="2000" dirty="0" err="1">
                <a:latin typeface="Courier" pitchFamily="2" charset="0"/>
              </a:rPr>
              <a:t>PPS.host</a:t>
            </a:r>
            <a:r>
              <a:rPr lang="en-US" sz="2000" dirty="0">
                <a:latin typeface="Courier" pitchFamily="2" charset="0"/>
              </a:rPr>
              <a:t>, </a:t>
            </a:r>
            <a:r>
              <a:rPr lang="en-US" sz="2000" dirty="0" err="1">
                <a:latin typeface="Courier" pitchFamily="2" charset="0"/>
              </a:rPr>
              <a:t>PPS.port</a:t>
            </a:r>
            <a:r>
              <a:rPr lang="en-US" sz="2000" dirty="0">
                <a:latin typeface="Courier" pitchFamily="2" charset="0"/>
              </a:rPr>
              <a:t>], #- apparent source of forged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					#-  packets is blocked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SNP.dst</a:t>
            </a:r>
            <a:r>
              <a:rPr lang="en-US" sz="2000" dirty="0">
                <a:latin typeface="Courier" pitchFamily="2" charset="0"/>
              </a:rPr>
              <a:t> is [</a:t>
            </a:r>
            <a:r>
              <a:rPr lang="en-US" sz="2000" dirty="0" err="1">
                <a:latin typeface="Courier" pitchFamily="2" charset="0"/>
              </a:rPr>
              <a:t>SA.host</a:t>
            </a:r>
            <a:r>
              <a:rPr lang="en-US" sz="2000" dirty="0">
                <a:latin typeface="Courier" pitchFamily="2" charset="0"/>
              </a:rPr>
              <a:t>, </a:t>
            </a:r>
            <a:r>
              <a:rPr lang="en-US" sz="2000" dirty="0" err="1">
                <a:latin typeface="Courier" pitchFamily="2" charset="0"/>
              </a:rPr>
              <a:t>SA.port</a:t>
            </a:r>
            <a:r>
              <a:rPr lang="en-US" sz="2000" dirty="0">
                <a:latin typeface="Courier" pitchFamily="2" charset="0"/>
              </a:rPr>
              <a:t>],	#- probed host must be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SA.port</a:t>
            </a:r>
            <a:r>
              <a:rPr lang="en-US" sz="2000" dirty="0">
                <a:latin typeface="Courier" pitchFamily="2" charset="0"/>
              </a:rPr>
              <a:t> is TCP/RSH,		#-  running RSH on usual port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SA.service</a:t>
            </a:r>
            <a:r>
              <a:rPr lang="en-US" sz="2000" dirty="0">
                <a:latin typeface="Courier" pitchFamily="2" charset="0"/>
              </a:rPr>
              <a:t> is RSH,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SNP.dst</a:t>
            </a:r>
            <a:r>
              <a:rPr lang="en-US" sz="2000" dirty="0">
                <a:latin typeface="Courier" pitchFamily="2" charset="0"/>
              </a:rPr>
              <a:t> is </a:t>
            </a:r>
            <a:r>
              <a:rPr lang="en-US" sz="2000" dirty="0" err="1">
                <a:latin typeface="Courier" pitchFamily="2" charset="0"/>
              </a:rPr>
              <a:t>FPS.dst</a:t>
            </a:r>
            <a:r>
              <a:rPr lang="en-US" sz="2000" dirty="0">
                <a:latin typeface="Courier" pitchFamily="2" charset="0"/>
              </a:rPr>
              <a:t>			#- forged packets go to probed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active(FPS) during active(PPS)	#-  host while </a:t>
            </a:r>
            <a:r>
              <a:rPr lang="en-US" sz="2000" dirty="0" err="1">
                <a:latin typeface="Courier" pitchFamily="2" charset="0"/>
              </a:rPr>
              <a:t>DoS</a:t>
            </a:r>
            <a:r>
              <a:rPr lang="en-US" sz="2000" dirty="0">
                <a:latin typeface="Courier" pitchFamily="2" charset="0"/>
              </a:rPr>
              <a:t> of trusted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					#-  host is active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8A261-5818-E14F-A071-6AA6471E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78629-7ED4-5D49-9CDC-827D1042C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F7E8C-D3FB-2442-839C-CFA9EAD38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28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E0407-84B8-BE4F-AEBF-97D80928D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JIGSAW Representation of </a:t>
            </a:r>
            <a:r>
              <a:rPr lang="en-US" i="1" dirty="0" err="1"/>
              <a:t>rsh</a:t>
            </a:r>
            <a:r>
              <a:rPr lang="en-US" dirty="0"/>
              <a:t>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CCEC8-8427-3043-84CD-2B7B60D16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To meet </a:t>
            </a:r>
            <a:r>
              <a:rPr lang="en-US" b="1" dirty="0">
                <a:latin typeface="Courier" pitchFamily="2" charset="0"/>
              </a:rPr>
              <a:t>requires</a:t>
            </a:r>
            <a:r>
              <a:rPr lang="en-US" dirty="0"/>
              <a:t> conditions, relationships in </a:t>
            </a:r>
            <a:r>
              <a:rPr lang="en-US" b="1" dirty="0">
                <a:latin typeface="Courier" pitchFamily="2" charset="0"/>
              </a:rPr>
              <a:t>with</a:t>
            </a:r>
            <a:r>
              <a:rPr lang="en-US" dirty="0"/>
              <a:t> block must hold:</a:t>
            </a:r>
          </a:p>
          <a:p>
            <a:r>
              <a:rPr lang="en-US" dirty="0"/>
              <a:t>Trusted host must be running </a:t>
            </a:r>
            <a:r>
              <a:rPr lang="en-US" i="1" dirty="0" err="1"/>
              <a:t>rsh</a:t>
            </a:r>
            <a:r>
              <a:rPr lang="en-US" dirty="0"/>
              <a:t> </a:t>
            </a:r>
            <a:r>
              <a:rPr lang="en-US" dirty="0" err="1"/>
              <a:t>servicve</a:t>
            </a:r>
            <a:endParaRPr lang="en-US" dirty="0"/>
          </a:p>
          <a:p>
            <a:r>
              <a:rPr lang="en-US" dirty="0"/>
              <a:t>Attacker must be able to block trusted host from sending packets to victim</a:t>
            </a:r>
          </a:p>
          <a:p>
            <a:r>
              <a:rPr lang="en-US" dirty="0"/>
              <a:t>Attacker must be able to send spoofed packets ostensibly from trusted host to victim</a:t>
            </a:r>
          </a:p>
          <a:p>
            <a:r>
              <a:rPr lang="en-US" dirty="0"/>
              <a:t>Attacker must know sequence number of packet victim sends to trusted host</a:t>
            </a:r>
          </a:p>
          <a:p>
            <a:r>
              <a:rPr lang="en-US" dirty="0"/>
              <a:t>When attack on victim is being carried out, attack on trusted host must also be active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A127A-11A1-BC4B-9B88-F3510AA90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C7455-C900-CA4D-A070-B661AF5C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52436-6520-564A-ADC0-8FB7FE1C7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43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57CCF-D301-A947-AE20-D1D1006C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JIGSAW Representation of </a:t>
            </a:r>
            <a:r>
              <a:rPr lang="en-US" i="1" dirty="0" err="1"/>
              <a:t>rsh</a:t>
            </a:r>
            <a:r>
              <a:rPr lang="en-US" dirty="0"/>
              <a:t>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58B28-71B7-1948-9AD3-B5B95DA1E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" pitchFamily="2" charset="0"/>
              </a:rPr>
              <a:t>requires</a:t>
            </a:r>
            <a:endParaRPr lang="en-US" sz="20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PSC: </a:t>
            </a:r>
            <a:r>
              <a:rPr lang="en-US" sz="2000" b="1" dirty="0">
                <a:latin typeface="Courier" pitchFamily="2" charset="0"/>
              </a:rPr>
              <a:t>type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push_channel</a:t>
            </a:r>
            <a:r>
              <a:rPr lang="en-US" sz="2000" dirty="0">
                <a:latin typeface="Courier" pitchFamily="2" charset="0"/>
              </a:rPr>
              <a:t>;</a:t>
            </a:r>
            <a:endParaRPr lang="en-US" sz="2000" i="1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REX: </a:t>
            </a:r>
            <a:r>
              <a:rPr lang="en-US" sz="2000" b="1" dirty="0">
                <a:latin typeface="Courier" pitchFamily="2" charset="0"/>
              </a:rPr>
              <a:t>type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remote_execution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endParaRPr lang="en-US" sz="20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/>
              <a:t>PSC: capability to send code, commands to </a:t>
            </a:r>
            <a:r>
              <a:rPr lang="en-US" i="1" dirty="0" err="1"/>
              <a:t>dst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REX: capability to execute that code, commands on </a:t>
            </a:r>
            <a:r>
              <a:rPr lang="en-US" i="1" dirty="0" err="1"/>
              <a:t>dst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8A261-5818-E14F-A071-6AA6471E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78629-7ED4-5D49-9CDC-827D1042C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F7E8C-D3FB-2442-839C-CFA9EAD38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9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57CCF-D301-A947-AE20-D1D1006C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JIGSAW Representation of </a:t>
            </a:r>
            <a:r>
              <a:rPr lang="en-US" i="1" dirty="0" err="1"/>
              <a:t>rsh</a:t>
            </a:r>
            <a:r>
              <a:rPr lang="en-US" dirty="0"/>
              <a:t>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58B28-71B7-1948-9AD3-B5B95DA1E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Courier" pitchFamily="2" charset="0"/>
              </a:rPr>
              <a:t>with</a:t>
            </a:r>
            <a:r>
              <a:rPr lang="en-US" sz="2000" dirty="0">
                <a:latin typeface="Courier" pitchFamily="2" charset="0"/>
              </a:rPr>
              <a:t>		#- </a:t>
            </a:r>
            <a:r>
              <a:rPr lang="en-US" sz="2000" i="1" dirty="0">
                <a:latin typeface="Courier" pitchFamily="2" charset="0"/>
              </a:rPr>
              <a:t>These set the new capabilities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PSC.src</a:t>
            </a:r>
            <a:r>
              <a:rPr lang="en-US" sz="2000" dirty="0">
                <a:latin typeface="Courier" pitchFamily="2" charset="0"/>
              </a:rPr>
              <a:t> &lt;- </a:t>
            </a:r>
            <a:r>
              <a:rPr lang="en-US" sz="2000" dirty="0" err="1">
                <a:latin typeface="Courier" pitchFamily="2" charset="0"/>
              </a:rPr>
              <a:t>FPS.true_src</a:t>
            </a:r>
            <a:r>
              <a:rPr lang="en-US" sz="2000" dirty="0">
                <a:latin typeface="Courier" pitchFamily="2" charset="0"/>
              </a:rPr>
              <a:t>,		#- capability to move code from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PSC.dst</a:t>
            </a:r>
            <a:r>
              <a:rPr lang="en-US" sz="2000" dirty="0">
                <a:latin typeface="Courier" pitchFamily="2" charset="0"/>
              </a:rPr>
              <a:t> &lt;- </a:t>
            </a:r>
            <a:r>
              <a:rPr lang="en-US" sz="2000" dirty="0" err="1">
                <a:latin typeface="Courier" pitchFamily="2" charset="0"/>
              </a:rPr>
              <a:t>FPS.dst</a:t>
            </a:r>
            <a:r>
              <a:rPr lang="en-US" sz="2000" dirty="0">
                <a:latin typeface="Courier" pitchFamily="2" charset="0"/>
              </a:rPr>
              <a:t>,		#-  attacker to </a:t>
            </a:r>
            <a:r>
              <a:rPr lang="en-US" sz="2000" dirty="0" err="1">
                <a:latin typeface="Courier" pitchFamily="2" charset="0"/>
              </a:rPr>
              <a:t>rsh</a:t>
            </a:r>
            <a:r>
              <a:rPr lang="en-US" sz="2000" dirty="0">
                <a:latin typeface="Courier" pitchFamily="2" charset="0"/>
              </a:rPr>
              <a:t> server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PSC.true_src</a:t>
            </a:r>
            <a:r>
              <a:rPr lang="en-US" sz="2000" dirty="0">
                <a:latin typeface="Courier" pitchFamily="2" charset="0"/>
              </a:rPr>
              <a:t> &lt;- </a:t>
            </a:r>
            <a:r>
              <a:rPr lang="en-US" sz="2000" dirty="0" err="1">
                <a:latin typeface="Courier" pitchFamily="2" charset="0"/>
              </a:rPr>
              <a:t>FPS.true_src</a:t>
            </a:r>
            <a:r>
              <a:rPr lang="en-US" sz="2000" dirty="0">
                <a:latin typeface="Courier" pitchFamily="2" charset="0"/>
              </a:rPr>
              <a:t>,	#-  (victim)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PSC.using</a:t>
            </a:r>
            <a:r>
              <a:rPr lang="en-US" sz="2000" dirty="0">
                <a:latin typeface="Courier" pitchFamily="2" charset="0"/>
              </a:rPr>
              <a:t> &lt;- </a:t>
            </a:r>
            <a:r>
              <a:rPr lang="en-US" sz="2000" i="1" dirty="0" err="1">
                <a:latin typeface="Courier" pitchFamily="2" charset="0"/>
              </a:rPr>
              <a:t>rsh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REX.src</a:t>
            </a:r>
            <a:r>
              <a:rPr lang="en-US" sz="2000" dirty="0">
                <a:latin typeface="Courier" pitchFamily="2" charset="0"/>
              </a:rPr>
              <a:t> &lt;- </a:t>
            </a:r>
            <a:r>
              <a:rPr lang="en-US" sz="2000" dirty="0" err="1">
                <a:latin typeface="Courier" pitchFamily="2" charset="0"/>
              </a:rPr>
              <a:t>FPS.true_src</a:t>
            </a:r>
            <a:r>
              <a:rPr lang="en-US" sz="2000" dirty="0">
                <a:latin typeface="Courier" pitchFamily="2" charset="0"/>
              </a:rPr>
              <a:t>,		#- capability to execute code,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REX.dst</a:t>
            </a:r>
            <a:r>
              <a:rPr lang="en-US" sz="2000" dirty="0">
                <a:latin typeface="Courier" pitchFamily="2" charset="0"/>
              </a:rPr>
              <a:t> &lt;- </a:t>
            </a:r>
            <a:r>
              <a:rPr lang="en-US" sz="2000" dirty="0" err="1">
                <a:latin typeface="Courier" pitchFamily="2" charset="0"/>
              </a:rPr>
              <a:t>FPS.dst</a:t>
            </a:r>
            <a:r>
              <a:rPr lang="en-US" sz="2000" dirty="0">
                <a:latin typeface="Courier" pitchFamily="2" charset="0"/>
              </a:rPr>
              <a:t>,		#-  commands on </a:t>
            </a:r>
            <a:r>
              <a:rPr lang="en-US" sz="2000" dirty="0" err="1">
                <a:latin typeface="Courier" pitchFamily="2" charset="0"/>
              </a:rPr>
              <a:t>rsh</a:t>
            </a:r>
            <a:r>
              <a:rPr lang="en-US" sz="2000" dirty="0">
                <a:latin typeface="Courier" pitchFamily="2" charset="0"/>
              </a:rPr>
              <a:t> server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REX.true_src</a:t>
            </a:r>
            <a:r>
              <a:rPr lang="en-US" sz="2000" dirty="0">
                <a:latin typeface="Courier" pitchFamily="2" charset="0"/>
              </a:rPr>
              <a:t> &lt;- </a:t>
            </a:r>
            <a:r>
              <a:rPr lang="en-US" sz="2000" dirty="0" err="1">
                <a:latin typeface="Courier" pitchFamily="2" charset="0"/>
              </a:rPr>
              <a:t>FPS.true_src</a:t>
            </a:r>
            <a:r>
              <a:rPr lang="en-US" sz="2000" dirty="0">
                <a:latin typeface="Courier" pitchFamily="2" charset="0"/>
              </a:rPr>
              <a:t>,	#-  (victim)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dirty="0" err="1">
                <a:latin typeface="Courier" pitchFamily="2" charset="0"/>
              </a:rPr>
              <a:t>REX.using</a:t>
            </a:r>
            <a:r>
              <a:rPr lang="en-US" sz="2000" dirty="0">
                <a:latin typeface="Courier" pitchFamily="2" charset="0"/>
              </a:rPr>
              <a:t> &lt;- </a:t>
            </a:r>
            <a:r>
              <a:rPr lang="en-US" sz="2000" i="1" dirty="0" err="1">
                <a:latin typeface="Courier" pitchFamily="2" charset="0"/>
              </a:rPr>
              <a:t>rsh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" pitchFamily="2" charset="0"/>
              </a:rPr>
              <a:t>end;</a:t>
            </a:r>
          </a:p>
          <a:p>
            <a:pPr marL="0" indent="0">
              <a:buNone/>
            </a:pPr>
            <a:r>
              <a:rPr lang="en-US" sz="2000" b="1" dirty="0">
                <a:latin typeface="Courier" pitchFamily="2" charset="0"/>
              </a:rPr>
              <a:t>action</a:t>
            </a:r>
          </a:p>
          <a:p>
            <a:pPr marL="0" indent="0">
              <a:buNone/>
            </a:pPr>
            <a:r>
              <a:rPr lang="en-US" sz="2000" b="1" dirty="0">
                <a:latin typeface="Courier" pitchFamily="2" charset="0"/>
              </a:rPr>
              <a:t>	true</a:t>
            </a:r>
            <a:r>
              <a:rPr lang="en-US" sz="2000" dirty="0">
                <a:latin typeface="Courier" pitchFamily="2" charset="0"/>
              </a:rPr>
              <a:t> -&gt; </a:t>
            </a:r>
            <a:r>
              <a:rPr lang="en-US" sz="2000" b="1" dirty="0">
                <a:latin typeface="Courier" pitchFamily="2" charset="0"/>
              </a:rPr>
              <a:t>report</a:t>
            </a:r>
            <a:r>
              <a:rPr lang="en-US" sz="2000" dirty="0">
                <a:latin typeface="Courier" pitchFamily="2" charset="0"/>
              </a:rPr>
              <a:t>(“</a:t>
            </a:r>
            <a:r>
              <a:rPr lang="en-US" sz="2000" dirty="0" err="1">
                <a:latin typeface="Courier" pitchFamily="2" charset="0"/>
              </a:rPr>
              <a:t>rsh</a:t>
            </a:r>
            <a:r>
              <a:rPr lang="en-US" sz="2000" dirty="0">
                <a:latin typeface="Courier" pitchFamily="2" charset="0"/>
              </a:rPr>
              <a:t> connection spoofing: ” + </a:t>
            </a:r>
            <a:r>
              <a:rPr lang="en-US" sz="2000" dirty="0" err="1">
                <a:latin typeface="Courier" pitchFamily="2" charset="0"/>
              </a:rPr>
              <a:t>TP.hostname</a:t>
            </a:r>
            <a:r>
              <a:rPr lang="en-US" sz="2000" dirty="0">
                <a:latin typeface="Courier" pitchFamily="2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" pitchFamily="2" charset="0"/>
              </a:rPr>
              <a:t>end;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8A261-5818-E14F-A071-6AA6471E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78629-7ED4-5D49-9CDC-827D1042C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F7E8C-D3FB-2442-839C-CFA9EAD38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00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8DD00-A7CC-F744-9B7D-782E403B5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JIGSAW Representation of </a:t>
            </a:r>
            <a:r>
              <a:rPr lang="en-US" i="1" dirty="0" err="1"/>
              <a:t>rsh</a:t>
            </a:r>
            <a:r>
              <a:rPr lang="en-US" dirty="0"/>
              <a:t>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C6D81-E1C9-F447-BD83-0D85AD99E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all conditions in </a:t>
            </a:r>
            <a:r>
              <a:rPr lang="en-US" b="1" dirty="0">
                <a:latin typeface="Courier" pitchFamily="2" charset="0"/>
              </a:rPr>
              <a:t>requires</a:t>
            </a:r>
            <a:r>
              <a:rPr lang="en-US" dirty="0"/>
              <a:t> block satisfied, concept </a:t>
            </a:r>
            <a:r>
              <a:rPr lang="en-US" i="1" dirty="0" err="1"/>
              <a:t>rsh_connection_spoofing</a:t>
            </a:r>
            <a:r>
              <a:rPr lang="en-US" dirty="0"/>
              <a:t> is realized</a:t>
            </a:r>
          </a:p>
          <a:p>
            <a:r>
              <a:rPr lang="en-US" dirty="0"/>
              <a:t>Attacker gets capabilities defined in </a:t>
            </a:r>
            <a:r>
              <a:rPr lang="en-US" b="1" dirty="0">
                <a:latin typeface="Courier" pitchFamily="2" charset="0"/>
              </a:rPr>
              <a:t>provides</a:t>
            </a:r>
            <a:r>
              <a:rPr lang="en-US" dirty="0"/>
              <a:t> section</a:t>
            </a:r>
          </a:p>
          <a:p>
            <a:pPr lvl="1"/>
            <a:r>
              <a:rPr lang="en-US" dirty="0"/>
              <a:t>Here, </a:t>
            </a:r>
            <a:r>
              <a:rPr lang="en-US" i="1" dirty="0"/>
              <a:t>PSC</a:t>
            </a:r>
            <a:r>
              <a:rPr lang="en-US" dirty="0"/>
              <a:t> and </a:t>
            </a:r>
            <a:r>
              <a:rPr lang="en-US" i="1" dirty="0"/>
              <a:t>REX</a:t>
            </a:r>
            <a:r>
              <a:rPr lang="en-US" dirty="0"/>
              <a:t> capabilities</a:t>
            </a:r>
          </a:p>
          <a:p>
            <a:r>
              <a:rPr lang="en-US" dirty="0"/>
              <a:t>Events in </a:t>
            </a:r>
            <a:r>
              <a:rPr lang="en-US" b="1" dirty="0">
                <a:latin typeface="Courier" pitchFamily="2" charset="0"/>
              </a:rPr>
              <a:t>action</a:t>
            </a:r>
            <a:r>
              <a:rPr lang="en-US" dirty="0"/>
              <a:t> block executed</a:t>
            </a:r>
          </a:p>
          <a:p>
            <a:pPr lvl="1"/>
            <a:r>
              <a:rPr lang="en-US" dirty="0"/>
              <a:t>Here, message is printed to alert observer an </a:t>
            </a:r>
            <a:r>
              <a:rPr lang="en-US" i="1" dirty="0" err="1"/>
              <a:t>rsh</a:t>
            </a:r>
            <a:r>
              <a:rPr lang="en-US" dirty="0"/>
              <a:t> spoofing attack under way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63B29-4A86-5B45-9150-628A9F6ED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AFEAD-F216-B14A-A263-37CC4CE25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A37C-4C4C-3344-8F9C-791CA2F8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06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F8369-50A8-2243-AA5E-25D7720C1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8502F-4CD9-4A4E-9164-A88696F1E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attacks in terms of a general graph</a:t>
            </a:r>
          </a:p>
          <a:p>
            <a:pPr lvl="1"/>
            <a:r>
              <a:rPr lang="en-US" dirty="0"/>
              <a:t>Generalization  of attack trees</a:t>
            </a:r>
          </a:p>
          <a:p>
            <a:r>
              <a:rPr lang="en-US" dirty="0"/>
              <a:t>Used to represent attacks, detect attacks, guide penetration testing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168BE-4650-E343-B502-5DAB7E266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A71EE-C35A-9046-BEF6-E1C7B428C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77C08-7240-4942-9553-7E536574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054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E05D7-F30C-8447-A3A3-B8D149BE7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Graph and Penetration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3FD27-BEB3-7E4A-959A-C49B81A50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Here attack graph is a Petri net</a:t>
            </a:r>
          </a:p>
          <a:p>
            <a:r>
              <a:rPr lang="en-US" dirty="0"/>
              <a:t>Nodes </a:t>
            </a:r>
            <a:r>
              <a:rPr lang="en-US" i="1" dirty="0"/>
              <a:t>P</a:t>
            </a:r>
            <a:r>
              <a:rPr lang="en-US" dirty="0"/>
              <a:t> = {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..., 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dirty="0"/>
              <a:t> } states of entities relevant to system under attack</a:t>
            </a:r>
          </a:p>
          <a:p>
            <a:r>
              <a:rPr lang="en-US" dirty="0"/>
              <a:t>Edges </a:t>
            </a:r>
            <a:r>
              <a:rPr lang="en-US" i="1" dirty="0"/>
              <a:t>T</a:t>
            </a:r>
            <a:r>
              <a:rPr lang="en-US" dirty="0"/>
              <a:t> = {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, ..., </a:t>
            </a:r>
            <a:r>
              <a:rPr lang="en-US" i="1" dirty="0"/>
              <a:t>t</a:t>
            </a:r>
            <a:r>
              <a:rPr lang="en-US" i="1" baseline="-25000" dirty="0"/>
              <a:t>m</a:t>
            </a:r>
            <a:r>
              <a:rPr lang="en-US" dirty="0"/>
              <a:t> } transitions between states</a:t>
            </a:r>
          </a:p>
          <a:p>
            <a:r>
              <a:rPr lang="en-US" dirty="0"/>
              <a:t>Token on a node means attacker has appropriate control of that entity</a:t>
            </a:r>
          </a:p>
          <a:p>
            <a:r>
              <a:rPr lang="en-US" dirty="0"/>
              <a:t>Tokens move to indicate progress of attack</a:t>
            </a:r>
          </a:p>
          <a:p>
            <a:r>
              <a:rPr lang="en-US" dirty="0"/>
              <a:t>If node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precedes node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, attacker must get control of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before it can get control of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43EB6-F16D-C84C-89C1-F655418C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225D4-B3E3-8E4C-91B9-B684DD77B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7AE31-42F8-C543-9CDB-45AB75F1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9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C43D1-9BF3-6840-95F0-7BCD5154C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AD1A4-2192-D44C-A1A3-DCFF4BAEC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Attack</a:t>
            </a:r>
            <a:r>
              <a:rPr lang="en-US" dirty="0"/>
              <a:t>: a sequence of actions creating a violation of a security policy</a:t>
            </a:r>
          </a:p>
          <a:p>
            <a:pPr lvl="1"/>
            <a:r>
              <a:rPr lang="en-US" i="1" dirty="0"/>
              <a:t>Multistage attack</a:t>
            </a:r>
            <a:r>
              <a:rPr lang="en-US" dirty="0"/>
              <a:t>: attack requiring several steps to achieve its goal</a:t>
            </a:r>
          </a:p>
          <a:p>
            <a:r>
              <a:rPr lang="en-US" i="1" dirty="0"/>
              <a:t>Goal of the attack</a:t>
            </a:r>
            <a:r>
              <a:rPr lang="en-US" dirty="0"/>
              <a:t>: what the attacker hopes to achieve</a:t>
            </a:r>
          </a:p>
          <a:p>
            <a:r>
              <a:rPr lang="en-US" i="1" dirty="0"/>
              <a:t>Target of the attack</a:t>
            </a:r>
            <a:r>
              <a:rPr lang="en-US" dirty="0"/>
              <a:t>: entity that the attacker wishes to affect</a:t>
            </a:r>
          </a:p>
          <a:p>
            <a:r>
              <a:rPr lang="en-US" dirty="0"/>
              <a:t>Example: burglar stealing someone’s jewelry</a:t>
            </a:r>
          </a:p>
          <a:p>
            <a:pPr lvl="1"/>
            <a:r>
              <a:rPr lang="en-US" i="1" dirty="0"/>
              <a:t>Attack</a:t>
            </a:r>
            <a:r>
              <a:rPr lang="en-US" dirty="0"/>
              <a:t>: what she does to steal the jewelry; probably </a:t>
            </a:r>
            <a:r>
              <a:rPr lang="en-US" i="1" dirty="0"/>
              <a:t>multistage</a:t>
            </a:r>
            <a:r>
              <a:rPr lang="en-US" dirty="0"/>
              <a:t> (break window, find jewelry box, break it open, take jewelry, get out of house)</a:t>
            </a:r>
          </a:p>
          <a:p>
            <a:pPr lvl="1"/>
            <a:r>
              <a:rPr lang="en-US" i="1" dirty="0"/>
              <a:t>Goal of the attack</a:t>
            </a:r>
            <a:r>
              <a:rPr lang="en-US" dirty="0"/>
              <a:t>: steal the jewelry</a:t>
            </a:r>
          </a:p>
          <a:p>
            <a:pPr lvl="1"/>
            <a:r>
              <a:rPr lang="en-US" i="1" dirty="0"/>
              <a:t>Target of the attack</a:t>
            </a:r>
            <a:r>
              <a:rPr lang="en-US" dirty="0"/>
              <a:t>: the jewelry, also the owner of the jewelry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B1D42-4FB4-2544-9F33-A35791E3A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A71B7-1AE4-1541-82BB-24B2EF38B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C7845-C4CA-4842-B300-67B206DB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932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4E7D0-B2F8-DF45-8CBE-A131BAEBE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Graph and Penetration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463EC-3051-FE4D-A6AD-A3722BBBE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McDermott: hypothesize individual flaws as 2 nodes connected by transition; then examine nodes for relationships that allow them to be linked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996CA-ACCA-3C45-9489-14BD91D1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A84A1-BC69-2D4D-A311-0EE842202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531AA-02D9-F74A-B71D-554E64E03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27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0BAA5-7AED-AE46-8376-2FEC47DEB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Graph and </a:t>
            </a:r>
            <a:r>
              <a:rPr lang="en-US" i="1" dirty="0" err="1"/>
              <a:t>rsh</a:t>
            </a:r>
            <a:r>
              <a:rPr lang="en-US" dirty="0"/>
              <a:t> Attack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42363-23D7-CC4B-AAFC-39C4B8B69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9121"/>
          </a:xfrm>
        </p:spPr>
        <p:txBody>
          <a:bodyPr/>
          <a:lstStyle/>
          <a:p>
            <a:r>
              <a:rPr lang="en-US" dirty="0"/>
              <a:t>First steps in attack: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83755-365B-F541-82BE-083333751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19F6E-DD40-034A-8658-B4D1C3E0F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5535C-2078-F346-9955-5397235D6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DB4A4F5-74F8-414C-B74B-DBDD3401F142}"/>
              </a:ext>
            </a:extLst>
          </p:cNvPr>
          <p:cNvSpPr/>
          <p:nvPr/>
        </p:nvSpPr>
        <p:spPr>
          <a:xfrm>
            <a:off x="1354811" y="2661910"/>
            <a:ext cx="649637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E592F8F-4646-824D-8D2A-5B85CAE4E925}"/>
              </a:ext>
            </a:extLst>
          </p:cNvPr>
          <p:cNvSpPr/>
          <p:nvPr/>
        </p:nvSpPr>
        <p:spPr>
          <a:xfrm>
            <a:off x="3289516" y="2660026"/>
            <a:ext cx="649637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31FE74D-71E2-C44E-8FE5-4F3EB325E734}"/>
              </a:ext>
            </a:extLst>
          </p:cNvPr>
          <p:cNvCxnSpPr>
            <a:stCxn id="7" idx="6"/>
            <a:endCxn id="8" idx="2"/>
          </p:cNvCxnSpPr>
          <p:nvPr/>
        </p:nvCxnSpPr>
        <p:spPr>
          <a:xfrm flipV="1">
            <a:off x="2004448" y="3002926"/>
            <a:ext cx="1285068" cy="18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698E5D4-411B-6546-8695-86B7DD7FC4A4}"/>
              </a:ext>
            </a:extLst>
          </p:cNvPr>
          <p:cNvSpPr txBox="1"/>
          <p:nvPr/>
        </p:nvSpPr>
        <p:spPr>
          <a:xfrm>
            <a:off x="1434210" y="2720211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baseline="-25000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C02B7C-C571-6949-A262-08FF1AC676BF}"/>
              </a:ext>
            </a:extLst>
          </p:cNvPr>
          <p:cNvSpPr txBox="1"/>
          <p:nvPr/>
        </p:nvSpPr>
        <p:spPr>
          <a:xfrm>
            <a:off x="3395421" y="2741316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baseline="-25000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984FF2-4083-AF4B-BB7E-2D5A93E36389}"/>
              </a:ext>
            </a:extLst>
          </p:cNvPr>
          <p:cNvSpPr txBox="1"/>
          <p:nvPr/>
        </p:nvSpPr>
        <p:spPr>
          <a:xfrm>
            <a:off x="4692112" y="2720211"/>
            <a:ext cx="3064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Initial scan of target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DE8D171-C04C-7E41-AC95-723FDF171B8D}"/>
              </a:ext>
            </a:extLst>
          </p:cNvPr>
          <p:cNvSpPr/>
          <p:nvPr/>
        </p:nvSpPr>
        <p:spPr>
          <a:xfrm>
            <a:off x="1354811" y="3511691"/>
            <a:ext cx="649637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6B9A28E-8E06-B747-94BD-0217193D77D1}"/>
              </a:ext>
            </a:extLst>
          </p:cNvPr>
          <p:cNvSpPr/>
          <p:nvPr/>
        </p:nvSpPr>
        <p:spPr>
          <a:xfrm>
            <a:off x="3289516" y="3509807"/>
            <a:ext cx="649637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2B7D5FE-D2C3-6941-8CF9-84F2E84D7AF1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 flipV="1">
            <a:off x="2004448" y="3852707"/>
            <a:ext cx="1285068" cy="18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D530865-B017-6D48-B3C3-FBAF66868FDD}"/>
              </a:ext>
            </a:extLst>
          </p:cNvPr>
          <p:cNvSpPr txBox="1"/>
          <p:nvPr/>
        </p:nvSpPr>
        <p:spPr>
          <a:xfrm>
            <a:off x="1434210" y="3569992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baseline="-25000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13CD2A-B9C5-BB4A-8B44-86F279946006}"/>
              </a:ext>
            </a:extLst>
          </p:cNvPr>
          <p:cNvSpPr txBox="1"/>
          <p:nvPr/>
        </p:nvSpPr>
        <p:spPr>
          <a:xfrm>
            <a:off x="3395421" y="3591097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baseline="-25000" dirty="0"/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F4274A-7CD5-DE47-A3F8-7FBD6F738957}"/>
              </a:ext>
            </a:extLst>
          </p:cNvPr>
          <p:cNvSpPr txBox="1"/>
          <p:nvPr/>
        </p:nvSpPr>
        <p:spPr>
          <a:xfrm>
            <a:off x="4692112" y="3569992"/>
            <a:ext cx="4113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Identify an unused address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F9CDA99-29AA-6D42-A95D-CAA533408DB8}"/>
              </a:ext>
            </a:extLst>
          </p:cNvPr>
          <p:cNvSpPr/>
          <p:nvPr/>
        </p:nvSpPr>
        <p:spPr>
          <a:xfrm>
            <a:off x="1354811" y="4339165"/>
            <a:ext cx="649637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0601F0E-8C57-E042-B4A5-107764140569}"/>
              </a:ext>
            </a:extLst>
          </p:cNvPr>
          <p:cNvSpPr/>
          <p:nvPr/>
        </p:nvSpPr>
        <p:spPr>
          <a:xfrm>
            <a:off x="3289516" y="4337281"/>
            <a:ext cx="649637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C3991F2-35BB-D84F-83A7-B967F679D805}"/>
              </a:ext>
            </a:extLst>
          </p:cNvPr>
          <p:cNvCxnSpPr>
            <a:stCxn id="20" idx="6"/>
            <a:endCxn id="21" idx="2"/>
          </p:cNvCxnSpPr>
          <p:nvPr/>
        </p:nvCxnSpPr>
        <p:spPr>
          <a:xfrm flipV="1">
            <a:off x="2004448" y="4680181"/>
            <a:ext cx="1285068" cy="18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4DF4117-E1EF-4B43-9D63-F18419D4F1E9}"/>
              </a:ext>
            </a:extLst>
          </p:cNvPr>
          <p:cNvSpPr txBox="1"/>
          <p:nvPr/>
        </p:nvSpPr>
        <p:spPr>
          <a:xfrm>
            <a:off x="1434210" y="4397466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baseline="-25000" dirty="0"/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A022AC-EBF4-0D43-8047-94E6E3EECD67}"/>
              </a:ext>
            </a:extLst>
          </p:cNvPr>
          <p:cNvSpPr txBox="1"/>
          <p:nvPr/>
        </p:nvSpPr>
        <p:spPr>
          <a:xfrm>
            <a:off x="3395421" y="4418571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baseline="-25000" dirty="0"/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B9BDFF-E400-B340-B354-994D1CCDEC1B}"/>
              </a:ext>
            </a:extLst>
          </p:cNvPr>
          <p:cNvSpPr txBox="1"/>
          <p:nvPr/>
        </p:nvSpPr>
        <p:spPr>
          <a:xfrm>
            <a:off x="4692112" y="4397466"/>
            <a:ext cx="5972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Establish that target trusts another host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0CB75C5-9C4F-D442-83A8-F67CAF5585D8}"/>
              </a:ext>
            </a:extLst>
          </p:cNvPr>
          <p:cNvSpPr/>
          <p:nvPr/>
        </p:nvSpPr>
        <p:spPr>
          <a:xfrm>
            <a:off x="1354811" y="5185976"/>
            <a:ext cx="649637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8B40592-34A2-3B4E-8B56-37EDEA9F0EA9}"/>
              </a:ext>
            </a:extLst>
          </p:cNvPr>
          <p:cNvSpPr/>
          <p:nvPr/>
        </p:nvSpPr>
        <p:spPr>
          <a:xfrm>
            <a:off x="3289516" y="5184092"/>
            <a:ext cx="649637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3628DE7-C7AD-CF42-BA90-EBC6602A364D}"/>
              </a:ext>
            </a:extLst>
          </p:cNvPr>
          <p:cNvCxnSpPr>
            <a:stCxn id="26" idx="6"/>
            <a:endCxn id="27" idx="2"/>
          </p:cNvCxnSpPr>
          <p:nvPr/>
        </p:nvCxnSpPr>
        <p:spPr>
          <a:xfrm flipV="1">
            <a:off x="2004448" y="5526992"/>
            <a:ext cx="1285068" cy="18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6933270-CFB7-224E-AC52-FF7F48E84991}"/>
              </a:ext>
            </a:extLst>
          </p:cNvPr>
          <p:cNvSpPr txBox="1"/>
          <p:nvPr/>
        </p:nvSpPr>
        <p:spPr>
          <a:xfrm>
            <a:off x="1434210" y="5244277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baseline="-25000" dirty="0"/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5D4A39-F6EE-FD4C-A606-D2382B3826A6}"/>
              </a:ext>
            </a:extLst>
          </p:cNvPr>
          <p:cNvSpPr txBox="1"/>
          <p:nvPr/>
        </p:nvSpPr>
        <p:spPr>
          <a:xfrm>
            <a:off x="3395421" y="5265382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baseline="-25000" dirty="0"/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A589CB9-864D-2F42-B59B-D920E4C6D575}"/>
              </a:ext>
            </a:extLst>
          </p:cNvPr>
          <p:cNvSpPr txBox="1"/>
          <p:nvPr/>
        </p:nvSpPr>
        <p:spPr>
          <a:xfrm>
            <a:off x="4692112" y="5244277"/>
            <a:ext cx="2690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Forge SYN packet</a:t>
            </a:r>
          </a:p>
        </p:txBody>
      </p:sp>
    </p:spTree>
    <p:extLst>
      <p:ext uri="{BB962C8B-B14F-4D97-AF65-F5344CB8AC3E}">
        <p14:creationId xmlns:p14="http://schemas.microsoft.com/office/powerpoint/2010/main" val="9956806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0BAA5-7AED-AE46-8376-2FEC47DEB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Attack Graph and </a:t>
            </a:r>
            <a:r>
              <a:rPr lang="en-US" i="1" dirty="0" err="1"/>
              <a:t>rsh</a:t>
            </a:r>
            <a:r>
              <a:rPr lang="en-US" dirty="0"/>
              <a:t> Attack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83755-365B-F541-82BE-083333751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19F6E-DD40-034A-8658-B4D1C3E0F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5535C-2078-F346-9955-5397235D6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DB4A4F5-74F8-414C-B74B-DBDD3401F142}"/>
              </a:ext>
            </a:extLst>
          </p:cNvPr>
          <p:cNvSpPr/>
          <p:nvPr/>
        </p:nvSpPr>
        <p:spPr>
          <a:xfrm>
            <a:off x="633280" y="3695455"/>
            <a:ext cx="649637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E592F8F-4646-824D-8D2A-5B85CAE4E925}"/>
              </a:ext>
            </a:extLst>
          </p:cNvPr>
          <p:cNvSpPr/>
          <p:nvPr/>
        </p:nvSpPr>
        <p:spPr>
          <a:xfrm>
            <a:off x="2019087" y="3693571"/>
            <a:ext cx="649637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31FE74D-71E2-C44E-8FE5-4F3EB325E734}"/>
              </a:ext>
            </a:extLst>
          </p:cNvPr>
          <p:cNvCxnSpPr>
            <a:cxnSpLocks/>
            <a:stCxn id="7" idx="6"/>
          </p:cNvCxnSpPr>
          <p:nvPr/>
        </p:nvCxnSpPr>
        <p:spPr>
          <a:xfrm>
            <a:off x="1282917" y="4038355"/>
            <a:ext cx="36808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698E5D4-411B-6546-8695-86B7DD7FC4A4}"/>
              </a:ext>
            </a:extLst>
          </p:cNvPr>
          <p:cNvSpPr txBox="1"/>
          <p:nvPr/>
        </p:nvSpPr>
        <p:spPr>
          <a:xfrm>
            <a:off x="712679" y="3753756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baseline="-25000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C02B7C-C571-6949-A262-08FF1AC676BF}"/>
              </a:ext>
            </a:extLst>
          </p:cNvPr>
          <p:cNvSpPr txBox="1"/>
          <p:nvPr/>
        </p:nvSpPr>
        <p:spPr>
          <a:xfrm>
            <a:off x="2124992" y="3774861"/>
            <a:ext cx="49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baseline="-25000" dirty="0"/>
              <a:t>2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72EA1A4-8DC2-EA46-84EF-3B3D5A4C3921}"/>
              </a:ext>
            </a:extLst>
          </p:cNvPr>
          <p:cNvCxnSpPr>
            <a:cxnSpLocks/>
            <a:stCxn id="47" idx="2"/>
          </p:cNvCxnSpPr>
          <p:nvPr/>
        </p:nvCxnSpPr>
        <p:spPr>
          <a:xfrm flipH="1">
            <a:off x="1651003" y="3728709"/>
            <a:ext cx="29316" cy="6506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2E8E01B-754F-7047-A695-BC7DEC36D5FF}"/>
              </a:ext>
            </a:extLst>
          </p:cNvPr>
          <p:cNvCxnSpPr>
            <a:cxnSpLocks/>
          </p:cNvCxnSpPr>
          <p:nvPr/>
        </p:nvCxnSpPr>
        <p:spPr>
          <a:xfrm>
            <a:off x="1651002" y="4038355"/>
            <a:ext cx="36808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61A7F799-C62B-2940-8290-88A2F5E92F61}"/>
              </a:ext>
            </a:extLst>
          </p:cNvPr>
          <p:cNvSpPr/>
          <p:nvPr/>
        </p:nvSpPr>
        <p:spPr>
          <a:xfrm>
            <a:off x="2019087" y="2600979"/>
            <a:ext cx="649637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9264CA-15EF-514D-9B3E-39E914E296EA}"/>
              </a:ext>
            </a:extLst>
          </p:cNvPr>
          <p:cNvSpPr txBox="1"/>
          <p:nvPr/>
        </p:nvSpPr>
        <p:spPr>
          <a:xfrm>
            <a:off x="2124992" y="2682269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baseline="-25000" dirty="0"/>
              <a:t>3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C42148D-F7CF-CA4F-89A4-7A48F7CA7773}"/>
              </a:ext>
            </a:extLst>
          </p:cNvPr>
          <p:cNvSpPr/>
          <p:nvPr/>
        </p:nvSpPr>
        <p:spPr>
          <a:xfrm>
            <a:off x="2019118" y="4814346"/>
            <a:ext cx="649637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8388239-AD9A-0140-92DE-18E914D9241A}"/>
              </a:ext>
            </a:extLst>
          </p:cNvPr>
          <p:cNvSpPr txBox="1"/>
          <p:nvPr/>
        </p:nvSpPr>
        <p:spPr>
          <a:xfrm>
            <a:off x="2125023" y="4895636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baseline="-25000" dirty="0"/>
              <a:t>1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65EBF80-7E19-1947-A275-FB0330233539}"/>
              </a:ext>
            </a:extLst>
          </p:cNvPr>
          <p:cNvCxnSpPr>
            <a:cxnSpLocks/>
          </p:cNvCxnSpPr>
          <p:nvPr/>
        </p:nvCxnSpPr>
        <p:spPr>
          <a:xfrm flipV="1">
            <a:off x="1651002" y="3181586"/>
            <a:ext cx="473990" cy="8567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B37DFD1-9241-C54C-B4C4-D96A75AA0CF1}"/>
              </a:ext>
            </a:extLst>
          </p:cNvPr>
          <p:cNvCxnSpPr>
            <a:cxnSpLocks/>
          </p:cNvCxnSpPr>
          <p:nvPr/>
        </p:nvCxnSpPr>
        <p:spPr>
          <a:xfrm>
            <a:off x="1651002" y="4015366"/>
            <a:ext cx="482339" cy="85226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C0441A0-01C3-6F4D-BB07-D5362FD91E2D}"/>
              </a:ext>
            </a:extLst>
          </p:cNvPr>
          <p:cNvSpPr txBox="1"/>
          <p:nvPr/>
        </p:nvSpPr>
        <p:spPr>
          <a:xfrm>
            <a:off x="1466959" y="3205489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t</a:t>
            </a:r>
            <a:r>
              <a:rPr lang="en-US" sz="2800" baseline="-25000" dirty="0"/>
              <a:t>0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08BA7C6-F1BE-D44C-A705-78194E8F0DDD}"/>
              </a:ext>
            </a:extLst>
          </p:cNvPr>
          <p:cNvSpPr/>
          <p:nvPr/>
        </p:nvSpPr>
        <p:spPr>
          <a:xfrm>
            <a:off x="3404370" y="3733652"/>
            <a:ext cx="649637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A032202-8DC5-6A4B-A6F4-649FB00AD9C0}"/>
              </a:ext>
            </a:extLst>
          </p:cNvPr>
          <p:cNvCxnSpPr>
            <a:cxnSpLocks/>
          </p:cNvCxnSpPr>
          <p:nvPr/>
        </p:nvCxnSpPr>
        <p:spPr>
          <a:xfrm>
            <a:off x="2668200" y="4078436"/>
            <a:ext cx="36808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3BDB85A8-C61F-1A4F-8DC9-0EA7E8474FBB}"/>
              </a:ext>
            </a:extLst>
          </p:cNvPr>
          <p:cNvSpPr txBox="1"/>
          <p:nvPr/>
        </p:nvSpPr>
        <p:spPr>
          <a:xfrm>
            <a:off x="3510275" y="3814942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baseline="-25000" dirty="0"/>
              <a:t>5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413B176-2232-5D4B-8B63-952C6B216E46}"/>
              </a:ext>
            </a:extLst>
          </p:cNvPr>
          <p:cNvCxnSpPr>
            <a:cxnSpLocks/>
            <a:stCxn id="63" idx="2"/>
          </p:cNvCxnSpPr>
          <p:nvPr/>
        </p:nvCxnSpPr>
        <p:spPr>
          <a:xfrm flipH="1">
            <a:off x="3036286" y="3768790"/>
            <a:ext cx="29316" cy="6506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D82696E-64E3-CB4C-88B6-673F0E47C44D}"/>
              </a:ext>
            </a:extLst>
          </p:cNvPr>
          <p:cNvCxnSpPr>
            <a:cxnSpLocks/>
          </p:cNvCxnSpPr>
          <p:nvPr/>
        </p:nvCxnSpPr>
        <p:spPr>
          <a:xfrm>
            <a:off x="3036285" y="4078436"/>
            <a:ext cx="36808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EBB5C272-89D2-DE4B-803D-84CCC838A2D1}"/>
              </a:ext>
            </a:extLst>
          </p:cNvPr>
          <p:cNvSpPr txBox="1"/>
          <p:nvPr/>
        </p:nvSpPr>
        <p:spPr>
          <a:xfrm>
            <a:off x="2852242" y="324557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t</a:t>
            </a:r>
            <a:r>
              <a:rPr lang="en-US" sz="2800" baseline="-25000" dirty="0"/>
              <a:t>3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B59A0A5-59E6-A74D-9755-F4BC1955BDD8}"/>
              </a:ext>
            </a:extLst>
          </p:cNvPr>
          <p:cNvSpPr/>
          <p:nvPr/>
        </p:nvSpPr>
        <p:spPr>
          <a:xfrm>
            <a:off x="3389712" y="4833473"/>
            <a:ext cx="649637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581709AC-EF62-004B-8670-8976D72646DE}"/>
              </a:ext>
            </a:extLst>
          </p:cNvPr>
          <p:cNvCxnSpPr>
            <a:cxnSpLocks/>
          </p:cNvCxnSpPr>
          <p:nvPr/>
        </p:nvCxnSpPr>
        <p:spPr>
          <a:xfrm>
            <a:off x="2653542" y="5178257"/>
            <a:ext cx="36808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A8E22894-98C2-9841-9845-7EF842F1373F}"/>
              </a:ext>
            </a:extLst>
          </p:cNvPr>
          <p:cNvSpPr txBox="1"/>
          <p:nvPr/>
        </p:nvSpPr>
        <p:spPr>
          <a:xfrm>
            <a:off x="3495617" y="4914763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baseline="-25000" dirty="0"/>
              <a:t>4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444529B-14D1-7745-B9C3-3268DBDE0CAD}"/>
              </a:ext>
            </a:extLst>
          </p:cNvPr>
          <p:cNvCxnSpPr>
            <a:cxnSpLocks/>
          </p:cNvCxnSpPr>
          <p:nvPr/>
        </p:nvCxnSpPr>
        <p:spPr>
          <a:xfrm flipH="1">
            <a:off x="3006969" y="4839433"/>
            <a:ext cx="29316" cy="6506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B9FED7B9-7B52-2C46-8370-C3A2AC0C394F}"/>
              </a:ext>
            </a:extLst>
          </p:cNvPr>
          <p:cNvCxnSpPr>
            <a:cxnSpLocks/>
          </p:cNvCxnSpPr>
          <p:nvPr/>
        </p:nvCxnSpPr>
        <p:spPr>
          <a:xfrm>
            <a:off x="3021627" y="5178257"/>
            <a:ext cx="36808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330C9B0A-91D4-DF41-811F-AC1DE3F7498E}"/>
              </a:ext>
            </a:extLst>
          </p:cNvPr>
          <p:cNvSpPr txBox="1"/>
          <p:nvPr/>
        </p:nvSpPr>
        <p:spPr>
          <a:xfrm>
            <a:off x="2760939" y="5525477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t</a:t>
            </a:r>
            <a:r>
              <a:rPr lang="en-US" sz="2800" baseline="-25000" dirty="0"/>
              <a:t>1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20E9049-DA58-084F-A2A9-A5F300BC4918}"/>
              </a:ext>
            </a:extLst>
          </p:cNvPr>
          <p:cNvSpPr/>
          <p:nvPr/>
        </p:nvSpPr>
        <p:spPr>
          <a:xfrm>
            <a:off x="4794591" y="4835357"/>
            <a:ext cx="649637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425A29C5-A8AF-814A-8F13-86ACC7614FE5}"/>
              </a:ext>
            </a:extLst>
          </p:cNvPr>
          <p:cNvCxnSpPr>
            <a:cxnSpLocks/>
          </p:cNvCxnSpPr>
          <p:nvPr/>
        </p:nvCxnSpPr>
        <p:spPr>
          <a:xfrm>
            <a:off x="4058421" y="5180141"/>
            <a:ext cx="36808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DD18362E-C70D-184D-A778-98C26530F61A}"/>
              </a:ext>
            </a:extLst>
          </p:cNvPr>
          <p:cNvSpPr txBox="1"/>
          <p:nvPr/>
        </p:nvSpPr>
        <p:spPr>
          <a:xfrm>
            <a:off x="4900496" y="4916647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baseline="-25000" dirty="0"/>
              <a:t>6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1C38C3E-D310-0C45-8A93-A680B186420C}"/>
              </a:ext>
            </a:extLst>
          </p:cNvPr>
          <p:cNvCxnSpPr>
            <a:cxnSpLocks/>
          </p:cNvCxnSpPr>
          <p:nvPr/>
        </p:nvCxnSpPr>
        <p:spPr>
          <a:xfrm flipH="1">
            <a:off x="4408978" y="4851042"/>
            <a:ext cx="29316" cy="6506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29385FF-8F03-7B47-AEA8-DDB3040FC83F}"/>
              </a:ext>
            </a:extLst>
          </p:cNvPr>
          <p:cNvCxnSpPr>
            <a:cxnSpLocks/>
          </p:cNvCxnSpPr>
          <p:nvPr/>
        </p:nvCxnSpPr>
        <p:spPr>
          <a:xfrm>
            <a:off x="4426506" y="5180141"/>
            <a:ext cx="36808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1C76CA79-A43B-AB4D-AC1D-4E92981A8889}"/>
              </a:ext>
            </a:extLst>
          </p:cNvPr>
          <p:cNvSpPr txBox="1"/>
          <p:nvPr/>
        </p:nvSpPr>
        <p:spPr>
          <a:xfrm>
            <a:off x="4179416" y="5525477"/>
            <a:ext cx="426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t</a:t>
            </a:r>
            <a:r>
              <a:rPr lang="en-US" sz="2800" baseline="-25000" dirty="0"/>
              <a:t>2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5D071A79-0329-A84C-97A9-B11112002D14}"/>
              </a:ext>
            </a:extLst>
          </p:cNvPr>
          <p:cNvSpPr/>
          <p:nvPr/>
        </p:nvSpPr>
        <p:spPr>
          <a:xfrm>
            <a:off x="7438297" y="3733652"/>
            <a:ext cx="649637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1FD2F15-E40F-094F-B33E-B785036533F6}"/>
              </a:ext>
            </a:extLst>
          </p:cNvPr>
          <p:cNvSpPr txBox="1"/>
          <p:nvPr/>
        </p:nvSpPr>
        <p:spPr>
          <a:xfrm>
            <a:off x="7544202" y="3814942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baseline="-25000" dirty="0"/>
              <a:t>7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0BEC572-18F7-C64D-B2FC-5622E13266F1}"/>
              </a:ext>
            </a:extLst>
          </p:cNvPr>
          <p:cNvCxnSpPr>
            <a:cxnSpLocks/>
          </p:cNvCxnSpPr>
          <p:nvPr/>
        </p:nvCxnSpPr>
        <p:spPr>
          <a:xfrm flipH="1">
            <a:off x="7052684" y="3749337"/>
            <a:ext cx="29316" cy="6506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AC975F14-3F25-474E-8039-06FDA86B3B26}"/>
              </a:ext>
            </a:extLst>
          </p:cNvPr>
          <p:cNvCxnSpPr>
            <a:cxnSpLocks/>
          </p:cNvCxnSpPr>
          <p:nvPr/>
        </p:nvCxnSpPr>
        <p:spPr>
          <a:xfrm>
            <a:off x="7070212" y="4078436"/>
            <a:ext cx="36808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FBD7F8D-EB44-294C-8DC6-BF09E7B97531}"/>
              </a:ext>
            </a:extLst>
          </p:cNvPr>
          <p:cNvCxnSpPr>
            <a:cxnSpLocks/>
            <a:stCxn id="70" idx="6"/>
          </p:cNvCxnSpPr>
          <p:nvPr/>
        </p:nvCxnSpPr>
        <p:spPr>
          <a:xfrm flipV="1">
            <a:off x="5444228" y="4176183"/>
            <a:ext cx="1637772" cy="100207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34A8D3C-9903-914E-85FB-5832FE887090}"/>
              </a:ext>
            </a:extLst>
          </p:cNvPr>
          <p:cNvCxnSpPr>
            <a:cxnSpLocks/>
          </p:cNvCxnSpPr>
          <p:nvPr/>
        </p:nvCxnSpPr>
        <p:spPr>
          <a:xfrm flipV="1">
            <a:off x="4070209" y="4054040"/>
            <a:ext cx="2982475" cy="2062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1F81202-2D54-6040-9F88-A444C00068B7}"/>
              </a:ext>
            </a:extLst>
          </p:cNvPr>
          <p:cNvCxnSpPr>
            <a:cxnSpLocks/>
          </p:cNvCxnSpPr>
          <p:nvPr/>
        </p:nvCxnSpPr>
        <p:spPr>
          <a:xfrm>
            <a:off x="2635507" y="2959352"/>
            <a:ext cx="4417177" cy="9443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BB884D52-39A3-004A-803C-926D30A89DFF}"/>
              </a:ext>
            </a:extLst>
          </p:cNvPr>
          <p:cNvSpPr txBox="1"/>
          <p:nvPr/>
        </p:nvSpPr>
        <p:spPr>
          <a:xfrm>
            <a:off x="6796215" y="4437020"/>
            <a:ext cx="426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t</a:t>
            </a:r>
            <a:r>
              <a:rPr lang="en-US" sz="2800" baseline="-25000" dirty="0"/>
              <a:t>4</a:t>
            </a:r>
          </a:p>
        </p:txBody>
      </p:sp>
      <p:sp>
        <p:nvSpPr>
          <p:cNvPr id="89" name="Arc 88">
            <a:extLst>
              <a:ext uri="{FF2B5EF4-FFF2-40B4-BE49-F238E27FC236}">
                <a16:creationId xmlns:a16="http://schemas.microsoft.com/office/drawing/2014/main" id="{948A133E-859F-7F4E-AE38-E678F600C388}"/>
              </a:ext>
            </a:extLst>
          </p:cNvPr>
          <p:cNvSpPr/>
          <p:nvPr/>
        </p:nvSpPr>
        <p:spPr>
          <a:xfrm rot="1537168">
            <a:off x="4031406" y="2004786"/>
            <a:ext cx="3890549" cy="1955140"/>
          </a:xfrm>
          <a:prstGeom prst="arc">
            <a:avLst>
              <a:gd name="adj1" fmla="val 13630321"/>
              <a:gd name="adj2" fmla="val 2136582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36806B3F-0584-DF4F-A1C9-F036F3690631}"/>
              </a:ext>
            </a:extLst>
          </p:cNvPr>
          <p:cNvCxnSpPr>
            <a:cxnSpLocks/>
          </p:cNvCxnSpPr>
          <p:nvPr/>
        </p:nvCxnSpPr>
        <p:spPr>
          <a:xfrm flipH="1">
            <a:off x="3651600" y="1846771"/>
            <a:ext cx="209289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C668C83-B8B9-9744-A6EC-443F12E26376}"/>
              </a:ext>
            </a:extLst>
          </p:cNvPr>
          <p:cNvCxnSpPr>
            <a:cxnSpLocks/>
          </p:cNvCxnSpPr>
          <p:nvPr/>
        </p:nvCxnSpPr>
        <p:spPr>
          <a:xfrm flipH="1">
            <a:off x="3645274" y="1500945"/>
            <a:ext cx="29316" cy="6506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3A99BAB7-6D84-C848-B063-3B103DCEDD44}"/>
              </a:ext>
            </a:extLst>
          </p:cNvPr>
          <p:cNvSpPr txBox="1"/>
          <p:nvPr/>
        </p:nvSpPr>
        <p:spPr>
          <a:xfrm>
            <a:off x="3388805" y="2188628"/>
            <a:ext cx="426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t</a:t>
            </a:r>
            <a:r>
              <a:rPr lang="en-US" sz="2800" baseline="-25000" dirty="0"/>
              <a:t>5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905F7BD8-D4D4-A048-A1E1-86EFD7748C63}"/>
              </a:ext>
            </a:extLst>
          </p:cNvPr>
          <p:cNvCxnSpPr>
            <a:cxnSpLocks/>
            <a:endCxn id="98" idx="2"/>
          </p:cNvCxnSpPr>
          <p:nvPr/>
        </p:nvCxnSpPr>
        <p:spPr>
          <a:xfrm flipH="1" flipV="1">
            <a:off x="2533643" y="1830918"/>
            <a:ext cx="1111632" cy="15854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Arc 97">
            <a:extLst>
              <a:ext uri="{FF2B5EF4-FFF2-40B4-BE49-F238E27FC236}">
                <a16:creationId xmlns:a16="http://schemas.microsoft.com/office/drawing/2014/main" id="{063A417B-A3CD-9F49-AC34-C422657CCDB5}"/>
              </a:ext>
            </a:extLst>
          </p:cNvPr>
          <p:cNvSpPr/>
          <p:nvPr/>
        </p:nvSpPr>
        <p:spPr>
          <a:xfrm rot="14203910">
            <a:off x="2226870" y="11538"/>
            <a:ext cx="1359082" cy="4775106"/>
          </a:xfrm>
          <a:prstGeom prst="arc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0822D96-FB01-504B-9DF6-9D280605C6C1}"/>
              </a:ext>
            </a:extLst>
          </p:cNvPr>
          <p:cNvSpPr txBox="1"/>
          <p:nvPr/>
        </p:nvSpPr>
        <p:spPr>
          <a:xfrm>
            <a:off x="8610600" y="1846771"/>
            <a:ext cx="30440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Petri net represents </a:t>
            </a:r>
            <a:r>
              <a:rPr lang="en-US" sz="2800" i="1" dirty="0" err="1"/>
              <a:t>rsh</a:t>
            </a:r>
            <a:r>
              <a:rPr lang="en-US" sz="2800" dirty="0"/>
              <a:t> attack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Before attack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01E72EA-59DD-9944-8A82-13F1196E943F}"/>
              </a:ext>
            </a:extLst>
          </p:cNvPr>
          <p:cNvSpPr txBox="1"/>
          <p:nvPr/>
        </p:nvSpPr>
        <p:spPr>
          <a:xfrm>
            <a:off x="8622184" y="3181586"/>
            <a:ext cx="2244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0838" indent="-350838">
              <a:buFont typeface="+mj-lt"/>
              <a:buAutoNum type="arabicPeriod" startAt="2"/>
            </a:pPr>
            <a:r>
              <a:rPr lang="en-US" sz="2800" dirty="0"/>
              <a:t>After attack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5FB05D23-D469-C54D-BBCA-BC3761E83A60}"/>
              </a:ext>
            </a:extLst>
          </p:cNvPr>
          <p:cNvSpPr/>
          <p:nvPr/>
        </p:nvSpPr>
        <p:spPr>
          <a:xfrm>
            <a:off x="712063" y="3807503"/>
            <a:ext cx="495945" cy="480026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B8D70D57-BB43-714F-BC41-3F19DD1875D6}"/>
              </a:ext>
            </a:extLst>
          </p:cNvPr>
          <p:cNvSpPr/>
          <p:nvPr/>
        </p:nvSpPr>
        <p:spPr>
          <a:xfrm>
            <a:off x="2072624" y="3786097"/>
            <a:ext cx="521624" cy="527966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4CC81DB8-C923-4D42-AE48-81A31F60205C}"/>
              </a:ext>
            </a:extLst>
          </p:cNvPr>
          <p:cNvSpPr/>
          <p:nvPr/>
        </p:nvSpPr>
        <p:spPr>
          <a:xfrm>
            <a:off x="2082624" y="2702977"/>
            <a:ext cx="511151" cy="497496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9F03FC91-7D3F-2143-A92C-EFF39ED216A1}"/>
              </a:ext>
            </a:extLst>
          </p:cNvPr>
          <p:cNvSpPr/>
          <p:nvPr/>
        </p:nvSpPr>
        <p:spPr>
          <a:xfrm>
            <a:off x="2099561" y="4914763"/>
            <a:ext cx="490841" cy="514674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9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2" grpId="0"/>
      <p:bldP spid="105" grpId="0" animBg="1"/>
      <p:bldP spid="106" grpId="0" animBg="1"/>
      <p:bldP spid="10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5CC61-AE3B-0245-9983-D77A5875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Graph and </a:t>
            </a:r>
            <a:r>
              <a:rPr lang="en-US" i="1" dirty="0" err="1"/>
              <a:t>rsh</a:t>
            </a:r>
            <a:r>
              <a:rPr lang="en-US" dirty="0"/>
              <a:t>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6B8F0-1038-6241-90C4-63199E179C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14287" lvl="1" indent="0">
              <a:buNone/>
            </a:pPr>
            <a:r>
              <a:rPr lang="en-US" sz="2800" dirty="0"/>
              <a:t>States</a:t>
            </a:r>
          </a:p>
          <a:p>
            <a:pPr marL="228600" lvl="2"/>
            <a:r>
              <a:rPr lang="en-US" sz="2400" i="1" dirty="0"/>
              <a:t>p</a:t>
            </a:r>
            <a:r>
              <a:rPr lang="en-US" sz="2400" baseline="-25000" dirty="0"/>
              <a:t>0</a:t>
            </a:r>
            <a:r>
              <a:rPr lang="en-US" sz="2400" dirty="0"/>
              <a:t>: starting state</a:t>
            </a:r>
          </a:p>
          <a:p>
            <a:pPr marL="228600" lvl="2"/>
            <a:r>
              <a:rPr lang="en-US" sz="2400" i="1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: found unused address on target network</a:t>
            </a:r>
          </a:p>
          <a:p>
            <a:pPr marL="228600" lvl="2"/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: found trusted host</a:t>
            </a:r>
          </a:p>
          <a:p>
            <a:pPr marL="228600" lvl="2"/>
            <a:r>
              <a:rPr lang="en-US" sz="2400" i="1" dirty="0"/>
              <a:t>p</a:t>
            </a:r>
            <a:r>
              <a:rPr lang="en-US" sz="2400" baseline="-25000" dirty="0"/>
              <a:t>3</a:t>
            </a:r>
            <a:r>
              <a:rPr lang="en-US" sz="2400" dirty="0"/>
              <a:t>: found target that trusts the trusted host</a:t>
            </a:r>
          </a:p>
          <a:p>
            <a:pPr marL="228600" lvl="2"/>
            <a:r>
              <a:rPr lang="en-US" sz="2400" i="1" dirty="0"/>
              <a:t>p</a:t>
            </a:r>
            <a:r>
              <a:rPr lang="en-US" sz="2400" baseline="-25000" dirty="0"/>
              <a:t>4</a:t>
            </a:r>
            <a:r>
              <a:rPr lang="en-US" sz="2400" dirty="0"/>
              <a:t>: forged SYN packet created</a:t>
            </a:r>
          </a:p>
          <a:p>
            <a:pPr marL="228600" lvl="2"/>
            <a:r>
              <a:rPr lang="en-US" sz="2400" i="1" dirty="0"/>
              <a:t>p</a:t>
            </a:r>
            <a:r>
              <a:rPr lang="en-US" sz="2400" baseline="-25000" dirty="0"/>
              <a:t>5</a:t>
            </a:r>
            <a:r>
              <a:rPr lang="en-US" sz="2400" dirty="0"/>
              <a:t>: able to predict TCP sequence numbers of target host</a:t>
            </a:r>
          </a:p>
          <a:p>
            <a:pPr marL="228600" lvl="2"/>
            <a:r>
              <a:rPr lang="en-US" sz="2400" i="1" dirty="0"/>
              <a:t>p</a:t>
            </a:r>
            <a:r>
              <a:rPr lang="en-US" sz="2400" baseline="-25000" dirty="0"/>
              <a:t>6</a:t>
            </a:r>
            <a:r>
              <a:rPr lang="en-US" sz="2400" dirty="0"/>
              <a:t>: saturated state of network connections of trusted host</a:t>
            </a:r>
          </a:p>
          <a:p>
            <a:pPr marL="228600" lvl="2"/>
            <a:r>
              <a:rPr lang="en-US" sz="2400" i="1" dirty="0"/>
              <a:t>p</a:t>
            </a:r>
            <a:r>
              <a:rPr lang="en-US" sz="2400" baseline="-25000" dirty="0"/>
              <a:t>7</a:t>
            </a:r>
            <a:r>
              <a:rPr lang="en-US" sz="2400" dirty="0"/>
              <a:t>: final (compromised) state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806A1A-F50B-AB4E-9AEF-5F81A6E3A8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Transitions</a:t>
            </a:r>
          </a:p>
          <a:p>
            <a:pPr marL="228600" lvl="2"/>
            <a:r>
              <a:rPr lang="en-US" sz="2400" i="1" dirty="0"/>
              <a:t>t</a:t>
            </a:r>
            <a:r>
              <a:rPr lang="en-US" sz="2400" baseline="-25000" dirty="0"/>
              <a:t>0</a:t>
            </a:r>
            <a:r>
              <a:rPr lang="en-US" sz="2400" dirty="0"/>
              <a:t>: attacker scanning system (splits into 3 transitions)</a:t>
            </a:r>
          </a:p>
          <a:p>
            <a:pPr marL="228600" lvl="2"/>
            <a:r>
              <a:rPr lang="en-US" sz="2400" i="1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: attacker creating forged SYN packet</a:t>
            </a:r>
          </a:p>
          <a:p>
            <a:pPr marL="228600" lvl="2"/>
            <a:r>
              <a:rPr lang="en-US" sz="2400" i="1" dirty="0"/>
              <a:t>t</a:t>
            </a:r>
            <a:r>
              <a:rPr lang="en-US" sz="2400" baseline="-25000" dirty="0"/>
              <a:t>2</a:t>
            </a:r>
            <a:r>
              <a:rPr lang="en-US" sz="2400" dirty="0"/>
              <a:t>: attacker launching SYN flood against trusted host</a:t>
            </a:r>
          </a:p>
          <a:p>
            <a:pPr marL="228600" lvl="2"/>
            <a:r>
              <a:rPr lang="en-US" sz="2400" i="1" dirty="0"/>
              <a:t>t</a:t>
            </a:r>
            <a:r>
              <a:rPr lang="en-US" sz="2400" baseline="-25000" dirty="0"/>
              <a:t>3</a:t>
            </a:r>
            <a:r>
              <a:rPr lang="en-US" sz="2400" dirty="0"/>
              <a:t>: attacker figuring out how to predict victim’s TCP sequence numbers</a:t>
            </a:r>
          </a:p>
          <a:p>
            <a:pPr marL="228600" lvl="2"/>
            <a:r>
              <a:rPr lang="en-US" sz="2400" i="1" dirty="0"/>
              <a:t>t</a:t>
            </a:r>
            <a:r>
              <a:rPr lang="en-US" sz="2400" baseline="-25000" dirty="0"/>
              <a:t>4</a:t>
            </a:r>
            <a:r>
              <a:rPr lang="en-US" sz="2400" dirty="0"/>
              <a:t>: forged SYN packet created</a:t>
            </a:r>
          </a:p>
          <a:p>
            <a:pPr marL="228600" lvl="2"/>
            <a:r>
              <a:rPr lang="en-US" sz="2400" i="1" dirty="0"/>
              <a:t>t</a:t>
            </a:r>
            <a:r>
              <a:rPr lang="en-US" sz="2400" baseline="-25000" dirty="0"/>
              <a:t>5</a:t>
            </a:r>
            <a:r>
              <a:rPr lang="en-US" sz="2400" dirty="0"/>
              <a:t>: attacker modifying trusted host file on victim</a:t>
            </a:r>
          </a:p>
          <a:p>
            <a:pPr marL="685800" lvl="3"/>
            <a:r>
              <a:rPr lang="en-US" sz="2200" dirty="0"/>
              <a:t>Attacker can now get </a:t>
            </a:r>
            <a:r>
              <a:rPr lang="en-US" sz="2200" i="1" dirty="0"/>
              <a:t>root</a:t>
            </a:r>
            <a:r>
              <a:rPr lang="en-US" sz="2200" dirty="0"/>
              <a:t> access on victim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2F02D-F7D3-F145-9019-93B3AD6A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04A22-CF5D-544E-BA41-1385F6B52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583C7-0919-6A48-AA1D-146FE6BCE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593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5CC61-AE3B-0245-9983-D77A5875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Graph and </a:t>
            </a:r>
            <a:r>
              <a:rPr lang="en-US" i="1" dirty="0" err="1"/>
              <a:t>rsh</a:t>
            </a:r>
            <a:r>
              <a:rPr lang="en-US" dirty="0"/>
              <a:t>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6B8F0-1038-6241-90C4-63199E179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Attack starts at </a:t>
            </a:r>
            <a:r>
              <a:rPr lang="en-US" i="1" dirty="0"/>
              <a:t>p</a:t>
            </a:r>
            <a:r>
              <a:rPr lang="en-US" baseline="-25000" dirty="0"/>
              <a:t>0</a:t>
            </a:r>
          </a:p>
          <a:p>
            <a:r>
              <a:rPr lang="en-US" i="1" dirty="0"/>
              <a:t>t</a:t>
            </a:r>
            <a:r>
              <a:rPr lang="en-US" baseline="-25000" dirty="0"/>
              <a:t>0</a:t>
            </a:r>
            <a:r>
              <a:rPr lang="en-US" dirty="0"/>
              <a:t> splits into 3 transitions, as on success, 3 states of interest</a:t>
            </a:r>
          </a:p>
          <a:p>
            <a:r>
              <a:rPr lang="en-US" dirty="0"/>
              <a:t>Need to instantiate all 3 states:</a:t>
            </a:r>
          </a:p>
          <a:p>
            <a:pPr lvl="1"/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: find unused address on target</a:t>
            </a:r>
          </a:p>
          <a:p>
            <a:pPr lvl="1"/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: find trusted host</a:t>
            </a:r>
          </a:p>
          <a:p>
            <a:pPr lvl="1"/>
            <a:r>
              <a:rPr lang="en-US" i="1" dirty="0"/>
              <a:t>p</a:t>
            </a:r>
            <a:r>
              <a:rPr lang="en-US" baseline="-25000" dirty="0"/>
              <a:t>3</a:t>
            </a:r>
            <a:r>
              <a:rPr lang="en-US" dirty="0"/>
              <a:t>: find target that trusts trusted host</a:t>
            </a:r>
          </a:p>
          <a:p>
            <a:r>
              <a:rPr lang="en-US" i="1" dirty="0"/>
              <a:t>t</a:t>
            </a:r>
            <a:r>
              <a:rPr lang="en-US" i="1" baseline="-25000" dirty="0"/>
              <a:t>1</a:t>
            </a:r>
            <a:r>
              <a:rPr lang="en-US" dirty="0"/>
              <a:t> is creating forged SYN packet</a:t>
            </a:r>
          </a:p>
          <a:p>
            <a:pPr lvl="1"/>
            <a:r>
              <a:rPr lang="en-US" dirty="0"/>
              <a:t>Transition from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 to </a:t>
            </a:r>
            <a:r>
              <a:rPr lang="en-US" i="1" dirty="0"/>
              <a:t>p</a:t>
            </a:r>
            <a:r>
              <a:rPr lang="en-US" baseline="-25000" dirty="0"/>
              <a:t>4</a:t>
            </a:r>
          </a:p>
          <a:p>
            <a:r>
              <a:rPr lang="en-US" i="1" dirty="0"/>
              <a:t>t</a:t>
            </a:r>
            <a:r>
              <a:rPr lang="en-US" i="1" baseline="-25000" dirty="0"/>
              <a:t>2</a:t>
            </a:r>
            <a:r>
              <a:rPr lang="en-US" dirty="0"/>
              <a:t> is attacker launching SYN flood (</a:t>
            </a:r>
            <a:r>
              <a:rPr lang="en-US" dirty="0" err="1"/>
              <a:t>DoS</a:t>
            </a:r>
            <a:r>
              <a:rPr lang="en-US" dirty="0"/>
              <a:t>) against trusted host</a:t>
            </a:r>
          </a:p>
          <a:p>
            <a:pPr lvl="1"/>
            <a:r>
              <a:rPr lang="en-US" dirty="0"/>
              <a:t>Transition from </a:t>
            </a:r>
            <a:r>
              <a:rPr lang="en-US" i="1" dirty="0"/>
              <a:t>p</a:t>
            </a:r>
            <a:r>
              <a:rPr lang="en-US" baseline="-25000" dirty="0"/>
              <a:t>4</a:t>
            </a:r>
            <a:r>
              <a:rPr lang="en-US" dirty="0"/>
              <a:t> to </a:t>
            </a:r>
            <a:r>
              <a:rPr lang="en-US" i="1" dirty="0"/>
              <a:t>p</a:t>
            </a:r>
            <a:r>
              <a:rPr lang="en-US" baseline="-25000" dirty="0"/>
              <a:t>6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2F02D-F7D3-F145-9019-93B3AD6A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04A22-CF5D-544E-BA41-1385F6B52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583C7-0919-6A48-AA1D-146FE6BCE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75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5CC61-AE3B-0245-9983-D77A5875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Graph and </a:t>
            </a:r>
            <a:r>
              <a:rPr lang="en-US" i="1" dirty="0" err="1"/>
              <a:t>rsh</a:t>
            </a:r>
            <a:r>
              <a:rPr lang="en-US" dirty="0"/>
              <a:t>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6B8F0-1038-6241-90C4-63199E179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i="1" dirty="0"/>
              <a:t>t</a:t>
            </a:r>
            <a:r>
              <a:rPr lang="en-US" baseline="-25000" dirty="0"/>
              <a:t>3</a:t>
            </a:r>
            <a:r>
              <a:rPr lang="en-US" dirty="0"/>
              <a:t>: attacker figuring out how to predict victim’s TCP sequence numbers</a:t>
            </a:r>
          </a:p>
          <a:p>
            <a:pPr lvl="1"/>
            <a:r>
              <a:rPr lang="en-US" dirty="0"/>
              <a:t>Transition from 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 to </a:t>
            </a:r>
            <a:r>
              <a:rPr lang="en-US" i="1" dirty="0"/>
              <a:t>p</a:t>
            </a:r>
            <a:r>
              <a:rPr lang="en-US" baseline="-25000" dirty="0"/>
              <a:t>4</a:t>
            </a:r>
          </a:p>
          <a:p>
            <a:r>
              <a:rPr lang="en-US" i="1" dirty="0"/>
              <a:t>t</a:t>
            </a:r>
            <a:r>
              <a:rPr lang="en-US" baseline="-25000" dirty="0"/>
              <a:t>4</a:t>
            </a:r>
            <a:r>
              <a:rPr lang="en-US" dirty="0"/>
              <a:t>: attacker launches attack using entities above</a:t>
            </a:r>
          </a:p>
          <a:p>
            <a:pPr lvl="1"/>
            <a:r>
              <a:rPr lang="en-US" dirty="0"/>
              <a:t>Transition from </a:t>
            </a:r>
            <a:r>
              <a:rPr lang="en-US" i="1" dirty="0"/>
              <a:t>p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baseline="-25000" dirty="0"/>
              <a:t>5</a:t>
            </a:r>
            <a:r>
              <a:rPr lang="en-US" dirty="0"/>
              <a:t>, and </a:t>
            </a:r>
            <a:r>
              <a:rPr lang="en-US" i="1" dirty="0"/>
              <a:t>p</a:t>
            </a:r>
            <a:r>
              <a:rPr lang="en-US" baseline="-25000" dirty="0"/>
              <a:t>6</a:t>
            </a:r>
            <a:r>
              <a:rPr lang="en-US" dirty="0"/>
              <a:t> to </a:t>
            </a:r>
            <a:r>
              <a:rPr lang="en-US" i="1" dirty="0"/>
              <a:t>p</a:t>
            </a:r>
            <a:r>
              <a:rPr lang="en-US" baseline="-25000" dirty="0"/>
              <a:t>7</a:t>
            </a:r>
          </a:p>
          <a:p>
            <a:r>
              <a:rPr lang="en-US" i="1" dirty="0"/>
              <a:t>t</a:t>
            </a:r>
            <a:r>
              <a:rPr lang="en-US" baseline="-25000" dirty="0"/>
              <a:t>5</a:t>
            </a:r>
            <a:r>
              <a:rPr lang="en-US" dirty="0"/>
              <a:t>: attacker executes command</a:t>
            </a:r>
          </a:p>
          <a:p>
            <a:pPr lvl="1"/>
            <a:r>
              <a:rPr lang="en-US" dirty="0"/>
              <a:t>Example: modifying trusted hosts file to be able to get </a:t>
            </a:r>
            <a:r>
              <a:rPr lang="en-US" i="1" dirty="0"/>
              <a:t>root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2F02D-F7D3-F145-9019-93B3AD6A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04A22-CF5D-544E-BA41-1385F6B52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583C7-0919-6A48-AA1D-146FE6BCE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450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28F5E-44BF-7D41-AE10-EEC3D21F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Intrusion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B6249-9C3A-C541-B351-E8C023562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Incident prevention</a:t>
            </a:r>
          </a:p>
          <a:p>
            <a:r>
              <a:rPr lang="en-US" dirty="0"/>
              <a:t>Intrusion handling</a:t>
            </a:r>
          </a:p>
          <a:p>
            <a:pPr lvl="1"/>
            <a:r>
              <a:rPr lang="en-US" dirty="0"/>
              <a:t>Containment phase</a:t>
            </a:r>
          </a:p>
          <a:p>
            <a:pPr lvl="1"/>
            <a:r>
              <a:rPr lang="en-US" dirty="0"/>
              <a:t>Eradication phase</a:t>
            </a:r>
          </a:p>
          <a:p>
            <a:pPr lvl="1"/>
            <a:r>
              <a:rPr lang="en-US" dirty="0"/>
              <a:t>Follow-up phase</a:t>
            </a:r>
          </a:p>
          <a:p>
            <a:r>
              <a:rPr lang="en-US" dirty="0"/>
              <a:t>Incident response groups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A1D17-5140-BB45-92C1-326981D95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73F3E-F0E3-8A4C-8C3A-0A3F0D204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AB3C4-8FBF-FF40-ABD2-803295EE6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051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6955B-A6D3-4E49-85C6-437C7AE8D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5A966-9112-1D4B-A0A1-FFCD00F2F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Identify attack </a:t>
            </a:r>
            <a:r>
              <a:rPr lang="en-US" altLang="en-US" i="1" dirty="0"/>
              <a:t>before</a:t>
            </a:r>
            <a:r>
              <a:rPr lang="en-US" altLang="en-US" dirty="0"/>
              <a:t> it completes</a:t>
            </a:r>
          </a:p>
          <a:p>
            <a:r>
              <a:rPr lang="en-US" altLang="en-US" dirty="0"/>
              <a:t>Prevent it from completing</a:t>
            </a:r>
          </a:p>
          <a:p>
            <a:r>
              <a:rPr lang="en-US" altLang="en-US" dirty="0"/>
              <a:t>Jails useful for this</a:t>
            </a:r>
          </a:p>
          <a:p>
            <a:r>
              <a:rPr lang="en-US" dirty="0"/>
              <a:t>IDS-based methods detect beginning of incidents and block their completion</a:t>
            </a:r>
          </a:p>
          <a:p>
            <a:r>
              <a:rPr lang="en-US" dirty="0"/>
              <a:t>Diversity increases difficulty of attacks succeeding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0B131-D4A2-B442-8A59-BFD3973B0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D3088-2309-5A47-98F2-C36B2A4E3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D9B9D-256A-7B49-A447-46F2BD8A0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426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13CA-12C9-9C49-ACDC-9DA16EA84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Jailing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B062D-BFD2-AD4D-BAC8-FD766753E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Attacker placed in a confined environment that looks like a full, unrestricted environment</a:t>
            </a:r>
          </a:p>
          <a:p>
            <a:r>
              <a:rPr lang="en-US" altLang="en-US" dirty="0"/>
              <a:t>Attacker may download files, but gets bogus ones</a:t>
            </a:r>
          </a:p>
          <a:p>
            <a:r>
              <a:rPr lang="en-US" altLang="en-US" dirty="0"/>
              <a:t>Can imitate a slow system, or an unreliable one</a:t>
            </a:r>
          </a:p>
          <a:p>
            <a:r>
              <a:rPr lang="en-US" altLang="en-US" dirty="0"/>
              <a:t>Useful to figure out what attacker wants</a:t>
            </a:r>
          </a:p>
          <a:p>
            <a:r>
              <a:rPr lang="en-US" altLang="en-US" dirty="0"/>
              <a:t>MLS systems provide natural jails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E75A5-D60B-A444-9002-82EC4B6E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D8807-3259-3348-804F-5103139B0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79552-327A-BB4C-8FF1-04B6693D7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3208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43E0E-392D-6A4C-9E93-2E7A02BA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Jail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5818B-92DB-6A4B-A113-837D881E3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Cheswick recorded a break-in attempt using the SMTP server</a:t>
            </a:r>
          </a:p>
          <a:p>
            <a:r>
              <a:rPr lang="en-US" dirty="0"/>
              <a:t>He created a very restrictive account, put the attacker in it</a:t>
            </a:r>
          </a:p>
          <a:p>
            <a:pPr lvl="1"/>
            <a:r>
              <a:rPr lang="en-US" dirty="0"/>
              <a:t>Monitored actions, including who the intruder was attacked</a:t>
            </a:r>
          </a:p>
          <a:p>
            <a:pPr lvl="2"/>
            <a:r>
              <a:rPr lang="en-US" dirty="0"/>
              <a:t>None succeeded and Cheswick notified the sysadmins of those systems</a:t>
            </a:r>
          </a:p>
          <a:p>
            <a:pPr lvl="1"/>
            <a:r>
              <a:rPr lang="en-US" dirty="0"/>
              <a:t>File system visible to attacker resembled UNIX file system</a:t>
            </a:r>
          </a:p>
          <a:p>
            <a:pPr lvl="2"/>
            <a:r>
              <a:rPr lang="en-US" dirty="0"/>
              <a:t>Lacked some programs that provided system information, or could reveal deception</a:t>
            </a:r>
          </a:p>
          <a:p>
            <a:pPr lvl="2"/>
            <a:r>
              <a:rPr lang="en-US" dirty="0"/>
              <a:t>Access times to critical files masked</a:t>
            </a:r>
          </a:p>
          <a:p>
            <a:r>
              <a:rPr lang="en-US" dirty="0"/>
              <a:t>At request of management, finally shut down jail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EDF87-904F-0140-BEC4-A55C41E5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8B1BA-F99E-6149-8F3B-5964E164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9740-86E9-AF40-89F7-5183B44DD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6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C8A7-7034-AE43-941C-0A0BFB3B8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8976A-AF56-0345-9616-B0D53D3F7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done at many levels of abstraction</a:t>
            </a:r>
          </a:p>
          <a:p>
            <a:r>
              <a:rPr lang="en-US" dirty="0"/>
              <a:t>As you go deeper, some steps become more detailed and break down into multiple steps themselves</a:t>
            </a:r>
          </a:p>
          <a:p>
            <a:r>
              <a:rPr lang="en-US" i="1" dirty="0" err="1"/>
              <a:t>Subgoal</a:t>
            </a:r>
            <a:r>
              <a:rPr lang="en-US" dirty="0"/>
              <a:t>: the goal of each step to move the attacker closer to the goal of the attack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EDA9C-AC9D-2E44-B28C-0336CFAA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D91ED-A5B7-014A-9022-AD1AC24F3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C8D09-63E7-E94E-8F55-A444AEB72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016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779CB-3033-1045-B2BE-C70079C1D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IDS-Based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E639B-8124-3A45-8E8A-4CC375D34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Based on IDS that monitored system calls</a:t>
            </a:r>
          </a:p>
          <a:p>
            <a:r>
              <a:rPr lang="en-US" altLang="en-US" dirty="0"/>
              <a:t>IDS records anomalous system calls in locality frame buffer</a:t>
            </a:r>
          </a:p>
          <a:p>
            <a:pPr lvl="1"/>
            <a:r>
              <a:rPr lang="en-US" altLang="en-US" dirty="0"/>
              <a:t>When number of calls in buffer exceeded user-defined threshold, system delayed evaluation of system calls</a:t>
            </a:r>
          </a:p>
          <a:p>
            <a:pPr lvl="1"/>
            <a:r>
              <a:rPr lang="en-US" altLang="en-US" dirty="0"/>
              <a:t>If second threshold exceeded, process cannot spawn child</a:t>
            </a:r>
          </a:p>
          <a:p>
            <a:r>
              <a:rPr lang="en-US" altLang="en-US" dirty="0"/>
              <a:t>Performance impact should be minimal on legitimate programs</a:t>
            </a:r>
          </a:p>
          <a:p>
            <a:pPr lvl="1"/>
            <a:r>
              <a:rPr lang="en-US" altLang="en-US" dirty="0"/>
              <a:t>System calls small part of runtime of most programs</a:t>
            </a:r>
          </a:p>
          <a:p>
            <a:pPr lvl="1"/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131DC-4E0A-A141-BA2C-1D2239E02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4E864-AFE4-7C41-B380-5DCCF0A8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28A70-746E-C442-9328-51B9A993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9118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3B347-B5DF-4A40-BAB0-154776D33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A5092-9250-FE4E-9857-AE5D68C56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Implemented in kernel of Linux system</a:t>
            </a:r>
          </a:p>
          <a:p>
            <a:r>
              <a:rPr lang="en-US" altLang="en-US" dirty="0"/>
              <a:t>Test #1: </a:t>
            </a:r>
            <a:r>
              <a:rPr lang="en-US" altLang="en-US" i="1" dirty="0" err="1"/>
              <a:t>ssh</a:t>
            </a:r>
            <a:r>
              <a:rPr lang="en-US" altLang="en-US" dirty="0"/>
              <a:t> daemon</a:t>
            </a:r>
          </a:p>
          <a:p>
            <a:pPr lvl="1"/>
            <a:r>
              <a:rPr lang="en-US" altLang="en-US" dirty="0"/>
              <a:t>Detected attempt to use global password installed as back door in daemon</a:t>
            </a:r>
          </a:p>
          <a:p>
            <a:pPr lvl="1"/>
            <a:r>
              <a:rPr lang="en-US" altLang="en-US" dirty="0"/>
              <a:t>Connection slowed down significantly</a:t>
            </a:r>
          </a:p>
          <a:p>
            <a:pPr lvl="1"/>
            <a:r>
              <a:rPr lang="en-US" altLang="en-US" dirty="0"/>
              <a:t>When second threshold set to 1, attacker could not obtain login shell</a:t>
            </a:r>
          </a:p>
          <a:p>
            <a:r>
              <a:rPr lang="en-US" altLang="en-US" dirty="0"/>
              <a:t>Test #2: </a:t>
            </a:r>
            <a:r>
              <a:rPr lang="en-US" altLang="en-US" i="1" dirty="0" err="1"/>
              <a:t>sendmail</a:t>
            </a:r>
            <a:r>
              <a:rPr lang="en-US" altLang="en-US" dirty="0"/>
              <a:t> daemon</a:t>
            </a:r>
          </a:p>
          <a:p>
            <a:pPr lvl="1"/>
            <a:r>
              <a:rPr lang="en-US" altLang="en-US" dirty="0"/>
              <a:t>Detected attempts to break in</a:t>
            </a:r>
          </a:p>
          <a:p>
            <a:pPr lvl="1"/>
            <a:r>
              <a:rPr lang="en-US" altLang="en-US" dirty="0"/>
              <a:t>Delays grew quickly to 2 hours per system call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9AF21-DFFD-694E-B548-3CDE5982E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D387B-2DE8-FC41-AE90-D917F1815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E4660-5337-1145-A14E-46D59B677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864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02AF7-4B80-6240-8214-31A479DA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08864-D94E-654B-AECC-301550A8E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Monoculture: an attack that works against one system works against all</a:t>
            </a:r>
          </a:p>
          <a:p>
            <a:r>
              <a:rPr lang="en-US" dirty="0"/>
              <a:t>Diverse culture: one attack will not compromise all systems</a:t>
            </a:r>
          </a:p>
          <a:p>
            <a:pPr lvl="1"/>
            <a:r>
              <a:rPr lang="en-US" dirty="0"/>
              <a:t>Many different types of systems</a:t>
            </a:r>
          </a:p>
          <a:p>
            <a:pPr lvl="1"/>
            <a:r>
              <a:rPr lang="en-US" dirty="0"/>
              <a:t>Also can vary system configurations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B34BF-B56E-1746-9EB8-AC18FA51F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4B5AB-184E-7341-98E4-176DA723C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4AA3C-8382-F148-829D-905686CC5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690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E29B-5432-2146-A901-B399D74A6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Surface and Moving Target Defense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B2DCD-089D-9A44-9D43-7BE0D73A7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Attack surface</a:t>
            </a:r>
            <a:r>
              <a:rPr lang="en-US" dirty="0"/>
              <a:t>: set of entry points, data that attackers can use to compromise system</a:t>
            </a:r>
            <a:endParaRPr lang="en-US" i="1" dirty="0"/>
          </a:p>
          <a:p>
            <a:r>
              <a:rPr lang="en-US" dirty="0"/>
              <a:t>Usual approach: harden system to reduce attack surface, so more difficult for attackers to succeed</a:t>
            </a:r>
          </a:p>
          <a:p>
            <a:r>
              <a:rPr lang="en-US" i="1" dirty="0"/>
              <a:t>Defender’s dilemma</a:t>
            </a:r>
            <a:r>
              <a:rPr lang="en-US" dirty="0"/>
              <a:t>: asymmetry between attacker, defender introduced by attack surface being non-empty</a:t>
            </a:r>
          </a:p>
          <a:p>
            <a:r>
              <a:rPr lang="en-US" i="1" dirty="0"/>
              <a:t>Moving target defense </a:t>
            </a:r>
            <a:r>
              <a:rPr lang="en-US" dirty="0"/>
              <a:t>(</a:t>
            </a:r>
            <a:r>
              <a:rPr lang="en-US" i="1" dirty="0"/>
              <a:t>MTD</a:t>
            </a:r>
            <a:r>
              <a:rPr lang="en-US" dirty="0"/>
              <a:t>): </a:t>
            </a:r>
            <a:r>
              <a:rPr lang="en-US" i="1" dirty="0"/>
              <a:t>change</a:t>
            </a:r>
            <a:r>
              <a:rPr lang="en-US" dirty="0"/>
              <a:t> attack surface while system runs</a:t>
            </a:r>
          </a:p>
          <a:p>
            <a:pPr lvl="1"/>
            <a:r>
              <a:rPr lang="en-US" dirty="0"/>
              <a:t>Attacks that work one time may not work another time</a:t>
            </a:r>
          </a:p>
          <a:p>
            <a:pPr lvl="1"/>
            <a:r>
              <a:rPr lang="en-US" dirty="0"/>
              <a:t>Reconnaissance data gathered as a prelude to attack no longer accurate after changes 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A468E-A220-7A4F-A2AF-4F87AC438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B30FA-9C92-0C44-9818-1106F92C9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1767E-27E6-5246-8019-02EFB0346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7185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A82E4-FDA1-B948-B3A0-FB89FF99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IP Address Hopping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2705D-B30A-094C-9B55-D138DBD09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Client needs to contact server</a:t>
            </a:r>
          </a:p>
          <a:p>
            <a:r>
              <a:rPr lang="en-US" dirty="0"/>
              <a:t>Component maps destination IP address, port number to different IP address, port number</a:t>
            </a:r>
          </a:p>
          <a:p>
            <a:pPr lvl="1"/>
            <a:r>
              <a:rPr lang="en-US" dirty="0"/>
              <a:t>These are chosen (pseudo)randomly</a:t>
            </a:r>
          </a:p>
          <a:p>
            <a:r>
              <a:rPr lang="en-US" dirty="0"/>
              <a:t>When packet reaches network, another component remaps IP destination IP address, port number to real IP address, port number</a:t>
            </a:r>
          </a:p>
          <a:p>
            <a:pPr lvl="1"/>
            <a:r>
              <a:rPr lang="en-US" dirty="0"/>
              <a:t>If client, server on different networks, changed IP address must be on the same network as server</a:t>
            </a:r>
          </a:p>
          <a:p>
            <a:pPr lvl="1"/>
            <a:r>
              <a:rPr lang="en-US" dirty="0"/>
              <a:t>Mapping changes frequently (e.g., every minute)</a:t>
            </a:r>
          </a:p>
          <a:p>
            <a:r>
              <a:rPr lang="en-US" dirty="0"/>
              <a:t>Attacker monitoring network cannot obtain real IP address, port number of server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9DA96-8C11-324E-B6D1-00496268E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4F3F4-7119-A64B-88FA-C565961D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4E4B1-8409-DE44-99CF-A23BD974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651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962D1-E108-1A4E-8BA0-52C39182D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Mapping for Port Hopping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33F60-BE12-8A45-8103-FB0C9D3A6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Divide time into discrete intervals of length 𝜏 at times </a:t>
            </a:r>
            <a:r>
              <a:rPr lang="en-US" i="1" dirty="0"/>
              <a:t>t</a:t>
            </a:r>
            <a:r>
              <a:rPr lang="en-US" baseline="-25000" dirty="0"/>
              <a:t>0</a:t>
            </a:r>
            <a:r>
              <a:rPr lang="en-US" dirty="0"/>
              <a:t>, . . ., </a:t>
            </a:r>
            <a:r>
              <a:rPr lang="en-US" i="1" dirty="0" err="1"/>
              <a:t>t</a:t>
            </a:r>
            <a:r>
              <a:rPr lang="en-US" i="1" baseline="-25000" dirty="0" err="1"/>
              <a:t>i</a:t>
            </a:r>
            <a:r>
              <a:rPr lang="en-US" dirty="0"/>
              <a:t>, . . .</a:t>
            </a:r>
          </a:p>
          <a:p>
            <a:pPr lvl="1"/>
            <a:r>
              <a:rPr lang="en-US" dirty="0"/>
              <a:t>At time </a:t>
            </a:r>
            <a:r>
              <a:rPr lang="en-US" i="1" dirty="0"/>
              <a:t>k</a:t>
            </a:r>
            <a:r>
              <a:rPr lang="en-US" dirty="0"/>
              <a:t>, port </a:t>
            </a:r>
            <a:r>
              <a:rPr lang="en-US" i="1" dirty="0" err="1"/>
              <a:t>p</a:t>
            </a:r>
            <a:r>
              <a:rPr lang="en-US" i="1" baseline="-25000" dirty="0" err="1"/>
              <a:t>k</a:t>
            </a:r>
            <a:r>
              <a:rPr lang="en-US" dirty="0"/>
              <a:t> =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dirty="0"/>
              <a:t>), where </a:t>
            </a:r>
            <a:r>
              <a:rPr lang="en-US" i="1" dirty="0"/>
              <a:t>s</a:t>
            </a:r>
            <a:r>
              <a:rPr lang="en-US" dirty="0"/>
              <a:t> is seed and </a:t>
            </a:r>
            <a:r>
              <a:rPr lang="en-US" i="1" dirty="0"/>
              <a:t>f</a:t>
            </a:r>
            <a:r>
              <a:rPr lang="en-US" dirty="0"/>
              <a:t> a pseudorandom number generator</a:t>
            </a:r>
          </a:p>
          <a:p>
            <a:pPr lvl="1"/>
            <a:r>
              <a:rPr lang="en-US" dirty="0"/>
              <a:t>Ports overlap at interval boundaries</a:t>
            </a:r>
          </a:p>
          <a:p>
            <a:pPr lvl="1"/>
            <a:r>
              <a:rPr lang="en-US" dirty="0"/>
              <a:t>So if </a:t>
            </a:r>
            <a:r>
              <a:rPr lang="en-US" i="1" dirty="0"/>
              <a:t>L</a:t>
            </a:r>
            <a:r>
              <a:rPr lang="en-US" dirty="0"/>
              <a:t> amount of overlap, </a:t>
            </a:r>
            <a:r>
              <a:rPr lang="en-US" i="1" dirty="0" err="1"/>
              <a:t>p</a:t>
            </a:r>
            <a:r>
              <a:rPr lang="en-US" i="1" baseline="-25000" dirty="0" err="1"/>
              <a:t>k</a:t>
            </a:r>
            <a:r>
              <a:rPr lang="en-US" dirty="0"/>
              <a:t> valid over interval [</a:t>
            </a:r>
            <a:r>
              <a:rPr lang="en-US" i="1" dirty="0" err="1"/>
              <a:t>t</a:t>
            </a:r>
            <a:r>
              <a:rPr lang="en-US" i="1" baseline="-25000" dirty="0" err="1"/>
              <a:t>k</a:t>
            </a:r>
            <a:r>
              <a:rPr lang="en-US" dirty="0"/>
              <a:t> – </a:t>
            </a:r>
            <a:r>
              <a:rPr lang="en-US" i="1" dirty="0"/>
              <a:t>L</a:t>
            </a:r>
            <a:r>
              <a:rPr lang="en-US" i="1" baseline="-25000" dirty="0"/>
              <a:t>𝜏</a:t>
            </a:r>
            <a:r>
              <a:rPr lang="en-US" dirty="0"/>
              <a:t>, </a:t>
            </a:r>
            <a:r>
              <a:rPr lang="en-US" i="1" dirty="0" err="1"/>
              <a:t>t</a:t>
            </a:r>
            <a:r>
              <a:rPr lang="en-US" i="1" baseline="-25000" dirty="0" err="1"/>
              <a:t>k</a:t>
            </a:r>
            <a:r>
              <a:rPr lang="en-US" dirty="0"/>
              <a:t> + </a:t>
            </a:r>
            <a:r>
              <a:rPr lang="en-US" i="1" dirty="0"/>
              <a:t>L</a:t>
            </a:r>
            <a:r>
              <a:rPr lang="en-US" i="1" baseline="-25000" dirty="0"/>
              <a:t>𝜏</a:t>
            </a:r>
            <a:r>
              <a:rPr lang="en-US" dirty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encryption algorithm for mapping</a:t>
            </a:r>
          </a:p>
          <a:p>
            <a:pPr lvl="1"/>
            <a:r>
              <a:rPr lang="en-US" dirty="0"/>
              <a:t>Low-order octet of IP address and port number enciphered</a:t>
            </a:r>
          </a:p>
          <a:p>
            <a:pPr lvl="1"/>
            <a:r>
              <a:rPr lang="en-US" dirty="0"/>
              <a:t>High octet of result is low-order octet of IP address, rest is port number</a:t>
            </a:r>
          </a:p>
          <a:p>
            <a:pPr lvl="1"/>
            <a:r>
              <a:rPr lang="en-US" dirty="0"/>
              <a:t>Remapping just reverses encryption to get real IP address, port number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F9319-1893-D34F-A79D-56FF3E342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E3AD7-B07C-D949-BDBD-5F4C900CE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4211C-13BA-6944-8679-FC3930F1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70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F970A-EFC9-8845-B66F-740405D49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Moving Target Defenses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D31FF-5941-4C44-BC8C-EC019DDEE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Network-based MTDs</a:t>
            </a:r>
          </a:p>
          <a:p>
            <a:pPr lvl="1"/>
            <a:r>
              <a:rPr lang="en-US" dirty="0"/>
              <a:t>Must rely on randomness to prevent attacker from predicting changes to attack surface</a:t>
            </a:r>
          </a:p>
          <a:p>
            <a:pPr lvl="1"/>
            <a:r>
              <a:rPr lang="en-US" dirty="0"/>
              <a:t>Defender must distinguish between clients authorized to connect and clients not authorized to connect</a:t>
            </a:r>
          </a:p>
          <a:p>
            <a:r>
              <a:rPr lang="en-US" dirty="0"/>
              <a:t>Host-based MTDs</a:t>
            </a:r>
          </a:p>
          <a:p>
            <a:pPr lvl="1"/>
            <a:r>
              <a:rPr lang="en-US" dirty="0"/>
              <a:t>Also must rely on randomness to prevent attacker from predicting changes to attack surface</a:t>
            </a:r>
          </a:p>
          <a:p>
            <a:pPr lvl="1"/>
            <a:r>
              <a:rPr lang="en-US" dirty="0"/>
              <a:t>Here, attacker is typically authorized to have access to some account in some way</a:t>
            </a:r>
          </a:p>
          <a:p>
            <a:pPr lvl="1"/>
            <a:r>
              <a:rPr lang="en-US" dirty="0"/>
              <a:t>Attack surface is within host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8AD13-5638-7543-B3EA-ACD1E5DD0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49DA5-EA1D-E44B-8B05-82689A806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F3CF6-CE88-B744-BD11-73CF2B63A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853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41ECE-F32F-9A42-B370-D30226E0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 Layout Randomization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8CF7-1E9D-D140-B8AB-87B2506C7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Executables have several segments</a:t>
            </a:r>
          </a:p>
          <a:p>
            <a:pPr lvl="1"/>
            <a:r>
              <a:rPr lang="en-US" dirty="0"/>
              <a:t>Exact number, layout depends on compiler and systems</a:t>
            </a:r>
          </a:p>
          <a:p>
            <a:r>
              <a:rPr lang="en-US" dirty="0"/>
              <a:t>When loaded into memory, segments arranged in particular order</a:t>
            </a:r>
          </a:p>
          <a:p>
            <a:pPr lvl="1"/>
            <a:r>
              <a:rPr lang="en-US" dirty="0"/>
              <a:t>That way, positions of variables, functions fixed in virtual memory</a:t>
            </a:r>
          </a:p>
          <a:p>
            <a:pPr lvl="1"/>
            <a:r>
              <a:rPr lang="en-US" dirty="0"/>
              <a:t>Attack tools exploit knowing where these are</a:t>
            </a:r>
          </a:p>
          <a:p>
            <a:r>
              <a:rPr lang="en-US" i="1" dirty="0"/>
              <a:t>Address space layout randomization </a:t>
            </a:r>
            <a:r>
              <a:rPr lang="en-US" dirty="0"/>
              <a:t>(ASLR) perturb the placement of segments, variables, functions</a:t>
            </a:r>
          </a:p>
          <a:p>
            <a:pPr lvl="1"/>
            <a:r>
              <a:rPr lang="en-US" dirty="0"/>
              <a:t>Then attack tools exploiting knowing where segments, variables, functions won’t work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02A6F-51E6-3B41-93EC-3E0BA91D1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52AF2-56DA-CB46-99F0-3FE11BE2C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491EB-6671-7240-96D5-8DE779F36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715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372F1-FB15-F44C-BCBF-C80569710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 Layout Randomization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B1975-9BB7-3A44-A4BF-EB293A2A5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question: how is perturbation done?</a:t>
            </a:r>
          </a:p>
          <a:p>
            <a:r>
              <a:rPr lang="en-US" dirty="0"/>
              <a:t>Simplest: randomize placement of segments in virtual memory</a:t>
            </a:r>
          </a:p>
          <a:p>
            <a:r>
              <a:rPr lang="en-US" dirty="0"/>
              <a:t>Others</a:t>
            </a:r>
          </a:p>
          <a:p>
            <a:pPr lvl="1"/>
            <a:r>
              <a:rPr lang="en-US" dirty="0"/>
              <a:t>Randomize order and/or locations of variables, functions within segments</a:t>
            </a:r>
          </a:p>
          <a:p>
            <a:pPr lvl="1"/>
            <a:r>
              <a:rPr lang="en-US" dirty="0"/>
              <a:t>Add rando amount of space between variables, between functions</a:t>
            </a:r>
          </a:p>
          <a:p>
            <a:r>
              <a:rPr lang="en-US" dirty="0"/>
              <a:t>Effectiveness depends on entropy introduced into address space</a:t>
            </a:r>
          </a:p>
          <a:p>
            <a:pPr lvl="1"/>
            <a:r>
              <a:rPr lang="en-US" dirty="0"/>
              <a:t>32-bit Linux: uncertainty of segment base typically 16 bits, so easy to use brute force attack</a:t>
            </a:r>
          </a:p>
          <a:p>
            <a:pPr lvl="1"/>
            <a:r>
              <a:rPr lang="en-US" dirty="0"/>
              <a:t>64-bit Linux: uncertainty of segment base typically 40 bits, so a search takes long enough that it is likely to be detected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877EA-B287-E540-8023-2D45CB6A5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BEFB4-E346-0B4B-9D01-08903B637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B8F0E-C718-D740-820B-0AD7F266A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526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4137D-3249-E146-B199-81DEB9FFD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FFDAB-4AC2-CC44-92E5-6B6FC2A2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5ED67-3D52-194D-8096-7676413F6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D8C96801-44C8-7549-8793-0F9997EA4859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5C60CD34-706D-E844-8962-66AD591943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Intrusion Handling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A5464B18-3DEB-CB46-83F2-B829F75E8E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Restoring system to satisfy site security policy</a:t>
            </a:r>
          </a:p>
          <a:p>
            <a:pPr>
              <a:lnSpc>
                <a:spcPct val="90000"/>
              </a:lnSpc>
            </a:pPr>
            <a:r>
              <a:rPr lang="en-US" altLang="en-US"/>
              <a:t>Six phases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Preparation</a:t>
            </a:r>
            <a:r>
              <a:rPr lang="en-US" altLang="en-US"/>
              <a:t> for attack (before attack detected)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Identification</a:t>
            </a:r>
            <a:r>
              <a:rPr lang="en-US" altLang="en-US"/>
              <a:t> of attack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i="1"/>
              <a:t>Containment</a:t>
            </a:r>
            <a:r>
              <a:rPr lang="en-US" altLang="en-US"/>
              <a:t> of attack (confinement)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i="1"/>
              <a:t>Eradication</a:t>
            </a:r>
            <a:r>
              <a:rPr lang="en-US" altLang="en-US"/>
              <a:t> of attack (stop attack)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Recovery</a:t>
            </a:r>
            <a:r>
              <a:rPr lang="en-US" altLang="en-US"/>
              <a:t> from attack (restore system to secure state)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i="1"/>
              <a:t>Follow-up</a:t>
            </a:r>
            <a:r>
              <a:rPr lang="en-US" altLang="en-US"/>
              <a:t> to attack (analysis and other actions)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/>
              <a:t>Discussed in what follows</a:t>
            </a:r>
          </a:p>
        </p:txBody>
      </p:sp>
    </p:spTree>
    <p:extLst>
      <p:ext uri="{BB962C8B-B14F-4D97-AF65-F5344CB8AC3E}">
        <p14:creationId xmlns:p14="http://schemas.microsoft.com/office/powerpoint/2010/main" val="2814843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9FB4D-0762-FC44-A216-FADE78B1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Penetration of Corporate Computer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CD747-2BF7-B142-9AD9-5F5C8B74B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gain access to corporate computer system</a:t>
            </a:r>
          </a:p>
          <a:p>
            <a:r>
              <a:rPr lang="en-US" dirty="0"/>
              <a:t>Procedure was to try to get people to reveal account information, change passwords to something the attackers knew</a:t>
            </a:r>
          </a:p>
          <a:p>
            <a:pPr lvl="1"/>
            <a:r>
              <a:rPr lang="en-US" dirty="0"/>
              <a:t>Target: newly-hired employees who hadn’t had computer security awareness briefing</a:t>
            </a:r>
          </a:p>
          <a:p>
            <a:pPr lvl="1"/>
            <a:r>
              <a:rPr lang="en-US" dirty="0" err="1"/>
              <a:t>Subgoal</a:t>
            </a:r>
            <a:r>
              <a:rPr lang="en-US" dirty="0"/>
              <a:t> 1: find those people</a:t>
            </a:r>
          </a:p>
          <a:p>
            <a:pPr lvl="1"/>
            <a:r>
              <a:rPr lang="en-US" dirty="0" err="1"/>
              <a:t>Subgoal</a:t>
            </a:r>
            <a:r>
              <a:rPr lang="en-US" dirty="0"/>
              <a:t> 2: get them to reveal account info, change passwords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40BEC-4FC1-BB4C-B8FD-0B4585B02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280C8-6692-3E44-A08F-CC73982BD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61684-2BF8-1A48-AB36-B8E8352D6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73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9CBED-C88F-DE49-AB70-0684122F9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AA906-8329-5742-8DD4-4A7B64393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3C65E-8F4C-0549-A3E4-428242EB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9FFFAE1C-D339-384F-A8B8-9C753A80952A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97B89AF2-7E98-484D-8EC3-945323320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Containment Phase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8D7B31EA-8F55-434F-91B7-1EFBC4CA4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Goal: limit access of attacker to system resources</a:t>
            </a:r>
          </a:p>
          <a:p>
            <a:r>
              <a:rPr lang="en-US" altLang="en-US"/>
              <a:t>Two methods</a:t>
            </a:r>
          </a:p>
          <a:p>
            <a:pPr lvl="1"/>
            <a:r>
              <a:rPr lang="en-US" altLang="en-US"/>
              <a:t>Passive monitoring</a:t>
            </a:r>
          </a:p>
          <a:p>
            <a:pPr lvl="1"/>
            <a:r>
              <a:rPr lang="en-US" altLang="en-US"/>
              <a:t>Constraining access</a:t>
            </a:r>
          </a:p>
        </p:txBody>
      </p:sp>
    </p:spTree>
    <p:extLst>
      <p:ext uri="{BB962C8B-B14F-4D97-AF65-F5344CB8AC3E}">
        <p14:creationId xmlns:p14="http://schemas.microsoft.com/office/powerpoint/2010/main" val="5926351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60BFD-49E5-C243-B17E-40A36D5AE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79E40-A3A6-8847-B4AA-5EEC010ED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7666C-96C2-564F-91D8-18F735BB2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0FAE5A03-7AF5-EC42-AA31-3B4B83AC5625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651066BF-1A25-EB47-AE10-8ECFAF247F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Passive Monitoring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712D81DD-A2CD-C041-93B2-158FD2938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Records attacker’s actions; does </a:t>
            </a:r>
            <a:r>
              <a:rPr lang="en-US" altLang="en-US" i="1"/>
              <a:t>not</a:t>
            </a:r>
            <a:r>
              <a:rPr lang="en-US" altLang="en-US"/>
              <a:t> interfere with attack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Idea is to find out what the attacker is after and/or methods the attacker is using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Problem: attacked system is vulnerable throughout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Attacker can also attack other systems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type of operating system can be derived from settings of TCP and IP packets of incoming connections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Analyst draws conclusions about source of attack</a:t>
            </a:r>
          </a:p>
        </p:txBody>
      </p:sp>
    </p:spTree>
    <p:extLst>
      <p:ext uri="{BB962C8B-B14F-4D97-AF65-F5344CB8AC3E}">
        <p14:creationId xmlns:p14="http://schemas.microsoft.com/office/powerpoint/2010/main" val="27934185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CB87F-AE3D-3249-A818-7593A6E28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16922-2566-CF45-AA3D-CA3DAECA6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261E7-B289-2541-8836-ABE2C24E6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D5495406-4656-444B-94C8-2E047E583B56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01A1F151-E7AF-C44E-85EE-BD84F0F62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Constraining Actions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4D814B47-66CD-D545-AFC2-ACEF29BCE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Reduce protection domain of attacker</a:t>
            </a:r>
          </a:p>
          <a:p>
            <a:r>
              <a:rPr lang="en-US" altLang="en-US"/>
              <a:t>Problem: if defenders do not know what attacker is after, reduced protection domain may contain what the attacker is after</a:t>
            </a:r>
          </a:p>
          <a:p>
            <a:pPr lvl="1"/>
            <a:r>
              <a:rPr lang="en-US" altLang="en-US"/>
              <a:t>Stoll created document that attacker downloaded</a:t>
            </a:r>
          </a:p>
          <a:p>
            <a:pPr lvl="1"/>
            <a:r>
              <a:rPr lang="en-US" altLang="en-US"/>
              <a:t>Download took several hours, during which the phone call was traced to Germany</a:t>
            </a:r>
          </a:p>
        </p:txBody>
      </p:sp>
    </p:spTree>
    <p:extLst>
      <p:ext uri="{BB962C8B-B14F-4D97-AF65-F5344CB8AC3E}">
        <p14:creationId xmlns:p14="http://schemas.microsoft.com/office/powerpoint/2010/main" val="1166356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ADED4-D9DD-9C4C-BC82-B2268C76D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Honeypots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A5D2B-D665-814E-8EF9-B78AD78EF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Entities designed to entice attacker to do something</a:t>
            </a:r>
          </a:p>
          <a:p>
            <a:r>
              <a:rPr lang="en-US" i="1" dirty="0" err="1"/>
              <a:t>Honeyfiles</a:t>
            </a:r>
            <a:r>
              <a:rPr lang="en-US" dirty="0"/>
              <a:t>, </a:t>
            </a:r>
            <a:r>
              <a:rPr lang="en-US" i="1" dirty="0" err="1"/>
              <a:t>honeydocuments</a:t>
            </a:r>
            <a:r>
              <a:rPr lang="en-US" dirty="0"/>
              <a:t>: designed to entice attackers to read or download it</a:t>
            </a:r>
          </a:p>
          <a:p>
            <a:pPr lvl="1"/>
            <a:r>
              <a:rPr lang="en-US" dirty="0"/>
              <a:t>Stoll used this to keep intruder on line long enough to be traced (internationally)</a:t>
            </a:r>
          </a:p>
          <a:p>
            <a:r>
              <a:rPr lang="en-US" i="1" dirty="0"/>
              <a:t>Honeypots</a:t>
            </a:r>
            <a:r>
              <a:rPr lang="en-US" dirty="0"/>
              <a:t>, </a:t>
            </a:r>
            <a:r>
              <a:rPr lang="en-US" i="1" dirty="0"/>
              <a:t>decoy servers</a:t>
            </a:r>
            <a:r>
              <a:rPr lang="en-US" dirty="0"/>
              <a:t>: servers offering many targets for attackers</a:t>
            </a:r>
          </a:p>
          <a:p>
            <a:pPr lvl="1"/>
            <a:r>
              <a:rPr lang="en-US" dirty="0"/>
              <a:t>Idea is attackers will take actions on them that reveal goals</a:t>
            </a:r>
          </a:p>
          <a:p>
            <a:pPr lvl="1"/>
            <a:r>
              <a:rPr lang="en-US" dirty="0"/>
              <a:t>These are instrumented, monitored closely</a:t>
            </a:r>
          </a:p>
          <a:p>
            <a:r>
              <a:rPr lang="en-US" i="1" dirty="0"/>
              <a:t>Honeynets</a:t>
            </a:r>
            <a:r>
              <a:rPr lang="en-US" dirty="0"/>
              <a:t>: like honeypots, but a full network</a:t>
            </a:r>
          </a:p>
          <a:p>
            <a:pPr lvl="1"/>
            <a:r>
              <a:rPr lang="en-US" dirty="0"/>
              <a:t>Treated like honeypots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84E2-5405-9744-BCB4-BE1ABC9A0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27981-A8D5-284B-9AE0-E15B1F7D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B80C8-A7AE-D749-BDE7-DA3E976D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480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46766-84E2-1B41-9F4E-05497CAA3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059A9-8EF5-2045-A7D4-2C8CC274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F46DF-81CE-1F49-B835-C6DE59E9E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25D9FB80-519F-8E4B-9EDB-92E6D63C3D9C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75749E36-9FBD-0F47-BE57-2677E7056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Deception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40D4D66E-B46F-D146-B520-B333F45BF6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Cohen’s Deception Tool Kit</a:t>
            </a:r>
          </a:p>
          <a:p>
            <a:pPr lvl="1"/>
            <a:r>
              <a:rPr lang="en-US" altLang="en-US" dirty="0"/>
              <a:t>Creates false network interface</a:t>
            </a:r>
          </a:p>
          <a:p>
            <a:pPr lvl="1"/>
            <a:r>
              <a:rPr lang="en-US" altLang="en-US" dirty="0"/>
              <a:t>Can present any network configuration to attackers</a:t>
            </a:r>
          </a:p>
          <a:p>
            <a:pPr lvl="1"/>
            <a:r>
              <a:rPr lang="en-US" altLang="en-US" dirty="0"/>
              <a:t>When probed, can return wide range of vulnerabilities</a:t>
            </a:r>
          </a:p>
          <a:p>
            <a:pPr lvl="1"/>
            <a:r>
              <a:rPr lang="en-US" altLang="en-US" dirty="0"/>
              <a:t>Attacker wastes time attacking non-existent systems while analyst collects and analyzes attacks to determine goals and abilities of attacker</a:t>
            </a:r>
          </a:p>
          <a:p>
            <a:pPr lvl="1"/>
            <a:r>
              <a:rPr lang="en-US" altLang="en-US" dirty="0"/>
              <a:t>Experiments showed deception is effective response to keep attackers from targeting real systems</a:t>
            </a:r>
          </a:p>
        </p:txBody>
      </p:sp>
    </p:spTree>
    <p:extLst>
      <p:ext uri="{BB962C8B-B14F-4D97-AF65-F5344CB8AC3E}">
        <p14:creationId xmlns:p14="http://schemas.microsoft.com/office/powerpoint/2010/main" val="15558802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5FA93-B332-274F-B71A-CFA638642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Honeypot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C7E76-3AAD-AB48-B581-016372AEF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project created to learn about attacker community</a:t>
            </a:r>
          </a:p>
          <a:p>
            <a:r>
              <a:rPr lang="en-US" dirty="0"/>
              <a:t>Phase 1: identify common threats against specific OSes, configurations</a:t>
            </a:r>
          </a:p>
          <a:p>
            <a:pPr lvl="1"/>
            <a:r>
              <a:rPr lang="en-US" dirty="0"/>
              <a:t>Gen-I honeypots crude but very effective</a:t>
            </a:r>
          </a:p>
          <a:p>
            <a:r>
              <a:rPr lang="en-US" dirty="0"/>
              <a:t>Phase 2: collect data more efficiently</a:t>
            </a:r>
          </a:p>
          <a:p>
            <a:pPr lvl="1"/>
            <a:r>
              <a:rPr lang="en-US" dirty="0"/>
              <a:t>Gen-II honeypots easier to deploy and harder to detect</a:t>
            </a:r>
          </a:p>
          <a:p>
            <a:r>
              <a:rPr lang="en-US" dirty="0"/>
              <a:t>Used to gather attack signatures, enable defenders to handle attacks without endangering production systems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489B4-98B2-104F-87D1-D8C5E6383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C6426-E010-2745-9B38-BF8CDF199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44AA3-C842-B14E-A9C5-C3BB0A47E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804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FAFBF-3514-2B4B-8872-ACF28BB08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9F133-2D31-1643-81DB-BF6B6CBD8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CB6BD-B6D8-464C-929F-5A412CB4E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4835CFCC-E3E5-B443-9FBA-232EBEAF8A61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0AD7B6C9-1D36-E34C-8412-AA477F25E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Eradication Phase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4B3347B3-7868-8544-9BBB-E1E1511AC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Usual approach: deny or remove access to system, or terminate processes involved in attack</a:t>
            </a:r>
          </a:p>
          <a:p>
            <a:pPr>
              <a:lnSpc>
                <a:spcPct val="90000"/>
              </a:lnSpc>
            </a:pPr>
            <a:r>
              <a:rPr lang="en-US" altLang="en-US"/>
              <a:t>Use wrappers to implement access control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Example: wrap system calls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On invocation, wrapper takes control of process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Wrapper can log call, deny access, do intrusion detection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Experiments focusing on intrusion detection used multiple wrappers to terminate suspicious processes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Example: network connections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Wrapper around servers log, do access control on, incoming connections and control access to Web-based databases</a:t>
            </a:r>
          </a:p>
        </p:txBody>
      </p:sp>
    </p:spTree>
    <p:extLst>
      <p:ext uri="{BB962C8B-B14F-4D97-AF65-F5344CB8AC3E}">
        <p14:creationId xmlns:p14="http://schemas.microsoft.com/office/powerpoint/2010/main" val="10305611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848FB-DF63-C14E-9D73-BC8DB95E8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B5AB-CF47-344B-B393-6E1CFCCAE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307DC-C98B-0D45-B6D9-16CAF434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4D76C3ED-81AA-A644-A558-788E6FEF5177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196FEA90-9BA8-7849-8FFB-3A146D80A4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Firewalls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7D530D75-3665-7D40-B678-AFA0B11402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Mediate access to organization’s network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Also mediate access out to the Internet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Java applets filtered at firewall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 proxy server to rewrite them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Change “&lt;applet&gt;” to something else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Discard incoming web files with hex sequence CA FE BA BE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All Java class files begin with this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Block all files with name ending in “.class” or “.zip”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Lots of false positives</a:t>
            </a:r>
          </a:p>
        </p:txBody>
      </p:sp>
    </p:spTree>
    <p:extLst>
      <p:ext uri="{BB962C8B-B14F-4D97-AF65-F5344CB8AC3E}">
        <p14:creationId xmlns:p14="http://schemas.microsoft.com/office/powerpoint/2010/main" val="21767748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05EED-E2F4-8E43-AB72-1C5F1E0F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F4621-3DA3-254D-8ACA-C6AC11A82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8C4FE-C425-8644-A888-44AAEBD52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307794F2-B2B6-E149-85F1-12213392D98E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61D58A42-77F9-8442-9A80-C918A3F77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Intrusion Detection and Isolation Protocol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374737B1-8886-AD49-A8F2-C25681568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Coordinates reponse to attacks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Boundary controller</a:t>
            </a:r>
            <a:r>
              <a:rPr lang="en-US" altLang="en-US"/>
              <a:t> is system that can block connection from entering perimeter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Typically firewalls or routers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Neighbor</a:t>
            </a:r>
            <a:r>
              <a:rPr lang="en-US" altLang="en-US"/>
              <a:t> is system directly connected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IDIP domain</a:t>
            </a:r>
            <a:r>
              <a:rPr lang="en-US" altLang="en-US"/>
              <a:t> is set of systems that can send messages to one another without messages passing through boundary controller</a:t>
            </a:r>
          </a:p>
        </p:txBody>
      </p:sp>
    </p:spTree>
    <p:extLst>
      <p:ext uri="{BB962C8B-B14F-4D97-AF65-F5344CB8AC3E}">
        <p14:creationId xmlns:p14="http://schemas.microsoft.com/office/powerpoint/2010/main" val="39803509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881DE-1189-BA43-83E2-740C0FB6F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4D018-1FEF-CE4F-9738-6E8A1D015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A284F-6B14-1A4D-A2E6-FC1ED766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48B2D2FE-CAB0-E045-B53F-265B6F8B0DC5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251CDBB0-FF61-5943-B26F-3E6C501C6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Protocol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E6E8574B-E8D0-A643-9E9B-1D641EC18C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IDIP protocol engine monitors connection passing through members of IDIP domains</a:t>
            </a:r>
          </a:p>
          <a:p>
            <a:pPr lvl="1"/>
            <a:r>
              <a:rPr lang="en-US" altLang="en-US"/>
              <a:t>If intrusion observed, engine reports it to neighbors</a:t>
            </a:r>
          </a:p>
          <a:p>
            <a:pPr lvl="1"/>
            <a:r>
              <a:rPr lang="en-US" altLang="en-US"/>
              <a:t>Neighbors propagate information about attack</a:t>
            </a:r>
          </a:p>
          <a:p>
            <a:pPr lvl="1"/>
            <a:r>
              <a:rPr lang="en-US" altLang="en-US"/>
              <a:t>Trace connection, datagrams to boundary controllers</a:t>
            </a:r>
          </a:p>
          <a:p>
            <a:pPr lvl="1"/>
            <a:r>
              <a:rPr lang="en-US" altLang="en-US"/>
              <a:t>Boundary controllers coordinate responses</a:t>
            </a:r>
          </a:p>
          <a:p>
            <a:pPr lvl="2"/>
            <a:r>
              <a:rPr lang="en-US" altLang="en-US"/>
              <a:t>Usually, block attack, notify other controllers to block relevant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347907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9FB4D-0762-FC44-A216-FADE78B1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</a:t>
            </a:r>
            <a:r>
              <a:rPr lang="en-US" dirty="0" err="1"/>
              <a:t>Subgoal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CD747-2BF7-B142-9AD9-5F5C8B74B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subgoal</a:t>
            </a:r>
            <a:r>
              <a:rPr lang="en-US" dirty="0"/>
              <a:t> 1, needed to find list of these people</a:t>
            </a:r>
          </a:p>
          <a:p>
            <a:pPr lvl="1"/>
            <a:r>
              <a:rPr lang="en-US" dirty="0" err="1"/>
              <a:t>Subgoal</a:t>
            </a:r>
            <a:r>
              <a:rPr lang="en-US" dirty="0"/>
              <a:t> 1-1: learn about company’s organization</a:t>
            </a:r>
          </a:p>
          <a:p>
            <a:r>
              <a:rPr lang="en-US" dirty="0"/>
              <a:t>Procedure was to get annual report (public), telephone directory (not public)</a:t>
            </a:r>
          </a:p>
          <a:p>
            <a:pPr lvl="1"/>
            <a:r>
              <a:rPr lang="en-US" dirty="0" err="1"/>
              <a:t>Subgoal</a:t>
            </a:r>
            <a:r>
              <a:rPr lang="en-US" dirty="0"/>
              <a:t> 1-2: acquire the telephone directory (this required 2 numbers)</a:t>
            </a:r>
          </a:p>
          <a:p>
            <a:pPr lvl="1"/>
            <a:r>
              <a:rPr lang="en-US" dirty="0" err="1"/>
              <a:t>Subgoal</a:t>
            </a:r>
            <a:r>
              <a:rPr lang="en-US" dirty="0"/>
              <a:t> 1-3: get the two numbers (only available to employees)</a:t>
            </a:r>
          </a:p>
          <a:p>
            <a:pPr lvl="1"/>
            <a:r>
              <a:rPr lang="en-US" dirty="0" err="1"/>
              <a:t>Subgoal</a:t>
            </a:r>
            <a:r>
              <a:rPr lang="en-US" dirty="0"/>
              <a:t> 1-4: impersonate employees</a:t>
            </a:r>
          </a:p>
          <a:p>
            <a:r>
              <a:rPr lang="en-US" dirty="0"/>
              <a:t>Had corporate controls blocked attackers from achieving </a:t>
            </a:r>
            <a:r>
              <a:rPr lang="en-US" dirty="0" err="1"/>
              <a:t>subgoal</a:t>
            </a:r>
            <a:r>
              <a:rPr lang="en-US" dirty="0"/>
              <a:t>, they would need to find other ways of doing it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40BEC-4FC1-BB4C-B8FD-0B4585B02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280C8-6692-3E44-A08F-CC73982BD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61684-2BF8-1A48-AB36-B8E8352D6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756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4">
            <a:extLst>
              <a:ext uri="{FF2B5EF4-FFF2-40B4-BE49-F238E27FC236}">
                <a16:creationId xmlns:a16="http://schemas.microsoft.com/office/drawing/2014/main" id="{3E1C1DBA-EB97-CF4A-A4A4-B1C5C04A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44" name="Footer Placeholder 5">
            <a:extLst>
              <a:ext uri="{FF2B5EF4-FFF2-40B4-BE49-F238E27FC236}">
                <a16:creationId xmlns:a16="http://schemas.microsoft.com/office/drawing/2014/main" id="{EE31CAF4-F9ED-E542-829C-2411669BB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45" name="Slide Number Placeholder 6">
            <a:extLst>
              <a:ext uri="{FF2B5EF4-FFF2-40B4-BE49-F238E27FC236}">
                <a16:creationId xmlns:a16="http://schemas.microsoft.com/office/drawing/2014/main" id="{5211FDD4-92DA-5843-854C-66F2233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2A8528B1-DA6A-8748-B335-6A774759A33D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35E025C0-D5BE-A340-8EC7-BDC3430D8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18795" name="Rectangle 11">
            <a:extLst>
              <a:ext uri="{FF2B5EF4-FFF2-40B4-BE49-F238E27FC236}">
                <a16:creationId xmlns:a16="http://schemas.microsoft.com/office/drawing/2014/main" id="{C2C43483-97D1-614C-A371-DE1799916F8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i="1" dirty="0"/>
              <a:t>C</a:t>
            </a:r>
            <a:r>
              <a:rPr lang="en-US" altLang="en-US" sz="2400" dirty="0"/>
              <a:t>, </a:t>
            </a:r>
            <a:r>
              <a:rPr lang="en-US" altLang="en-US" sz="2400" i="1" dirty="0"/>
              <a:t>D</a:t>
            </a:r>
            <a:r>
              <a:rPr lang="en-US" altLang="en-US" sz="2400" dirty="0"/>
              <a:t>, </a:t>
            </a:r>
            <a:r>
              <a:rPr lang="en-US" altLang="en-US" sz="2400" i="1" dirty="0"/>
              <a:t>W</a:t>
            </a:r>
            <a:r>
              <a:rPr lang="en-US" altLang="en-US" sz="2400" dirty="0"/>
              <a:t>, </a:t>
            </a:r>
            <a:r>
              <a:rPr lang="en-US" altLang="en-US" sz="2400" i="1" dirty="0"/>
              <a:t>X</a:t>
            </a:r>
            <a:r>
              <a:rPr lang="en-US" altLang="en-US" sz="2400" dirty="0"/>
              <a:t>, </a:t>
            </a:r>
            <a:r>
              <a:rPr lang="en-US" altLang="en-US" sz="2400" i="1" dirty="0"/>
              <a:t>Y</a:t>
            </a:r>
            <a:r>
              <a:rPr lang="en-US" altLang="en-US" sz="2400" dirty="0"/>
              <a:t>, </a:t>
            </a:r>
            <a:r>
              <a:rPr lang="en-US" altLang="en-US" sz="2400" i="1" dirty="0"/>
              <a:t>Z</a:t>
            </a:r>
            <a:r>
              <a:rPr lang="en-US" altLang="en-US" sz="2400" dirty="0"/>
              <a:t> boundary controllers</a:t>
            </a:r>
          </a:p>
          <a:p>
            <a:pPr>
              <a:lnSpc>
                <a:spcPct val="90000"/>
              </a:lnSpc>
            </a:pPr>
            <a:r>
              <a:rPr lang="en-US" altLang="en-US" sz="2400" i="1" dirty="0"/>
              <a:t>f</a:t>
            </a:r>
            <a:r>
              <a:rPr lang="en-US" altLang="en-US" sz="2400" dirty="0"/>
              <a:t> launches flooding attack on </a:t>
            </a:r>
            <a:r>
              <a:rPr lang="en-US" altLang="en-US" sz="2400" i="1" dirty="0"/>
              <a:t>A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Note after </a:t>
            </a:r>
            <a:r>
              <a:rPr lang="en-US" altLang="en-US" sz="2400" i="1" dirty="0"/>
              <a:t>X</a:t>
            </a:r>
            <a:r>
              <a:rPr lang="en-US" altLang="en-US" sz="2400" dirty="0"/>
              <a:t> suppresses traffic intended for </a:t>
            </a:r>
            <a:r>
              <a:rPr lang="en-US" altLang="en-US" sz="2400" i="1" dirty="0"/>
              <a:t>A</a:t>
            </a:r>
            <a:r>
              <a:rPr lang="en-US" altLang="en-US" sz="2400" dirty="0"/>
              <a:t>, </a:t>
            </a:r>
            <a:r>
              <a:rPr lang="en-US" altLang="en-US" sz="2400" i="1" dirty="0"/>
              <a:t>W</a:t>
            </a:r>
            <a:r>
              <a:rPr lang="en-US" altLang="en-US" sz="2400" dirty="0"/>
              <a:t> begins accepting it and </a:t>
            </a:r>
            <a:r>
              <a:rPr lang="en-US" altLang="en-US" sz="2400" i="1" dirty="0"/>
              <a:t>A</a:t>
            </a:r>
            <a:r>
              <a:rPr lang="en-US" altLang="en-US" sz="2400" dirty="0"/>
              <a:t>, </a:t>
            </a:r>
            <a:r>
              <a:rPr lang="en-US" altLang="en-US" sz="2400" i="1" dirty="0"/>
              <a:t>b</a:t>
            </a:r>
            <a:r>
              <a:rPr lang="en-US" altLang="en-US" sz="2400" dirty="0"/>
              <a:t>, </a:t>
            </a:r>
            <a:r>
              <a:rPr lang="en-US" altLang="en-US" sz="2400" i="1" dirty="0"/>
              <a:t>a</a:t>
            </a:r>
            <a:r>
              <a:rPr lang="en-US" altLang="en-US" sz="2400" dirty="0"/>
              <a:t>, and </a:t>
            </a:r>
            <a:r>
              <a:rPr lang="en-US" altLang="en-US" sz="2400" i="1" dirty="0"/>
              <a:t>W</a:t>
            </a:r>
            <a:r>
              <a:rPr lang="en-US" altLang="en-US" sz="2400" dirty="0"/>
              <a:t> can freely communicate again</a:t>
            </a:r>
            <a:endParaRPr lang="en-US" altLang="en-US" sz="2400" i="1" dirty="0"/>
          </a:p>
        </p:txBody>
      </p:sp>
      <p:sp>
        <p:nvSpPr>
          <p:cNvPr id="118802" name="Oval 18">
            <a:extLst>
              <a:ext uri="{FF2B5EF4-FFF2-40B4-BE49-F238E27FC236}">
                <a16:creationId xmlns:a16="http://schemas.microsoft.com/office/drawing/2014/main" id="{0403EF3D-ACCB-044D-9BB3-743DC825D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4" name="Line 20">
            <a:extLst>
              <a:ext uri="{FF2B5EF4-FFF2-40B4-BE49-F238E27FC236}">
                <a16:creationId xmlns:a16="http://schemas.microsoft.com/office/drawing/2014/main" id="{409959B2-78D5-2942-9CD8-A771412FE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200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3" name="Oval 19">
            <a:extLst>
              <a:ext uri="{FF2B5EF4-FFF2-40B4-BE49-F238E27FC236}">
                <a16:creationId xmlns:a16="http://schemas.microsoft.com/office/drawing/2014/main" id="{DDD11A5E-880D-D74E-A7EE-A4268DF68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505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6" name="Line 22">
            <a:extLst>
              <a:ext uri="{FF2B5EF4-FFF2-40B4-BE49-F238E27FC236}">
                <a16:creationId xmlns:a16="http://schemas.microsoft.com/office/drawing/2014/main" id="{1505777D-7D33-294E-A579-6181FBF16D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352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6" name="Oval 12">
            <a:extLst>
              <a:ext uri="{FF2B5EF4-FFF2-40B4-BE49-F238E27FC236}">
                <a16:creationId xmlns:a16="http://schemas.microsoft.com/office/drawing/2014/main" id="{DADB506F-CB46-2742-9035-670B92A8E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362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0" name="Oval 16">
            <a:extLst>
              <a:ext uri="{FF2B5EF4-FFF2-40B4-BE49-F238E27FC236}">
                <a16:creationId xmlns:a16="http://schemas.microsoft.com/office/drawing/2014/main" id="{7272CD11-4359-844B-A9FE-9244A4F0D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1" name="Line 17">
            <a:extLst>
              <a:ext uri="{FF2B5EF4-FFF2-40B4-BE49-F238E27FC236}">
                <a16:creationId xmlns:a16="http://schemas.microsoft.com/office/drawing/2014/main" id="{10317941-EB87-0B41-8589-0591FD0D8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667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9" name="Oval 25">
            <a:extLst>
              <a:ext uri="{FF2B5EF4-FFF2-40B4-BE49-F238E27FC236}">
                <a16:creationId xmlns:a16="http://schemas.microsoft.com/office/drawing/2014/main" id="{2210C078-148C-C64A-A146-6317A49FB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828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0" name="Oval 26">
            <a:extLst>
              <a:ext uri="{FF2B5EF4-FFF2-40B4-BE49-F238E27FC236}">
                <a16:creationId xmlns:a16="http://schemas.microsoft.com/office/drawing/2014/main" id="{11B316BE-A8C5-6D46-BBB0-C954F9705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438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1" name="Line 27">
            <a:extLst>
              <a:ext uri="{FF2B5EF4-FFF2-40B4-BE49-F238E27FC236}">
                <a16:creationId xmlns:a16="http://schemas.microsoft.com/office/drawing/2014/main" id="{AF9CC360-D86A-A744-BE02-0365B49C20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133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3" name="Line 29">
            <a:extLst>
              <a:ext uri="{FF2B5EF4-FFF2-40B4-BE49-F238E27FC236}">
                <a16:creationId xmlns:a16="http://schemas.microsoft.com/office/drawing/2014/main" id="{6B703141-2FE7-4A4A-B380-59947FABB5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2819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6" name="Oval 32">
            <a:extLst>
              <a:ext uri="{FF2B5EF4-FFF2-40B4-BE49-F238E27FC236}">
                <a16:creationId xmlns:a16="http://schemas.microsoft.com/office/drawing/2014/main" id="{D454CF64-9371-EE43-AC85-FED69D3F4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362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7" name="Oval 33">
            <a:extLst>
              <a:ext uri="{FF2B5EF4-FFF2-40B4-BE49-F238E27FC236}">
                <a16:creationId xmlns:a16="http://schemas.microsoft.com/office/drawing/2014/main" id="{BE0A1F2F-2A8F-944F-95A0-6C63AB6C3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8" name="Line 34">
            <a:extLst>
              <a:ext uri="{FF2B5EF4-FFF2-40B4-BE49-F238E27FC236}">
                <a16:creationId xmlns:a16="http://schemas.microsoft.com/office/drawing/2014/main" id="{096DB444-5CCF-6347-91A2-E43D95891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667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9" name="Oval 35">
            <a:extLst>
              <a:ext uri="{FF2B5EF4-FFF2-40B4-BE49-F238E27FC236}">
                <a16:creationId xmlns:a16="http://schemas.microsoft.com/office/drawing/2014/main" id="{069F819F-CE0D-7046-AD19-10D80C5BE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828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0" name="Oval 36">
            <a:extLst>
              <a:ext uri="{FF2B5EF4-FFF2-40B4-BE49-F238E27FC236}">
                <a16:creationId xmlns:a16="http://schemas.microsoft.com/office/drawing/2014/main" id="{5B4302E9-FA6D-4F4A-A5FC-37CE1ECDB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438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1" name="Line 37">
            <a:extLst>
              <a:ext uri="{FF2B5EF4-FFF2-40B4-BE49-F238E27FC236}">
                <a16:creationId xmlns:a16="http://schemas.microsoft.com/office/drawing/2014/main" id="{F80C0E09-E7B0-0943-BB96-5ABD42795C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2743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2" name="Line 38">
            <a:extLst>
              <a:ext uri="{FF2B5EF4-FFF2-40B4-BE49-F238E27FC236}">
                <a16:creationId xmlns:a16="http://schemas.microsoft.com/office/drawing/2014/main" id="{2EE03BBC-2203-B84D-AEA3-AD112734EE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2133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3" name="Line 39">
            <a:extLst>
              <a:ext uri="{FF2B5EF4-FFF2-40B4-BE49-F238E27FC236}">
                <a16:creationId xmlns:a16="http://schemas.microsoft.com/office/drawing/2014/main" id="{A438972B-564F-284D-BFA5-DCA16BBA72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667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4" name="Line 40">
            <a:extLst>
              <a:ext uri="{FF2B5EF4-FFF2-40B4-BE49-F238E27FC236}">
                <a16:creationId xmlns:a16="http://schemas.microsoft.com/office/drawing/2014/main" id="{BC1A60BE-F683-B840-9687-34C8B71157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981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5" name="Line 41">
            <a:extLst>
              <a:ext uri="{FF2B5EF4-FFF2-40B4-BE49-F238E27FC236}">
                <a16:creationId xmlns:a16="http://schemas.microsoft.com/office/drawing/2014/main" id="{0C7E642B-0157-7345-AA23-3BC4AC4DF1E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352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6" name="Oval 42">
            <a:extLst>
              <a:ext uri="{FF2B5EF4-FFF2-40B4-BE49-F238E27FC236}">
                <a16:creationId xmlns:a16="http://schemas.microsoft.com/office/drawing/2014/main" id="{DB55B4A1-485E-884B-847F-B939FD038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657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7" name="Text Box 43">
            <a:extLst>
              <a:ext uri="{FF2B5EF4-FFF2-40B4-BE49-F238E27FC236}">
                <a16:creationId xmlns:a16="http://schemas.microsoft.com/office/drawing/2014/main" id="{5D7C4F1C-462E-A847-BFC3-706A2F75E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5209" y="1844233"/>
            <a:ext cx="3048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 dirty="0"/>
              <a:t>C</a:t>
            </a:r>
            <a:endParaRPr lang="en-US" altLang="en-US" dirty="0"/>
          </a:p>
        </p:txBody>
      </p:sp>
      <p:sp>
        <p:nvSpPr>
          <p:cNvPr id="118828" name="Text Box 44">
            <a:extLst>
              <a:ext uri="{FF2B5EF4-FFF2-40B4-BE49-F238E27FC236}">
                <a16:creationId xmlns:a16="http://schemas.microsoft.com/office/drawing/2014/main" id="{1DAE0513-BBCA-E14C-83BB-86B411870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714" y="1817801"/>
            <a:ext cx="3273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 dirty="0"/>
              <a:t>D</a:t>
            </a:r>
            <a:endParaRPr lang="en-US" altLang="en-US" dirty="0"/>
          </a:p>
        </p:txBody>
      </p:sp>
      <p:sp>
        <p:nvSpPr>
          <p:cNvPr id="118829" name="Text Box 45">
            <a:extLst>
              <a:ext uri="{FF2B5EF4-FFF2-40B4-BE49-F238E27FC236}">
                <a16:creationId xmlns:a16="http://schemas.microsoft.com/office/drawing/2014/main" id="{C15E1585-2B0F-6848-8128-5E5962C8B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6664" y="2461737"/>
            <a:ext cx="3048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 dirty="0"/>
              <a:t>X</a:t>
            </a:r>
            <a:endParaRPr lang="en-US" altLang="en-US" dirty="0"/>
          </a:p>
        </p:txBody>
      </p:sp>
      <p:sp>
        <p:nvSpPr>
          <p:cNvPr id="118830" name="Text Box 46">
            <a:extLst>
              <a:ext uri="{FF2B5EF4-FFF2-40B4-BE49-F238E27FC236}">
                <a16:creationId xmlns:a16="http://schemas.microsoft.com/office/drawing/2014/main" id="{6F4533E2-EA11-934B-9D1A-15B45A0C0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36" y="2989302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 dirty="0"/>
              <a:t>W</a:t>
            </a:r>
            <a:endParaRPr lang="en-US" altLang="en-US" dirty="0"/>
          </a:p>
        </p:txBody>
      </p:sp>
      <p:sp>
        <p:nvSpPr>
          <p:cNvPr id="118831" name="Text Box 47">
            <a:extLst>
              <a:ext uri="{FF2B5EF4-FFF2-40B4-BE49-F238E27FC236}">
                <a16:creationId xmlns:a16="http://schemas.microsoft.com/office/drawing/2014/main" id="{D39A16B8-ACEE-5141-BA2F-6B7232440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161" y="2366929"/>
            <a:ext cx="303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b</a:t>
            </a:r>
            <a:endParaRPr lang="en-US" altLang="en-US"/>
          </a:p>
        </p:txBody>
      </p:sp>
      <p:sp>
        <p:nvSpPr>
          <p:cNvPr id="118832" name="Text Box 48">
            <a:extLst>
              <a:ext uri="{FF2B5EF4-FFF2-40B4-BE49-F238E27FC236}">
                <a16:creationId xmlns:a16="http://schemas.microsoft.com/office/drawing/2014/main" id="{04C74E33-5D6C-9345-BA61-A1EF9660D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161" y="3516868"/>
            <a:ext cx="303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 dirty="0"/>
              <a:t>a</a:t>
            </a:r>
            <a:endParaRPr lang="en-US" altLang="en-US" dirty="0"/>
          </a:p>
        </p:txBody>
      </p:sp>
      <p:sp>
        <p:nvSpPr>
          <p:cNvPr id="118833" name="Text Box 49">
            <a:extLst>
              <a:ext uri="{FF2B5EF4-FFF2-40B4-BE49-F238E27FC236}">
                <a16:creationId xmlns:a16="http://schemas.microsoft.com/office/drawing/2014/main" id="{AFA97302-8285-2C46-99E9-D837E5518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0313" y="2895600"/>
            <a:ext cx="3177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A</a:t>
            </a:r>
            <a:endParaRPr lang="en-US" altLang="en-US"/>
          </a:p>
        </p:txBody>
      </p:sp>
      <p:sp>
        <p:nvSpPr>
          <p:cNvPr id="118834" name="Text Box 50">
            <a:extLst>
              <a:ext uri="{FF2B5EF4-FFF2-40B4-BE49-F238E27FC236}">
                <a16:creationId xmlns:a16="http://schemas.microsoft.com/office/drawing/2014/main" id="{1CAA8AD0-2818-6E46-830B-2973319F0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2486" y="2449975"/>
            <a:ext cx="2952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e</a:t>
            </a:r>
            <a:endParaRPr lang="en-US" altLang="en-US"/>
          </a:p>
        </p:txBody>
      </p:sp>
      <p:sp>
        <p:nvSpPr>
          <p:cNvPr id="118835" name="Text Box 51">
            <a:extLst>
              <a:ext uri="{FF2B5EF4-FFF2-40B4-BE49-F238E27FC236}">
                <a16:creationId xmlns:a16="http://schemas.microsoft.com/office/drawing/2014/main" id="{BEEE9437-5504-7844-B3B6-248E1C1F7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7044" y="2362200"/>
            <a:ext cx="2968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 dirty="0"/>
              <a:t>Y</a:t>
            </a:r>
            <a:endParaRPr lang="en-US" altLang="en-US" dirty="0"/>
          </a:p>
        </p:txBody>
      </p:sp>
      <p:sp>
        <p:nvSpPr>
          <p:cNvPr id="118836" name="Text Box 52">
            <a:extLst>
              <a:ext uri="{FF2B5EF4-FFF2-40B4-BE49-F238E27FC236}">
                <a16:creationId xmlns:a16="http://schemas.microsoft.com/office/drawing/2014/main" id="{DA2D76F9-E16C-FB41-A8FC-A4A015F3E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3466" y="2951202"/>
            <a:ext cx="2920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 dirty="0"/>
              <a:t>Z</a:t>
            </a:r>
            <a:endParaRPr lang="en-US" altLang="en-US" dirty="0"/>
          </a:p>
        </p:txBody>
      </p:sp>
      <p:sp>
        <p:nvSpPr>
          <p:cNvPr id="118837" name="Text Box 53">
            <a:extLst>
              <a:ext uri="{FF2B5EF4-FFF2-40B4-BE49-F238E27FC236}">
                <a16:creationId xmlns:a16="http://schemas.microsoft.com/office/drawing/2014/main" id="{049990F9-81E1-DF4F-AD21-03DB7ED66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2323" y="3649791"/>
            <a:ext cx="2551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 dirty="0"/>
              <a:t>f</a:t>
            </a:r>
            <a:endParaRPr lang="en-US" altLang="en-US" dirty="0"/>
          </a:p>
        </p:txBody>
      </p:sp>
      <p:sp>
        <p:nvSpPr>
          <p:cNvPr id="118838" name="Line 54">
            <a:extLst>
              <a:ext uri="{FF2B5EF4-FFF2-40B4-BE49-F238E27FC236}">
                <a16:creationId xmlns:a16="http://schemas.microsoft.com/office/drawing/2014/main" id="{6F62FF68-356A-BF46-A461-B79C8C8BBD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3124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39" name="Line 55">
            <a:extLst>
              <a:ext uri="{FF2B5EF4-FFF2-40B4-BE49-F238E27FC236}">
                <a16:creationId xmlns:a16="http://schemas.microsoft.com/office/drawing/2014/main" id="{89603A55-63A1-6545-A074-F4DC57CC35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3200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40" name="Line 56">
            <a:extLst>
              <a:ext uri="{FF2B5EF4-FFF2-40B4-BE49-F238E27FC236}">
                <a16:creationId xmlns:a16="http://schemas.microsoft.com/office/drawing/2014/main" id="{531CAE78-6857-B840-B662-235C644F67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2667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41" name="Line 57">
            <a:extLst>
              <a:ext uri="{FF2B5EF4-FFF2-40B4-BE49-F238E27FC236}">
                <a16:creationId xmlns:a16="http://schemas.microsoft.com/office/drawing/2014/main" id="{F4E873D1-7AF2-8C45-B5CF-CDB52EFFA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42" name="Line 58">
            <a:extLst>
              <a:ext uri="{FF2B5EF4-FFF2-40B4-BE49-F238E27FC236}">
                <a16:creationId xmlns:a16="http://schemas.microsoft.com/office/drawing/2014/main" id="{14A48BA3-DAAC-864D-9713-C303FF2D64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590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43" name="Line 59">
            <a:extLst>
              <a:ext uri="{FF2B5EF4-FFF2-40B4-BE49-F238E27FC236}">
                <a16:creationId xmlns:a16="http://schemas.microsoft.com/office/drawing/2014/main" id="{A7380E49-8F3F-2047-AFAE-05607320C6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20000" y="3276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1156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CAEAB-3FAE-8D4A-873D-766D166FC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8F7A0-6B87-8F4B-BCDE-E63D3336F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F2D4A-D032-D542-8FC1-6E446DB17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8AF400E8-A887-954F-9EE5-6A0E135FFF5A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83409E6E-D37C-BD49-8124-14B550B80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Follow-Up Phase</a:t>
            </a:r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F2DD8E02-DDBF-C148-9F8F-CFBDB403F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Take action external to system against attacker</a:t>
            </a:r>
          </a:p>
          <a:p>
            <a:pPr lvl="1"/>
            <a:r>
              <a:rPr lang="en-US" altLang="en-US"/>
              <a:t>Thumbprinting: traceback at the connection level</a:t>
            </a:r>
          </a:p>
          <a:p>
            <a:pPr lvl="1"/>
            <a:r>
              <a:rPr lang="en-US" altLang="en-US"/>
              <a:t>IP header marking: traceback at the packet level</a:t>
            </a:r>
          </a:p>
          <a:p>
            <a:pPr lvl="1"/>
            <a:r>
              <a:rPr lang="en-US" altLang="en-US"/>
              <a:t>Counterattacking</a:t>
            </a:r>
          </a:p>
        </p:txBody>
      </p:sp>
    </p:spTree>
    <p:extLst>
      <p:ext uri="{BB962C8B-B14F-4D97-AF65-F5344CB8AC3E}">
        <p14:creationId xmlns:p14="http://schemas.microsoft.com/office/powerpoint/2010/main" val="16573001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AB179-C681-4949-98AA-23C660832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88142-11FD-7A45-931C-28DE6B57E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17866-8783-334B-859B-B6FA49214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90373205-91E1-5A4C-8CC4-86C33296AD1C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2EDF3932-8541-594E-929F-9F5981456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Thumbprinting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6DC337EC-0883-564A-83AC-1BFFECE58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Compares contents of connections to determine which are in a chain of connections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Characteristic of a good thumbprint</a:t>
            </a:r>
          </a:p>
          <a:p>
            <a:pPr marL="800100" lvl="1" indent="-342900">
              <a:buFont typeface="Times" pitchFamily="2" charset="0"/>
              <a:buAutoNum type="arabicPeriod"/>
            </a:pPr>
            <a:r>
              <a:rPr lang="en-US" altLang="en-US"/>
              <a:t>Takes as little space as possible</a:t>
            </a:r>
          </a:p>
          <a:p>
            <a:pPr marL="800100" lvl="1" indent="-342900">
              <a:buFont typeface="Times" pitchFamily="2" charset="0"/>
              <a:buAutoNum type="arabicPeriod"/>
            </a:pPr>
            <a:r>
              <a:rPr lang="en-US" altLang="en-US"/>
              <a:t>Low probability of collisions (connections with different contents having same thumbprint)</a:t>
            </a:r>
          </a:p>
          <a:p>
            <a:pPr marL="800100" lvl="1" indent="-342900">
              <a:buFont typeface="Times" pitchFamily="2" charset="0"/>
              <a:buAutoNum type="arabicPeriod"/>
            </a:pPr>
            <a:r>
              <a:rPr lang="en-US" altLang="en-US"/>
              <a:t>Minimally affected by common transmission errors</a:t>
            </a:r>
          </a:p>
          <a:p>
            <a:pPr marL="800100" lvl="1" indent="-342900">
              <a:buFont typeface="Times" pitchFamily="2" charset="0"/>
              <a:buAutoNum type="arabicPeriod"/>
            </a:pPr>
            <a:r>
              <a:rPr lang="en-US" altLang="en-US"/>
              <a:t>Additive, so two thumbprints over successive intervals can be combined</a:t>
            </a:r>
          </a:p>
          <a:p>
            <a:pPr marL="800100" lvl="1" indent="-342900">
              <a:buFont typeface="Times" pitchFamily="2" charset="0"/>
              <a:buAutoNum type="arabicPeriod"/>
            </a:pPr>
            <a:r>
              <a:rPr lang="en-US" altLang="en-US"/>
              <a:t>Cost little to compute, compare</a:t>
            </a:r>
          </a:p>
        </p:txBody>
      </p:sp>
    </p:spTree>
    <p:extLst>
      <p:ext uri="{BB962C8B-B14F-4D97-AF65-F5344CB8AC3E}">
        <p14:creationId xmlns:p14="http://schemas.microsoft.com/office/powerpoint/2010/main" val="164187535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40BC8-D796-7F43-A2FC-8010E367E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8B788-B0B9-C043-8580-E3F6426A5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8E339-6BD6-7743-B98B-817174945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790F2284-1B74-724D-80B9-C4C339A299CB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ACD848CE-EBFE-104B-90DA-81F00DC05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Foxhound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C6532FEA-943C-7842-A279-C1E1F4260B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Thumbprints are linear combinations of character frequencies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Experiment used </a:t>
            </a:r>
            <a:r>
              <a:rPr lang="en-US" altLang="en-US" i="1"/>
              <a:t>telnet</a:t>
            </a:r>
            <a:r>
              <a:rPr lang="en-US" altLang="en-US"/>
              <a:t>, </a:t>
            </a:r>
            <a:r>
              <a:rPr lang="en-US" altLang="en-US" i="1"/>
              <a:t>rlogin</a:t>
            </a:r>
            <a:r>
              <a:rPr lang="en-US" altLang="en-US"/>
              <a:t> connections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Computed over normal network traffic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Control experiment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Out of 4000 pairings, 1 match reported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So thumbprints unlikely to match if connections paired randomly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Matched pair had identical contents</a:t>
            </a:r>
          </a:p>
        </p:txBody>
      </p:sp>
    </p:spTree>
    <p:extLst>
      <p:ext uri="{BB962C8B-B14F-4D97-AF65-F5344CB8AC3E}">
        <p14:creationId xmlns:p14="http://schemas.microsoft.com/office/powerpoint/2010/main" val="95419636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7E3DD-67FB-0542-A190-F02A48773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F14EC-DCDE-3A4D-AAD0-F19AFA2D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FF739-C2AE-194D-A627-F8FFF07C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BAAD1D32-557E-1D4A-ABA7-17324E78C137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D8C10189-7D90-A041-A291-6D3D2FD986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Experiments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7C9CAA7F-ACE2-6144-841E-57302758B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Compute thumbprints from connections passing through multiple hosts</a:t>
            </a:r>
          </a:p>
          <a:p>
            <a:pPr lvl="1"/>
            <a:r>
              <a:rPr lang="en-US" altLang="en-US"/>
              <a:t>One thumbprint per host</a:t>
            </a:r>
          </a:p>
          <a:p>
            <a:r>
              <a:rPr lang="en-US" altLang="en-US"/>
              <a:t>Injected into a collection of thumbprints made at same time</a:t>
            </a:r>
          </a:p>
          <a:p>
            <a:pPr lvl="1"/>
            <a:r>
              <a:rPr lang="en-US" altLang="en-US"/>
              <a:t>Comparison immediately identified the related ones</a:t>
            </a:r>
          </a:p>
          <a:p>
            <a:r>
              <a:rPr lang="en-US" altLang="en-US"/>
              <a:t>Then experimented on long haul networks</a:t>
            </a:r>
          </a:p>
          <a:p>
            <a:pPr lvl="1"/>
            <a:r>
              <a:rPr lang="en-US" altLang="en-US"/>
              <a:t>Comparison procedure readily found connections correctly</a:t>
            </a:r>
          </a:p>
        </p:txBody>
      </p:sp>
    </p:spTree>
    <p:extLst>
      <p:ext uri="{BB962C8B-B14F-4D97-AF65-F5344CB8AC3E}">
        <p14:creationId xmlns:p14="http://schemas.microsoft.com/office/powerpoint/2010/main" val="35476051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0B846-028A-5F4F-A488-B61862A28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0047-6E73-1148-BD5B-197546D1C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713DB-2697-3445-A260-90E647A2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A3B258D3-04AD-6041-9454-E8ED8F97B661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B58A2C5E-5C36-094E-A243-342FF626B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IP Header Marking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FBA3BE51-4D58-6C41-A2A8-4345F2B79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Router places data into each header indicating path taken</a:t>
            </a:r>
          </a:p>
          <a:p>
            <a:r>
              <a:rPr lang="en-US" altLang="en-US"/>
              <a:t>When do you mark it?</a:t>
            </a:r>
          </a:p>
          <a:p>
            <a:pPr lvl="1"/>
            <a:r>
              <a:rPr lang="en-US" altLang="en-US"/>
              <a:t>Deterministic: always marked</a:t>
            </a:r>
          </a:p>
          <a:p>
            <a:pPr lvl="1"/>
            <a:r>
              <a:rPr lang="en-US" altLang="en-US"/>
              <a:t>Probabilistic: marked with some probability</a:t>
            </a:r>
          </a:p>
          <a:p>
            <a:r>
              <a:rPr lang="en-US" altLang="en-US"/>
              <a:t>How do you mark it?</a:t>
            </a:r>
          </a:p>
          <a:p>
            <a:pPr lvl="1"/>
            <a:r>
              <a:rPr lang="en-US" altLang="en-US"/>
              <a:t>Internal: marking placed in existing header</a:t>
            </a:r>
          </a:p>
          <a:p>
            <a:pPr lvl="1"/>
            <a:r>
              <a:rPr lang="en-US" altLang="en-US"/>
              <a:t>Expansive: header expanded to include extra space for marking</a:t>
            </a:r>
          </a:p>
        </p:txBody>
      </p:sp>
    </p:spTree>
    <p:extLst>
      <p:ext uri="{BB962C8B-B14F-4D97-AF65-F5344CB8AC3E}">
        <p14:creationId xmlns:p14="http://schemas.microsoft.com/office/powerpoint/2010/main" val="58420573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C5615-44DC-1246-99C6-FBE110E5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77BF1-473E-8441-B23B-6F03014CC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B1A61-CAAE-804B-AA16-64C008891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240B24FE-28D2-4146-8685-FBED7C75C397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89583CBD-2ABF-694E-A6FE-C8D153870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Probabilistic Scheme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5EDEF3DA-5792-8D40-8765-D4E297211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Expand header to have </a:t>
            </a:r>
            <a:r>
              <a:rPr lang="en-US" altLang="en-US" i="1" dirty="0"/>
              <a:t>n</a:t>
            </a:r>
            <a:r>
              <a:rPr lang="en-US" altLang="en-US" dirty="0"/>
              <a:t> slots for router addresses</a:t>
            </a:r>
          </a:p>
          <a:p>
            <a:r>
              <a:rPr lang="en-US" altLang="en-US" dirty="0"/>
              <a:t>Router address placed in slot </a:t>
            </a:r>
            <a:r>
              <a:rPr lang="en-US" altLang="en-US" i="1" dirty="0"/>
              <a:t>s</a:t>
            </a:r>
            <a:r>
              <a:rPr lang="en-US" altLang="en-US" dirty="0"/>
              <a:t> with probability </a:t>
            </a:r>
            <a:r>
              <a:rPr lang="en-US" altLang="en-US" i="1" dirty="0" err="1"/>
              <a:t>sp</a:t>
            </a:r>
            <a:endParaRPr lang="en-US" altLang="en-US" dirty="0"/>
          </a:p>
          <a:p>
            <a:r>
              <a:rPr lang="en-US" altLang="en-US" dirty="0"/>
              <a:t>Use: suppose SYN flood occurs in network</a:t>
            </a:r>
          </a:p>
        </p:txBody>
      </p:sp>
    </p:spTree>
    <p:extLst>
      <p:ext uri="{BB962C8B-B14F-4D97-AF65-F5344CB8AC3E}">
        <p14:creationId xmlns:p14="http://schemas.microsoft.com/office/powerpoint/2010/main" val="420944085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4">
            <a:extLst>
              <a:ext uri="{FF2B5EF4-FFF2-40B4-BE49-F238E27FC236}">
                <a16:creationId xmlns:a16="http://schemas.microsoft.com/office/drawing/2014/main" id="{E7DCE436-60B1-9E47-8675-788EDE18A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21" name="Footer Placeholder 5">
            <a:extLst>
              <a:ext uri="{FF2B5EF4-FFF2-40B4-BE49-F238E27FC236}">
                <a16:creationId xmlns:a16="http://schemas.microsoft.com/office/drawing/2014/main" id="{32B383A5-9CF6-D443-95C4-71D1B77E0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22" name="Slide Number Placeholder 6">
            <a:extLst>
              <a:ext uri="{FF2B5EF4-FFF2-40B4-BE49-F238E27FC236}">
                <a16:creationId xmlns:a16="http://schemas.microsoft.com/office/drawing/2014/main" id="{D3D5DDEC-E585-C44F-80E1-7E82D23C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789A98B1-B4A4-E745-AC8D-394DBE971005}" type="slidenum">
              <a:rPr lang="en-US" altLang="en-US"/>
              <a:pPr/>
              <a:t>67</a:t>
            </a:fld>
            <a:endParaRPr lang="en-US" altLang="en-US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6B40DB80-0700-E042-A290-CC8D0D143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</a:t>
            </a:r>
          </a:p>
        </p:txBody>
      </p:sp>
      <p:sp>
        <p:nvSpPr>
          <p:cNvPr id="130052" name="Rectangle 4">
            <a:extLst>
              <a:ext uri="{FF2B5EF4-FFF2-40B4-BE49-F238E27FC236}">
                <a16:creationId xmlns:a16="http://schemas.microsoft.com/office/drawing/2014/main" id="{1E6D011B-6AE8-4946-A391-8F2CCA95481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i="1"/>
              <a:t>E</a:t>
            </a:r>
            <a:r>
              <a:rPr lang="en-US" altLang="en-US" sz="2400"/>
              <a:t> SYN flooded; 3150 packets could be result of flood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600 (</a:t>
            </a:r>
            <a:r>
              <a:rPr lang="en-US" altLang="en-US" sz="2400" i="1"/>
              <a:t>A</a:t>
            </a:r>
            <a:r>
              <a:rPr lang="en-US" altLang="en-US" sz="2400"/>
              <a:t>, </a:t>
            </a:r>
            <a:r>
              <a:rPr lang="en-US" altLang="en-US" sz="2400" i="1"/>
              <a:t>B</a:t>
            </a:r>
            <a:r>
              <a:rPr lang="en-US" altLang="en-US" sz="2400"/>
              <a:t>, </a:t>
            </a:r>
            <a:r>
              <a:rPr lang="en-US" altLang="en-US" sz="2400" i="1"/>
              <a:t>D</a:t>
            </a:r>
            <a:r>
              <a:rPr lang="en-US" altLang="en-US" sz="2400"/>
              <a:t>); 200 (</a:t>
            </a:r>
            <a:r>
              <a:rPr lang="en-US" altLang="en-US" sz="2400" i="1"/>
              <a:t>A</a:t>
            </a:r>
            <a:r>
              <a:rPr lang="en-US" altLang="en-US" sz="2400"/>
              <a:t>, </a:t>
            </a:r>
            <a:r>
              <a:rPr lang="en-US" altLang="en-US" sz="2400" i="1"/>
              <a:t>D</a:t>
            </a:r>
            <a:r>
              <a:rPr lang="en-US" altLang="en-US" sz="2400"/>
              <a:t>); 150 (</a:t>
            </a:r>
            <a:r>
              <a:rPr lang="en-US" altLang="en-US" sz="2400" i="1"/>
              <a:t>B</a:t>
            </a:r>
            <a:r>
              <a:rPr lang="en-US" altLang="en-US" sz="2400"/>
              <a:t>, </a:t>
            </a:r>
            <a:r>
              <a:rPr lang="en-US" altLang="en-US" sz="2400" i="1"/>
              <a:t>D</a:t>
            </a:r>
            <a:r>
              <a:rPr lang="en-US" altLang="en-US" sz="2400"/>
              <a:t>); 1500 (</a:t>
            </a:r>
            <a:r>
              <a:rPr lang="en-US" altLang="en-US" sz="2400" i="1"/>
              <a:t>D</a:t>
            </a:r>
            <a:r>
              <a:rPr lang="en-US" altLang="en-US" sz="2400"/>
              <a:t>); 400 (</a:t>
            </a:r>
            <a:r>
              <a:rPr lang="en-US" altLang="en-US" sz="2400" i="1"/>
              <a:t>A</a:t>
            </a:r>
            <a:r>
              <a:rPr lang="en-US" altLang="en-US" sz="2400"/>
              <a:t>, </a:t>
            </a:r>
            <a:r>
              <a:rPr lang="en-US" altLang="en-US" sz="2400" i="1"/>
              <a:t>C</a:t>
            </a:r>
            <a:r>
              <a:rPr lang="en-US" altLang="en-US" sz="2400"/>
              <a:t>); 300 (</a:t>
            </a:r>
            <a:r>
              <a:rPr lang="en-US" altLang="en-US" sz="2400" i="1"/>
              <a:t>C</a:t>
            </a:r>
            <a:r>
              <a:rPr lang="en-US" altLang="en-US" sz="240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2000" i="1"/>
              <a:t>A</a:t>
            </a:r>
            <a:r>
              <a:rPr lang="en-US" altLang="en-US" sz="2000"/>
              <a:t>: 1200; </a:t>
            </a:r>
            <a:r>
              <a:rPr lang="en-US" altLang="en-US" sz="2000" i="1"/>
              <a:t>B</a:t>
            </a:r>
            <a:r>
              <a:rPr lang="en-US" altLang="en-US" sz="2000"/>
              <a:t>: 750; </a:t>
            </a:r>
            <a:r>
              <a:rPr lang="en-US" altLang="en-US" sz="2000" i="1"/>
              <a:t>C</a:t>
            </a:r>
            <a:r>
              <a:rPr lang="en-US" altLang="en-US" sz="2000"/>
              <a:t>: 700; </a:t>
            </a:r>
            <a:r>
              <a:rPr lang="en-US" altLang="en-US" sz="2000" i="1"/>
              <a:t>D</a:t>
            </a:r>
            <a:r>
              <a:rPr lang="en-US" altLang="en-US" sz="2000"/>
              <a:t>: 2450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Note traffic increases between </a:t>
            </a:r>
            <a:r>
              <a:rPr lang="en-US" altLang="en-US" sz="2400" i="1"/>
              <a:t>B</a:t>
            </a:r>
            <a:r>
              <a:rPr lang="en-US" altLang="en-US" sz="2400"/>
              <a:t> and </a:t>
            </a:r>
            <a:r>
              <a:rPr lang="en-US" altLang="en-US" sz="2400" i="1"/>
              <a:t>D</a:t>
            </a:r>
            <a:endParaRPr lang="en-US" altLang="en-US" sz="2400"/>
          </a:p>
          <a:p>
            <a:pPr lvl="1">
              <a:lnSpc>
                <a:spcPct val="90000"/>
              </a:lnSpc>
            </a:pPr>
            <a:r>
              <a:rPr lang="en-US" altLang="en-US" sz="2000"/>
              <a:t> </a:t>
            </a:r>
            <a:r>
              <a:rPr lang="en-US" altLang="en-US" sz="2000" i="1"/>
              <a:t>B</a:t>
            </a:r>
            <a:r>
              <a:rPr lang="en-US" altLang="en-US" sz="2000"/>
              <a:t> probable culprit</a:t>
            </a:r>
          </a:p>
        </p:txBody>
      </p:sp>
      <p:sp>
        <p:nvSpPr>
          <p:cNvPr id="130054" name="Oval 6">
            <a:extLst>
              <a:ext uri="{FF2B5EF4-FFF2-40B4-BE49-F238E27FC236}">
                <a16:creationId xmlns:a16="http://schemas.microsoft.com/office/drawing/2014/main" id="{A82BC8D6-A78F-D74A-8A7A-92A8E8F33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1" y="2590801"/>
            <a:ext cx="601663" cy="6000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5" name="Rectangle 7">
            <a:extLst>
              <a:ext uri="{FF2B5EF4-FFF2-40B4-BE49-F238E27FC236}">
                <a16:creationId xmlns:a16="http://schemas.microsoft.com/office/drawing/2014/main" id="{24B7D147-D2DA-1E40-971A-F02C4100C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4363" y="33339"/>
            <a:ext cx="6091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  <a:latin typeface="I Times Italic" pitchFamily="-44" charset="0"/>
              </a:rPr>
              <a:t> </a:t>
            </a:r>
            <a:endParaRPr lang="en-US" altLang="en-US"/>
          </a:p>
        </p:txBody>
      </p:sp>
      <p:sp>
        <p:nvSpPr>
          <p:cNvPr id="130057" name="Oval 9">
            <a:extLst>
              <a:ext uri="{FF2B5EF4-FFF2-40B4-BE49-F238E27FC236}">
                <a16:creationId xmlns:a16="http://schemas.microsoft.com/office/drawing/2014/main" id="{B0F437E8-2C51-624B-8BA1-789E4C5F8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1" y="2047876"/>
            <a:ext cx="600075" cy="601663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8" name="Oval 10">
            <a:extLst>
              <a:ext uri="{FF2B5EF4-FFF2-40B4-BE49-F238E27FC236}">
                <a16:creationId xmlns:a16="http://schemas.microsoft.com/office/drawing/2014/main" id="{D2237FA2-E043-0D4C-B930-A2F81F917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1" y="3276601"/>
            <a:ext cx="601663" cy="6000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9" name="Oval 11">
            <a:extLst>
              <a:ext uri="{FF2B5EF4-FFF2-40B4-BE49-F238E27FC236}">
                <a16:creationId xmlns:a16="http://schemas.microsoft.com/office/drawing/2014/main" id="{A4EECF72-D308-5F45-9F6C-F589491F1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1" y="1981201"/>
            <a:ext cx="601663" cy="6000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0" name="Oval 12">
            <a:extLst>
              <a:ext uri="{FF2B5EF4-FFF2-40B4-BE49-F238E27FC236}">
                <a16:creationId xmlns:a16="http://schemas.microsoft.com/office/drawing/2014/main" id="{9423F1FA-5232-7B46-8221-E03CD7808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1" y="3048001"/>
            <a:ext cx="601663" cy="6000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1" name="Text Box 13">
            <a:extLst>
              <a:ext uri="{FF2B5EF4-FFF2-40B4-BE49-F238E27FC236}">
                <a16:creationId xmlns:a16="http://schemas.microsoft.com/office/drawing/2014/main" id="{651A0F8F-BFF6-0C4B-86BC-ECDA07AA9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6684" y="2705582"/>
            <a:ext cx="3177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 dirty="0"/>
              <a:t>A</a:t>
            </a:r>
            <a:endParaRPr lang="en-US" altLang="en-US" dirty="0"/>
          </a:p>
        </p:txBody>
      </p:sp>
      <p:sp>
        <p:nvSpPr>
          <p:cNvPr id="130062" name="Text Box 14">
            <a:extLst>
              <a:ext uri="{FF2B5EF4-FFF2-40B4-BE49-F238E27FC236}">
                <a16:creationId xmlns:a16="http://schemas.microsoft.com/office/drawing/2014/main" id="{B381A439-9314-CE46-9D0E-B805C47F0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7258" y="2142372"/>
            <a:ext cx="309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B</a:t>
            </a:r>
            <a:endParaRPr lang="en-US" altLang="en-US"/>
          </a:p>
        </p:txBody>
      </p:sp>
      <p:sp>
        <p:nvSpPr>
          <p:cNvPr id="130063" name="Text Box 15">
            <a:extLst>
              <a:ext uri="{FF2B5EF4-FFF2-40B4-BE49-F238E27FC236}">
                <a16:creationId xmlns:a16="http://schemas.microsoft.com/office/drawing/2014/main" id="{93BFFDB2-C88E-804E-8DED-6109511C9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727" y="3373271"/>
            <a:ext cx="3048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 dirty="0"/>
              <a:t>C</a:t>
            </a:r>
            <a:endParaRPr lang="en-US" altLang="en-US" dirty="0"/>
          </a:p>
        </p:txBody>
      </p:sp>
      <p:sp>
        <p:nvSpPr>
          <p:cNvPr id="130064" name="Text Box 16">
            <a:extLst>
              <a:ext uri="{FF2B5EF4-FFF2-40B4-BE49-F238E27FC236}">
                <a16:creationId xmlns:a16="http://schemas.microsoft.com/office/drawing/2014/main" id="{C8EF401F-524F-324F-B457-C70C86D53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7165" y="2069068"/>
            <a:ext cx="3273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 dirty="0"/>
              <a:t>D</a:t>
            </a:r>
            <a:endParaRPr lang="en-US" altLang="en-US" dirty="0"/>
          </a:p>
        </p:txBody>
      </p:sp>
      <p:sp>
        <p:nvSpPr>
          <p:cNvPr id="130065" name="Text Box 17">
            <a:extLst>
              <a:ext uri="{FF2B5EF4-FFF2-40B4-BE49-F238E27FC236}">
                <a16:creationId xmlns:a16="http://schemas.microsoft.com/office/drawing/2014/main" id="{505B387A-7C75-3B4B-9A9D-F3BA28839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794" y="3207306"/>
            <a:ext cx="2968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 dirty="0"/>
              <a:t>E</a:t>
            </a:r>
            <a:endParaRPr lang="en-US" altLang="en-US" dirty="0"/>
          </a:p>
        </p:txBody>
      </p:sp>
      <p:sp>
        <p:nvSpPr>
          <p:cNvPr id="130066" name="Line 18">
            <a:extLst>
              <a:ext uri="{FF2B5EF4-FFF2-40B4-BE49-F238E27FC236}">
                <a16:creationId xmlns:a16="http://schemas.microsoft.com/office/drawing/2014/main" id="{F0A34254-DE30-A749-BE50-8117EF7300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4384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67" name="Line 19">
            <a:extLst>
              <a:ext uri="{FF2B5EF4-FFF2-40B4-BE49-F238E27FC236}">
                <a16:creationId xmlns:a16="http://schemas.microsoft.com/office/drawing/2014/main" id="{F22F6C1F-9BE9-E243-83D6-CC05FD4CA5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86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68" name="Line 20">
            <a:extLst>
              <a:ext uri="{FF2B5EF4-FFF2-40B4-BE49-F238E27FC236}">
                <a16:creationId xmlns:a16="http://schemas.microsoft.com/office/drawing/2014/main" id="{1B8F5986-4440-0946-885C-87257729AC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3464" y="2978428"/>
            <a:ext cx="2293936" cy="5267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69" name="Line 21">
            <a:extLst>
              <a:ext uri="{FF2B5EF4-FFF2-40B4-BE49-F238E27FC236}">
                <a16:creationId xmlns:a16="http://schemas.microsoft.com/office/drawing/2014/main" id="{EFE6F654-3206-7F4F-84FF-AB17894CA0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3429000"/>
            <a:ext cx="2438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70" name="Line 22">
            <a:extLst>
              <a:ext uri="{FF2B5EF4-FFF2-40B4-BE49-F238E27FC236}">
                <a16:creationId xmlns:a16="http://schemas.microsoft.com/office/drawing/2014/main" id="{66FA2546-DFB0-8846-B58D-5BB8D9F3B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438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5892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E2CD0-DE2D-0B4C-8646-2CC7BDB3F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86232-F432-D84A-A78A-474A2A58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FFDD5-193C-1243-B959-986708B4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C59D3228-BECF-6346-93AB-3AF69405A388}" type="slidenum">
              <a:rPr lang="en-US" altLang="en-US"/>
              <a:pPr/>
              <a:t>68</a:t>
            </a:fld>
            <a:endParaRPr lang="en-US" altLang="en-US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BB98F29F-4162-C54B-9C37-20A608687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Algebraic Technique</a:t>
            </a:r>
          </a:p>
        </p:txBody>
      </p:sp>
      <p:sp>
        <p:nvSpPr>
          <p:cNvPr id="131076" name="Rectangle 4">
            <a:extLst>
              <a:ext uri="{FF2B5EF4-FFF2-40B4-BE49-F238E27FC236}">
                <a16:creationId xmlns:a16="http://schemas.microsoft.com/office/drawing/2014/main" id="{73023689-E735-6749-8812-11F846791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Packets from </a:t>
            </a:r>
            <a:r>
              <a:rPr lang="en-US" altLang="en-US" i="1" dirty="0"/>
              <a:t>A</a:t>
            </a:r>
            <a:r>
              <a:rPr lang="en-US" altLang="en-US" dirty="0"/>
              <a:t> to </a:t>
            </a:r>
            <a:r>
              <a:rPr lang="en-US" altLang="en-US" i="1" dirty="0"/>
              <a:t>B</a:t>
            </a:r>
            <a:r>
              <a:rPr lang="en-US" altLang="en-US" dirty="0"/>
              <a:t> along path </a:t>
            </a:r>
            <a:r>
              <a:rPr lang="en-US" altLang="en-US" i="1" dirty="0"/>
              <a:t>P</a:t>
            </a:r>
          </a:p>
          <a:p>
            <a:r>
              <a:rPr lang="en-US" altLang="en-US" dirty="0"/>
              <a:t>First router labels </a:t>
            </a:r>
            <a:r>
              <a:rPr lang="en-US" altLang="en-US" i="1" dirty="0" err="1"/>
              <a:t>j</a:t>
            </a:r>
            <a:r>
              <a:rPr lang="en-US" altLang="en-US" dirty="0" err="1"/>
              <a:t>th</a:t>
            </a:r>
            <a:r>
              <a:rPr lang="en-US" altLang="en-US" dirty="0"/>
              <a:t> packet with 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j</a:t>
            </a:r>
            <a:endParaRPr lang="en-US" altLang="en-US" i="1" dirty="0"/>
          </a:p>
          <a:p>
            <a:r>
              <a:rPr lang="en-US" altLang="en-US" dirty="0"/>
              <a:t>Routers on </a:t>
            </a:r>
            <a:r>
              <a:rPr lang="en-US" altLang="en-US" i="1" dirty="0"/>
              <a:t>P</a:t>
            </a:r>
            <a:r>
              <a:rPr lang="en-US" altLang="en-US" dirty="0"/>
              <a:t> have IP addresses </a:t>
            </a:r>
            <a:r>
              <a:rPr lang="en-US" altLang="en-US" i="1" dirty="0"/>
              <a:t>a</a:t>
            </a:r>
            <a:r>
              <a:rPr lang="en-US" altLang="en-US" baseline="-25000" dirty="0"/>
              <a:t>0</a:t>
            </a:r>
            <a:r>
              <a:rPr lang="en-US" altLang="en-US" dirty="0"/>
              <a:t>, …,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n</a:t>
            </a:r>
          </a:p>
          <a:p>
            <a:r>
              <a:rPr lang="en-US" altLang="en-US" dirty="0"/>
              <a:t>Each router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 computes </a:t>
            </a:r>
            <a:r>
              <a:rPr lang="en-US" altLang="en-US" i="1" dirty="0" err="1"/>
              <a:t>Rx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+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R</a:t>
            </a:r>
            <a:r>
              <a:rPr lang="en-US" altLang="en-US" dirty="0"/>
              <a:t> being current mark </a:t>
            </a:r>
            <a:r>
              <a:rPr lang="en-US" altLang="en-US" i="1" dirty="0"/>
              <a:t>a</a:t>
            </a:r>
            <a:r>
              <a:rPr lang="en-US" altLang="en-US" baseline="-25000" dirty="0"/>
              <a:t>0</a:t>
            </a:r>
            <a:r>
              <a:rPr lang="en-US" altLang="en-US" i="1" dirty="0"/>
              <a:t>x</a:t>
            </a:r>
            <a:r>
              <a:rPr lang="en-US" altLang="en-US" i="1" baseline="-25000" dirty="0"/>
              <a:t>j</a:t>
            </a:r>
            <a:r>
              <a:rPr lang="en-US" altLang="en-US" i="1" baseline="30000" dirty="0"/>
              <a:t>i</a:t>
            </a:r>
            <a:r>
              <a:rPr lang="en-US" altLang="en-US" dirty="0"/>
              <a:t> + … +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i</a:t>
            </a:r>
            <a:r>
              <a:rPr lang="en-US" altLang="en-US" baseline="-25000" dirty="0"/>
              <a:t>–1</a:t>
            </a:r>
            <a:r>
              <a:rPr lang="en-US" altLang="en-US" dirty="0"/>
              <a:t> (Horner’s rule)</a:t>
            </a:r>
          </a:p>
          <a:p>
            <a:pPr lvl="1"/>
            <a:r>
              <a:rPr lang="en-US" altLang="en-US" dirty="0"/>
              <a:t>At </a:t>
            </a:r>
            <a:r>
              <a:rPr lang="en-US" altLang="en-US" i="1" dirty="0"/>
              <a:t>B</a:t>
            </a:r>
            <a:r>
              <a:rPr lang="en-US" altLang="en-US" dirty="0"/>
              <a:t>, marking is </a:t>
            </a:r>
            <a:r>
              <a:rPr lang="en-US" altLang="en-US" i="1" dirty="0"/>
              <a:t>a</a:t>
            </a:r>
            <a:r>
              <a:rPr lang="en-US" altLang="en-US" baseline="-25000" dirty="0"/>
              <a:t>0</a:t>
            </a:r>
            <a:r>
              <a:rPr lang="en-US" altLang="en-US" i="1" dirty="0"/>
              <a:t>x</a:t>
            </a:r>
            <a:r>
              <a:rPr lang="en-US" altLang="en-US" i="1" baseline="30000" dirty="0"/>
              <a:t>n</a:t>
            </a:r>
            <a:r>
              <a:rPr lang="en-US" altLang="en-US" dirty="0"/>
              <a:t> + … +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n</a:t>
            </a:r>
            <a:r>
              <a:rPr lang="en-US" altLang="en-US" dirty="0"/>
              <a:t>, evaluated at 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j</a:t>
            </a:r>
            <a:endParaRPr lang="en-US" altLang="en-US" dirty="0"/>
          </a:p>
          <a:p>
            <a:r>
              <a:rPr lang="en-US" altLang="en-US" dirty="0"/>
              <a:t>After </a:t>
            </a:r>
            <a:r>
              <a:rPr lang="en-US" altLang="en-US" i="1" dirty="0"/>
              <a:t>n</a:t>
            </a:r>
            <a:r>
              <a:rPr lang="en-US" altLang="en-US" dirty="0"/>
              <a:t>+1 packets arrive, can determine route</a:t>
            </a:r>
          </a:p>
        </p:txBody>
      </p:sp>
    </p:spTree>
    <p:extLst>
      <p:ext uri="{BB962C8B-B14F-4D97-AF65-F5344CB8AC3E}">
        <p14:creationId xmlns:p14="http://schemas.microsoft.com/office/powerpoint/2010/main" val="141682823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21039-198A-244A-9178-FD90D85AD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9F906-50A8-7146-BA50-D0F7EB2A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EAB52-2F43-884F-BEBF-523D18624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A4F2EFDB-2008-5D44-869F-63F4322D0AF2}" type="slidenum">
              <a:rPr lang="en-US" altLang="en-US"/>
              <a:pPr/>
              <a:t>69</a:t>
            </a:fld>
            <a:endParaRPr lang="en-US" altLang="en-US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277D1A2E-4A9F-1A4D-B2FE-8618642DE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4A1E51A5-53EB-2B45-BE92-B65CF40DE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Alternate approach: at most </a:t>
            </a:r>
            <a:r>
              <a:rPr lang="en-US" altLang="en-US" i="1" dirty="0"/>
              <a:t>l</a:t>
            </a:r>
            <a:r>
              <a:rPr lang="en-US" altLang="en-US" dirty="0"/>
              <a:t> routers mark packet this way</a:t>
            </a:r>
          </a:p>
          <a:p>
            <a:r>
              <a:rPr lang="en-US" altLang="en-US" i="1" dirty="0"/>
              <a:t>l</a:t>
            </a:r>
            <a:r>
              <a:rPr lang="en-US" altLang="en-US" dirty="0"/>
              <a:t> set by first router</a:t>
            </a:r>
          </a:p>
          <a:p>
            <a:r>
              <a:rPr lang="en-US" altLang="en-US" dirty="0"/>
              <a:t>Marking routers decrement it</a:t>
            </a:r>
          </a:p>
          <a:p>
            <a:r>
              <a:rPr lang="en-US" altLang="en-US" dirty="0"/>
              <a:t>Experiment analyzed 20,000 packets marked by this scheme; recovered paths of length 25 about 98% of time</a:t>
            </a:r>
          </a:p>
        </p:txBody>
      </p:sp>
    </p:spTree>
    <p:extLst>
      <p:ext uri="{BB962C8B-B14F-4D97-AF65-F5344CB8AC3E}">
        <p14:creationId xmlns:p14="http://schemas.microsoft.com/office/powerpoint/2010/main" val="2446876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222A3-2DBB-F241-A391-ED0565481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43BD-411D-7C4A-982B-77D1E0CDC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Represent the goals and </a:t>
            </a:r>
            <a:r>
              <a:rPr lang="en-US" dirty="0" err="1"/>
              <a:t>subgoals</a:t>
            </a:r>
            <a:r>
              <a:rPr lang="en-US" dirty="0"/>
              <a:t> as a sequence of hierarchical nodes in a tree</a:t>
            </a:r>
          </a:p>
          <a:p>
            <a:pPr lvl="1"/>
            <a:r>
              <a:rPr lang="en-US" dirty="0"/>
              <a:t>Goal is the root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FB25A-C19A-C148-99D1-E83D57CD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592AF-E046-2740-8867-111C934B6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1AF8A-2C95-E042-B9A1-F2FDCDA82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9968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59160-D2E3-704E-8456-46BC160CA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A2560-F3F5-7942-BEDD-E39FB910C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18EA6-D42D-9D41-BA27-4ED5AE93D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9DFFE25B-D5A2-4247-AD9F-2E80118B181E}" type="slidenum">
              <a:rPr lang="en-US" altLang="en-US"/>
              <a:pPr/>
              <a:t>70</a:t>
            </a:fld>
            <a:endParaRPr lang="en-US" altLang="en-US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64EE74B8-ABA9-754F-A511-9D0987F69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733D887E-6EE8-234A-B796-21E40A089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Who assigns </a:t>
            </a:r>
            <a:r>
              <a:rPr lang="en-US" altLang="en-US" i="1"/>
              <a:t>x</a:t>
            </a:r>
            <a:r>
              <a:rPr lang="en-US" altLang="en-US" i="1" baseline="-25000"/>
              <a:t>j</a:t>
            </a:r>
            <a:r>
              <a:rPr lang="en-US" altLang="en-US"/>
              <a:t>?</a:t>
            </a:r>
          </a:p>
          <a:p>
            <a:pPr lvl="1"/>
            <a:r>
              <a:rPr lang="en-US" altLang="en-US"/>
              <a:t>Infeasible for a router to know it is first on path</a:t>
            </a:r>
          </a:p>
          <a:p>
            <a:pPr lvl="1"/>
            <a:r>
              <a:rPr lang="en-US" altLang="en-US"/>
              <a:t>Can use weighting scheme to determine if router is first</a:t>
            </a:r>
          </a:p>
          <a:p>
            <a:r>
              <a:rPr lang="en-US" altLang="en-US"/>
              <a:t>Attacker can place arbitrary information into marking</a:t>
            </a:r>
          </a:p>
          <a:p>
            <a:pPr lvl="1"/>
            <a:r>
              <a:rPr lang="en-US" altLang="en-US"/>
              <a:t>If router does not select packet for marking, bogus information passed on</a:t>
            </a:r>
          </a:p>
          <a:p>
            <a:pPr lvl="1"/>
            <a:r>
              <a:rPr lang="en-US" altLang="en-US"/>
              <a:t>Destination cannot tell if packet has had bogus information put in it</a:t>
            </a:r>
          </a:p>
        </p:txBody>
      </p:sp>
    </p:spTree>
    <p:extLst>
      <p:ext uri="{BB962C8B-B14F-4D97-AF65-F5344CB8AC3E}">
        <p14:creationId xmlns:p14="http://schemas.microsoft.com/office/powerpoint/2010/main" val="203161269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B6579-6CD8-4B4A-828D-CABF3831F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5812E-7BF8-F140-AFE6-364B3CA2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B01A7-8E0A-9D48-9307-03526F092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4A2E3774-C8D6-9742-A3B5-66FC29460736}" type="slidenum">
              <a:rPr lang="en-US" altLang="en-US"/>
              <a:pPr/>
              <a:t>71</a:t>
            </a:fld>
            <a:endParaRPr lang="en-US" altLang="en-US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15B9B670-5D95-214C-947D-2E9531102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Counterattacking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169FFBD5-CCA6-C84A-BD67-3AAF032B6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Use legal procedures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Collect chain of evidence so legal authorities can establish attack was real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Check with lawyers for this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Rules of evidence very specific and detailed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If you don’t follow them, expect case to be dropped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Technical attack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Goal is to damage attacker seriously enough to stop current attack and deter future attacks</a:t>
            </a:r>
          </a:p>
        </p:txBody>
      </p:sp>
    </p:spTree>
    <p:extLst>
      <p:ext uri="{BB962C8B-B14F-4D97-AF65-F5344CB8AC3E}">
        <p14:creationId xmlns:p14="http://schemas.microsoft.com/office/powerpoint/2010/main" val="71213749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0D599-0BEB-1B47-99B5-68B899BDF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1DCD5-8C77-3344-8A27-C138AAE69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AC20F-7E96-334D-9C3F-56B839421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85F83F30-68C0-5849-8E15-3F495DD2E317}" type="slidenum">
              <a:rPr lang="en-US" altLang="en-US"/>
              <a:pPr/>
              <a:t>72</a:t>
            </a:fld>
            <a:endParaRPr lang="en-US" altLang="en-US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538A8425-36FA-C14E-8AC5-E1A59C6BA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Consequences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C177E106-F844-AE4E-9904-4AD00C821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Times" pitchFamily="2" charset="0"/>
              <a:buAutoNum type="arabicPeriod"/>
            </a:pPr>
            <a:r>
              <a:rPr lang="en-US" altLang="en-US"/>
              <a:t>May harm innocent party</a:t>
            </a:r>
          </a:p>
          <a:p>
            <a:pPr marL="800100" lvl="1" indent="-342900">
              <a:buFont typeface="Times" pitchFamily="2" charset="0"/>
              <a:buChar char="•"/>
            </a:pPr>
            <a:r>
              <a:rPr lang="en-US" altLang="en-US"/>
              <a:t>Attacker may have broken into source of attack or may be impersonating innocent party</a:t>
            </a:r>
          </a:p>
          <a:p>
            <a:pPr>
              <a:lnSpc>
                <a:spcPct val="90000"/>
              </a:lnSpc>
              <a:buFont typeface="Times" pitchFamily="2" charset="0"/>
              <a:buAutoNum type="arabicPeriod"/>
            </a:pPr>
            <a:r>
              <a:rPr lang="en-US" altLang="en-US"/>
              <a:t>May have side effects</a:t>
            </a:r>
          </a:p>
          <a:p>
            <a:pPr marL="800100" lvl="1" indent="-342900">
              <a:buFont typeface="Times" pitchFamily="2" charset="0"/>
              <a:buChar char="•"/>
            </a:pPr>
            <a:r>
              <a:rPr lang="en-US" altLang="en-US"/>
              <a:t>If counterattack is flooding, may block legitimate use of network</a:t>
            </a:r>
          </a:p>
          <a:p>
            <a:pPr>
              <a:lnSpc>
                <a:spcPct val="90000"/>
              </a:lnSpc>
              <a:buFont typeface="Times" pitchFamily="2" charset="0"/>
              <a:buAutoNum type="arabicPeriod"/>
            </a:pPr>
            <a:r>
              <a:rPr lang="en-US" altLang="en-US"/>
              <a:t>Antithetical to shared use of network</a:t>
            </a:r>
          </a:p>
          <a:p>
            <a:pPr marL="800100" lvl="1" indent="-342900">
              <a:buFont typeface="Times" pitchFamily="2" charset="0"/>
              <a:buChar char="•"/>
            </a:pPr>
            <a:r>
              <a:rPr lang="en-US" altLang="en-US"/>
              <a:t>Counterattack absorbs network resources and makes threats more immediate</a:t>
            </a:r>
          </a:p>
          <a:p>
            <a:pPr>
              <a:lnSpc>
                <a:spcPct val="90000"/>
              </a:lnSpc>
              <a:buFont typeface="Times" pitchFamily="2" charset="0"/>
              <a:buAutoNum type="arabicPeriod"/>
            </a:pPr>
            <a:r>
              <a:rPr lang="en-US" altLang="en-US"/>
              <a:t>May be legally actionable</a:t>
            </a:r>
          </a:p>
        </p:txBody>
      </p:sp>
    </p:spTree>
    <p:extLst>
      <p:ext uri="{BB962C8B-B14F-4D97-AF65-F5344CB8AC3E}">
        <p14:creationId xmlns:p14="http://schemas.microsoft.com/office/powerpoint/2010/main" val="1348407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3AF87-616F-A344-980F-E7A9C0310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67489-D26A-BD45-9E13-CA6443395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8A4CC-7E00-B742-A040-BB33450B0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#25-</a:t>
            </a:r>
            <a:fld id="{BAD5F7FB-465A-B44A-9B15-B51D3B2B11BF}" type="slidenum">
              <a:rPr lang="en-US" altLang="en-US"/>
              <a:pPr/>
              <a:t>73</a:t>
            </a:fld>
            <a:endParaRPr lang="en-US" altLang="en-US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F4A033E0-DCCF-964D-9598-B538E3726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Counterworm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F1EDA584-B022-FC41-B085-D7605E489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Counterworm given signature of real worm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Counterworm spreads rapidly, deleting all occurrences of original worm</a:t>
            </a:r>
          </a:p>
          <a:p>
            <a:pPr>
              <a:lnSpc>
                <a:spcPct val="90000"/>
              </a:lnSpc>
            </a:pPr>
            <a:r>
              <a:rPr lang="en-US" altLang="en-US"/>
              <a:t>Some issues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How can counterworm be set up to delete </a:t>
            </a:r>
            <a:r>
              <a:rPr lang="en-US" altLang="en-US" i="1"/>
              <a:t>only</a:t>
            </a:r>
            <a:r>
              <a:rPr lang="en-US" altLang="en-US"/>
              <a:t> targeted worm?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if infected system is gathering worms for research?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How do originators of counterworm know it will not cause problems for any system?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And are they legally liable if it does?</a:t>
            </a:r>
          </a:p>
        </p:txBody>
      </p:sp>
    </p:spTree>
    <p:extLst>
      <p:ext uri="{BB962C8B-B14F-4D97-AF65-F5344CB8AC3E}">
        <p14:creationId xmlns:p14="http://schemas.microsoft.com/office/powerpoint/2010/main" val="83732438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631E8-D066-7C4F-866D-53A135DF4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 Response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A4890-BF13-C548-A8FC-0A181EBC9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Computer security incident response team </a:t>
            </a:r>
            <a:r>
              <a:rPr lang="en-US" dirty="0"/>
              <a:t>(CSIRT): team established to assist and coordinate responses to a security incident among a defined constituency</a:t>
            </a:r>
          </a:p>
          <a:p>
            <a:pPr lvl="1"/>
            <a:r>
              <a:rPr lang="en-US" dirty="0"/>
              <a:t>“Constituency” defined broadly; may be vendor, company, sector such as financial or academic, nation, etc.</a:t>
            </a:r>
          </a:p>
          <a:p>
            <a:r>
              <a:rPr lang="en-US" dirty="0"/>
              <a:t>Mission depends in large part on constituency</a:t>
            </a:r>
          </a:p>
          <a:p>
            <a:pPr lvl="1"/>
            <a:r>
              <a:rPr lang="en-US" dirty="0"/>
              <a:t>Critical part: keep constituency informed of services CSIRT provides, how to communicate with CSIRT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EC4F4-E059-5344-8780-5633FE51A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78419-346B-414E-8D11-86B2E302C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C1E22-2BDD-3F4C-8306-36430FBF6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3631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00A30-0449-9C4E-A18B-626F65CB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CERT/CC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BC786-B3DB-BE49-A25F-9B698A533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Grew out of Internet worm, when many groups dealt with it and had to communicate with one another</a:t>
            </a:r>
          </a:p>
          <a:p>
            <a:pPr lvl="1"/>
            <a:r>
              <a:rPr lang="en-US" dirty="0"/>
              <a:t>In some cases, they did not know about other groups, what they are doing</a:t>
            </a:r>
          </a:p>
          <a:p>
            <a:pPr lvl="1"/>
            <a:r>
              <a:rPr lang="en-US" dirty="0"/>
              <a:t>Sometimes trusted third party did introduction</a:t>
            </a:r>
          </a:p>
          <a:p>
            <a:r>
              <a:rPr lang="en-US" dirty="0"/>
              <a:t>Raised concerns of how to communicate and coordinate responses to future events</a:t>
            </a:r>
          </a:p>
          <a:p>
            <a:r>
              <a:rPr lang="en-US" dirty="0"/>
              <a:t>Led to development of Computer Emergency Response Team (CERT, later CERT/CC)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97135-2A1C-F242-8C11-B8247802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582B9-1ACA-964F-99F9-2B36D803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E4083-5D59-2E46-8BC2-A9E983E3F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3872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2C2CA-5C4A-9E46-B3FB-5F14DDB0B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CSIRT 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4DC51-97AF-EF43-A1EA-4625E0A8B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i="1" dirty="0"/>
              <a:t>Publication</a:t>
            </a:r>
            <a:r>
              <a:rPr lang="en-US" dirty="0"/>
              <a:t>: publish policies, procedures about what it can do, how it will communicate with constituency, how constituency can communicate it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Collaboration</a:t>
            </a:r>
            <a:r>
              <a:rPr lang="en-US" dirty="0"/>
              <a:t>: collaborate with other CSIRTs to gather, disseminate information about attacks, respond to attacks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Secure communication</a:t>
            </a:r>
            <a:r>
              <a:rPr lang="en-US" dirty="0"/>
              <a:t>: preserve credibility; ensure constituency they are communicating with CSIRT and not masquerader; and CSIRT must be sure it is dealing with affected members of constituency and other CSIRTs, not masqueraders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BD5BE-D95E-8243-A073-9D3198CAE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E0AD8-B6DB-4D44-BBFE-6FF82D517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5CCCF-FDD4-674D-A780-56B5A6D6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9961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4EA51-5D07-7E40-82B4-9A2D2A2F8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CSIRT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B6B9D-2AC4-224C-8E4A-500F6AFE2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defines what it will, will not do</a:t>
            </a:r>
          </a:p>
          <a:p>
            <a:r>
              <a:rPr lang="en-US" dirty="0"/>
              <a:t>Plan how to respond to incidents, driven by needs and constraints of constituents</a:t>
            </a:r>
          </a:p>
          <a:p>
            <a:pPr lvl="1"/>
            <a:r>
              <a:rPr lang="en-US" dirty="0"/>
              <a:t>Avoid solely technical approach</a:t>
            </a:r>
          </a:p>
          <a:p>
            <a:pPr lvl="1"/>
            <a:r>
              <a:rPr lang="en-US" dirty="0"/>
              <a:t>Couple that with strategic analysis to find organizational issues contributing to attack or hindering appropriate responses</a:t>
            </a:r>
          </a:p>
          <a:p>
            <a:pPr lvl="1"/>
            <a:r>
              <a:rPr lang="en-US" dirty="0"/>
              <a:t>Understanding incident involves non-technical aspects of organization such as people, resources, economics, laws and regulations</a:t>
            </a:r>
          </a:p>
          <a:p>
            <a:r>
              <a:rPr lang="en-US" dirty="0"/>
              <a:t>Disseminate information to prevent, limit attacks</a:t>
            </a:r>
          </a:p>
          <a:p>
            <a:pPr lvl="1"/>
            <a:r>
              <a:rPr lang="en-US" dirty="0"/>
              <a:t>Include vulnerability reports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AB78A-48E8-6646-815B-ABAC53478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B597A-64C4-424A-857C-8EF7EF0C4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81F60-C405-0B47-9AD3-39F78D68C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1928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8A4C5-5B5B-8342-8EE1-BCD4C50B7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Forensics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F8E49-E707-E440-8C4C-49EFFBF4A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science of identifying and analyzing entities, states, state transitions of events that have occurred or are occurring</a:t>
            </a:r>
          </a:p>
          <a:p>
            <a:r>
              <a:rPr lang="en-US" dirty="0"/>
              <a:t>Also called </a:t>
            </a:r>
            <a:r>
              <a:rPr lang="en-US" i="1" dirty="0"/>
              <a:t>computer forensics</a:t>
            </a:r>
          </a:p>
          <a:p>
            <a:r>
              <a:rPr lang="en-US" dirty="0"/>
              <a:t>Usually done to figure out what caused an anomaly or understand nature of attack: how did attackers (try to) enter system, what they did, and how defenses failed</a:t>
            </a:r>
          </a:p>
          <a:p>
            <a:r>
              <a:rPr lang="en-US" i="1" dirty="0"/>
              <a:t>Legal forensics</a:t>
            </a:r>
            <a:r>
              <a:rPr lang="en-US" dirty="0"/>
              <a:t> may include digital forensics</a:t>
            </a:r>
          </a:p>
          <a:p>
            <a:pPr lvl="1"/>
            <a:r>
              <a:rPr lang="en-US" dirty="0"/>
              <a:t>Here, analysts must acquire information and perform analysis in such a way that what is uncovered can be admitted into a legal proceeding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C5C38-79AD-494E-81F8-E89FD8DD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60DE0-9E14-F244-9D19-91196AA54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15118-F899-EF4E-8FC8-949CA2AB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60559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E99A9-1ED7-E849-A8D3-83E233187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Forensics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41552-6880-2448-A68E-FD8EBE450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Locard’s</a:t>
            </a:r>
            <a:r>
              <a:rPr lang="en-US" i="1" dirty="0"/>
              <a:t> Exchange Principle</a:t>
            </a:r>
            <a:r>
              <a:rPr lang="en-US" dirty="0"/>
              <a:t>: every contact leaves a trace</a:t>
            </a:r>
          </a:p>
          <a:p>
            <a:r>
              <a:rPr lang="en-US" dirty="0"/>
              <a:t>Forensics principles create environment in which </a:t>
            </a:r>
            <a:r>
              <a:rPr lang="en-US" dirty="0" err="1"/>
              <a:t>Locard’s</a:t>
            </a:r>
            <a:r>
              <a:rPr lang="en-US" dirty="0"/>
              <a:t> Exchange Principle holds</a:t>
            </a:r>
          </a:p>
          <a:p>
            <a:r>
              <a:rPr lang="en-US" dirty="0"/>
              <a:t>Must consider entire system</a:t>
            </a:r>
          </a:p>
          <a:p>
            <a:pPr lvl="1"/>
            <a:r>
              <a:rPr lang="en-US" dirty="0"/>
              <a:t>Attack on one component may affect other components</a:t>
            </a:r>
          </a:p>
          <a:p>
            <a:pPr lvl="1"/>
            <a:r>
              <a:rPr lang="en-US" dirty="0"/>
              <a:t>Multistage attacks leverage compromise of a component to compromise another</a:t>
            </a:r>
          </a:p>
          <a:p>
            <a:pPr lvl="1"/>
            <a:r>
              <a:rPr lang="en-US" dirty="0"/>
              <a:t>Attack may have effects that analyst does not expect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392AA-74A4-E749-9514-30CCB4DEE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6AD56-F3E8-9543-B3B7-87CEA016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C4334-387B-534A-9706-D760085C7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57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30E4-F81C-E04E-9C92-09E5D5AE6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Flaws in Cryptographic Key Management Schemes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FB26-CC28-D74F-A2BC-F2334749A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Goal: develop package to allow attackers to ask what data is needed to determine encryption key</a:t>
            </a:r>
          </a:p>
          <a:p>
            <a:r>
              <a:rPr lang="en-US" dirty="0"/>
              <a:t>System has only 2 functions, </a:t>
            </a:r>
            <a:r>
              <a:rPr lang="en-US" i="1" dirty="0" err="1"/>
              <a:t>E</a:t>
            </a:r>
            <a:r>
              <a:rPr lang="en-US" i="1" baseline="-25000" dirty="0" err="1"/>
              <a:t>k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and </a:t>
            </a:r>
            <a:r>
              <a:rPr lang="en-US" i="1" dirty="0" err="1"/>
              <a:t>D</a:t>
            </a:r>
            <a:r>
              <a:rPr lang="en-US" i="1" baseline="-25000" dirty="0" err="1"/>
              <a:t>k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)</a:t>
            </a:r>
          </a:p>
          <a:p>
            <a:r>
              <a:rPr lang="en-US" dirty="0"/>
              <a:t>Attack (“search”) tree has the required information represented as root node, other nodes represent </a:t>
            </a:r>
            <a:r>
              <a:rPr lang="en-US" dirty="0" err="1"/>
              <a:t>subgoals</a:t>
            </a:r>
            <a:endParaRPr lang="en-US" dirty="0"/>
          </a:p>
          <a:p>
            <a:r>
              <a:rPr lang="en-US" dirty="0"/>
              <a:t>2 types of nodes</a:t>
            </a:r>
          </a:p>
          <a:p>
            <a:pPr lvl="1"/>
            <a:r>
              <a:rPr lang="en-US" dirty="0"/>
              <a:t>Required: represents information necessary for parent; </a:t>
            </a:r>
            <a:r>
              <a:rPr lang="en-US" i="1" dirty="0"/>
              <a:t>satisfied</a:t>
            </a:r>
            <a:r>
              <a:rPr lang="en-US" dirty="0"/>
              <a:t> when that information becomes available</a:t>
            </a:r>
          </a:p>
          <a:p>
            <a:pPr lvl="1"/>
            <a:r>
              <a:rPr lang="en-US" dirty="0"/>
              <a:t>Available: represents known information</a:t>
            </a:r>
          </a:p>
          <a:p>
            <a:r>
              <a:rPr lang="en-US" dirty="0"/>
              <a:t>As tree constructed, find leaf nodes that are required (using breadth-first search), construct additional layer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BFB25-5288-3242-8040-F77D814E6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4111C-5B65-AF42-8C6F-171068E7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D1B54-664E-9748-AC1F-41381499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2989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E3CAC-9AAC-F54F-AD2C-C046FE8C2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1: Consider the Entire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1F4DD-3B07-3E4E-991D-070829BF4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Analyst needs access to information the intruder had before, after attack</a:t>
            </a:r>
          </a:p>
          <a:p>
            <a:pPr lvl="1"/>
            <a:r>
              <a:rPr lang="en-US" dirty="0"/>
              <a:t>Includes changes to memory, kernel, file systems, files</a:t>
            </a:r>
          </a:p>
          <a:p>
            <a:r>
              <a:rPr lang="en-US" dirty="0"/>
              <a:t>Rarely recorded continuously, so information incomplete</a:t>
            </a:r>
          </a:p>
          <a:p>
            <a:r>
              <a:rPr lang="en-US" dirty="0"/>
              <a:t>Logs also often omit useful information</a:t>
            </a:r>
          </a:p>
          <a:p>
            <a:pPr lvl="1"/>
            <a:r>
              <a:rPr lang="en-US" dirty="0"/>
              <a:t>Record connections, states of connections, services, programs executed</a:t>
            </a:r>
          </a:p>
          <a:p>
            <a:pPr lvl="1"/>
            <a:r>
              <a:rPr lang="en-US" dirty="0"/>
              <a:t>Omit directories searched to find dynamically loaded libraries, or which ones are loaded; also omit memory contents during program execution</a:t>
            </a:r>
          </a:p>
          <a:p>
            <a:pPr lvl="1"/>
            <a:r>
              <a:rPr lang="en-US" dirty="0"/>
              <a:t>Application logging also may not log security-relevant events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42CA7-C6BA-EC42-B40A-4F57C9368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F19A0-F56E-AE45-A6B0-A60FA6A8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7CD45-6106-6447-B671-EC8414C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1875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9149D-122B-1B4E-96D2-3B20F378D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2: Assumptions Should Not Control What Is Logged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40E54-7DE4-0141-AF18-B6653C57C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Analysts work from logs capturing information before, during, after incident being analyzed</a:t>
            </a:r>
          </a:p>
          <a:p>
            <a:pPr lvl="1"/>
            <a:r>
              <a:rPr lang="en-US" dirty="0"/>
              <a:t>If assumptions guide what is being logged, information may be incomplete</a:t>
            </a:r>
          </a:p>
          <a:p>
            <a:r>
              <a:rPr lang="en-US" dirty="0"/>
              <a:t>Record enough information to reconstruct system state at any time</a:t>
            </a:r>
          </a:p>
          <a:p>
            <a:pPr lvl="1"/>
            <a:r>
              <a:rPr lang="en-US" dirty="0"/>
              <a:t>Virtual machine introspection great for this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2C9ED-8668-1E45-872A-8D9BC5BF7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45CBA-F24A-B14B-9ABC-39B8B602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AE513-A465-4446-BF6F-6F4F302F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67792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9149D-122B-1B4E-96D2-3B20F378D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ExecRecorder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40E54-7DE4-0141-AF18-B6653C57C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Architecture to enable replay of events with minimal overhead and no changes to operating system</a:t>
            </a:r>
          </a:p>
          <a:p>
            <a:r>
              <a:rPr lang="en-US" dirty="0"/>
              <a:t>Hypervisor </a:t>
            </a:r>
            <a:r>
              <a:rPr lang="en-US" dirty="0" err="1"/>
              <a:t>Bochs</a:t>
            </a:r>
            <a:r>
              <a:rPr lang="en-US" dirty="0"/>
              <a:t> contains checkpoint, logging, replay mechanisms</a:t>
            </a:r>
          </a:p>
          <a:p>
            <a:pPr lvl="1"/>
            <a:r>
              <a:rPr lang="en-US" dirty="0"/>
              <a:t>These are invisible to operating system running in </a:t>
            </a:r>
            <a:r>
              <a:rPr lang="en-US" dirty="0" err="1"/>
              <a:t>Bochs</a:t>
            </a:r>
            <a:endParaRPr lang="en-US" dirty="0"/>
          </a:p>
          <a:p>
            <a:r>
              <a:rPr lang="en-US" dirty="0"/>
              <a:t>Checkpoint component takes snapshots of system state</a:t>
            </a:r>
          </a:p>
          <a:p>
            <a:r>
              <a:rPr lang="en-US" dirty="0"/>
              <a:t>Logging component records nondeterministic events to enable them to be reproduced </a:t>
            </a:r>
            <a:r>
              <a:rPr lang="en-US" i="1" dirty="0"/>
              <a:t>exactly</a:t>
            </a:r>
            <a:endParaRPr lang="en-US" dirty="0"/>
          </a:p>
          <a:p>
            <a:r>
              <a:rPr lang="en-US" dirty="0"/>
              <a:t>Replay component reconstructs and restores state of system, and system activity occurs from that point 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2C9ED-8668-1E45-872A-8D9BC5BF7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45CBA-F24A-B14B-9ABC-39B8B602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AE513-A465-4446-BF6F-6F4F302F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9580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A6493-BA33-E74C-AAFF-10BD27D7E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3: Consider the Effects of Actions As Well As the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68BAE-8994-8E4F-A869-AEDE61B4B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Aim is to establish what system did as well as what attacker did</a:t>
            </a:r>
          </a:p>
          <a:p>
            <a:r>
              <a:rPr lang="en-US" dirty="0"/>
              <a:t>Logs record actions, sometimes effects, but almost never causes allowing actions to occur</a:t>
            </a:r>
          </a:p>
          <a:p>
            <a:r>
              <a:rPr lang="en-US" dirty="0"/>
              <a:t>Example: remote attacker gains enough access to execute commands on other systems</a:t>
            </a:r>
          </a:p>
          <a:p>
            <a:pPr lvl="1"/>
            <a:r>
              <a:rPr lang="en-US" dirty="0"/>
              <a:t>Logs show which server she went to, commands issued</a:t>
            </a:r>
          </a:p>
          <a:p>
            <a:pPr lvl="1"/>
            <a:r>
              <a:rPr lang="en-US" dirty="0"/>
              <a:t>Logs do not show vulnerability that enabled attacker to succeed, so others may exploit the same vulnerability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C8457-B506-BA47-AD8F-EFAB475C2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5DDB7-FE73-9D40-B755-9BCEB10D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891D9-7AD8-A54F-95F0-A8F15D09A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4149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45260-7780-9542-8B09-5FA2095D0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4: Context Assists in Understanding 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90C55-BF25-4B47-B8A7-1F24C9903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action may cause 2 different effects when executed in 2 different contexts</a:t>
            </a:r>
          </a:p>
          <a:p>
            <a:r>
              <a:rPr lang="en-US" dirty="0"/>
              <a:t>Example: LINUX command typed at keyboard (not full path name of command)</a:t>
            </a:r>
          </a:p>
          <a:p>
            <a:pPr lvl="1"/>
            <a:r>
              <a:rPr lang="en-US" dirty="0"/>
              <a:t>What gets executed depends on search path, contents of file system</a:t>
            </a:r>
          </a:p>
          <a:p>
            <a:r>
              <a:rPr lang="en-US" dirty="0"/>
              <a:t>Example: file system monitoring tool logging access to files by file name</a:t>
            </a:r>
          </a:p>
          <a:p>
            <a:pPr lvl="1"/>
            <a:r>
              <a:rPr lang="en-US" dirty="0"/>
              <a:t>The same name may refer to 2 different files (refers to file X, then file X deleted and a new file X created)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73AE4-0DD3-1549-9578-8A09D9CB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C19E8-4842-4145-A3C5-1B53BEAA4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AF469-EA78-4A43-AAF7-14CDAB949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1857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5453E-49DF-2F40-81BD-ACF6483B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5: Information Must Be Processed, Presented in an Understandable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DC2EF-0BF2-A645-8122-B4FB412F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Those who need to understand the forensic analysis can do so</a:t>
            </a:r>
          </a:p>
          <a:p>
            <a:r>
              <a:rPr lang="en-US" dirty="0"/>
              <a:t>First audience: analysts</a:t>
            </a:r>
          </a:p>
          <a:p>
            <a:pPr lvl="1"/>
            <a:r>
              <a:rPr lang="en-US" dirty="0"/>
              <a:t>Interfaces to forensic tools must be designed with usability in mind, and indicate where gaps in data, analysis are</a:t>
            </a:r>
          </a:p>
          <a:p>
            <a:pPr lvl="1"/>
            <a:r>
              <a:rPr lang="en-US" dirty="0"/>
              <a:t>Presentation of results must also be clear to a technical audience</a:t>
            </a:r>
          </a:p>
          <a:p>
            <a:r>
              <a:rPr lang="en-US" dirty="0"/>
              <a:t>Second audience: non-technical audience</a:t>
            </a:r>
          </a:p>
          <a:p>
            <a:pPr lvl="1"/>
            <a:r>
              <a:rPr lang="en-US" dirty="0"/>
              <a:t>Provide information in a way that the audience can understand what happened, how it happened, what the effects of the attack were, the level of assurance that the data, analysis is correct</a:t>
            </a:r>
          </a:p>
          <a:p>
            <a:pPr lvl="1"/>
            <a:r>
              <a:rPr lang="en-US" dirty="0"/>
              <a:t>May need to present evidence in a way appropriate to a particular audience, such as legal audiences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313AA-D56A-FA40-AC7B-6623F04FA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95E91-02FA-534E-A1FE-9EF9B9CB6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82604-20D4-F749-A72B-CE746CAC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9912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795F-5ACA-8043-B4BC-2188B7D4C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896F8-3617-D340-BC38-0982807A2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Typically 4 steps to reconstruct state of system and sequence of actions of interest</a:t>
            </a:r>
          </a:p>
          <a:p>
            <a:pPr marL="401638" indent="-401638">
              <a:buFont typeface="+mj-lt"/>
              <a:buAutoNum type="arabicPeriod"/>
            </a:pPr>
            <a:r>
              <a:rPr lang="en-US" dirty="0"/>
              <a:t>Capture, preserve current state of system, network data</a:t>
            </a:r>
          </a:p>
          <a:p>
            <a:pPr marL="401638" indent="-401638">
              <a:buFont typeface="+mj-lt"/>
              <a:buAutoNum type="arabicPeriod"/>
            </a:pPr>
            <a:r>
              <a:rPr lang="en-US" dirty="0"/>
              <a:t>Extract information about that state and prior states</a:t>
            </a:r>
          </a:p>
          <a:p>
            <a:pPr lvl="1"/>
            <a:r>
              <a:rPr lang="en-US" dirty="0"/>
              <a:t>Reverse these steps if system is active; in this case, state will be approximate as gathering data takes time and state may change during that process</a:t>
            </a:r>
          </a:p>
          <a:p>
            <a:pPr marL="401638" indent="-401638">
              <a:buFont typeface="+mj-lt"/>
              <a:buAutoNum type="arabicPeriod"/>
            </a:pPr>
            <a:r>
              <a:rPr lang="en-US" dirty="0"/>
              <a:t>Analyze data to determine sequence of actions, objects affected, and how they are affected</a:t>
            </a:r>
          </a:p>
          <a:p>
            <a:pPr marL="401638" indent="-401638">
              <a:buFont typeface="+mj-lt"/>
              <a:buAutoNum type="arabicPeriod"/>
            </a:pPr>
            <a:r>
              <a:rPr lang="en-US" dirty="0"/>
              <a:t>Prepare, report results of analysis to intended audience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81483-ADC1-8041-A844-0D0E53472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06988-BE53-2547-B064-45DCD6422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44BC5-1525-5140-B179-ABCFCC49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3908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3725-33F9-F442-8255-16E6B56C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DF6D9-815D-4945-82BC-1B208E146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 complete image of all components</a:t>
            </a:r>
          </a:p>
          <a:p>
            <a:r>
              <a:rPr lang="en-US" dirty="0"/>
              <a:t>If infeasible (because compromise discovered after it is done, or system is active), get as complete an image as possible</a:t>
            </a:r>
          </a:p>
          <a:p>
            <a:pPr lvl="1"/>
            <a:r>
              <a:rPr lang="en-US" dirty="0"/>
              <a:t>May include disk images, backups, stored network or IDS data</a:t>
            </a:r>
          </a:p>
          <a:p>
            <a:r>
              <a:rPr lang="en-US" dirty="0"/>
              <a:t>Be sure to make cryptographic hash of all data </a:t>
            </a:r>
          </a:p>
          <a:p>
            <a:pPr lvl="1"/>
            <a:r>
              <a:rPr lang="en-US" dirty="0"/>
              <a:t>That way, you and others can verify data is unaltered after being </a:t>
            </a:r>
            <a:r>
              <a:rPr lang="en-US" dirty="0" err="1"/>
              <a:t>checksummed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0A9D9-6761-D645-944C-1D5861ED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AFCE7-0721-4D4E-8D6A-409E42D9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AC68A-8988-6E4A-9C59-0F9211B8A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6509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3725-33F9-F442-8255-16E6B56C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Gathering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DF6D9-815D-4945-82BC-1B208E146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Disk is full, but space used by files much less than size of disk</a:t>
            </a:r>
          </a:p>
          <a:p>
            <a:r>
              <a:rPr lang="en-US" dirty="0"/>
              <a:t>Sysadmin removes dick, mounts it read-only on another system</a:t>
            </a:r>
          </a:p>
          <a:p>
            <a:r>
              <a:rPr lang="en-US" dirty="0"/>
              <a:t>Sysadmin creates image of it on some other media</a:t>
            </a:r>
          </a:p>
          <a:p>
            <a:pPr lvl="1"/>
            <a:r>
              <a:rPr lang="en-US" dirty="0"/>
              <a:t>On a second, previously wiped, disk</a:t>
            </a:r>
          </a:p>
          <a:p>
            <a:r>
              <a:rPr lang="en-US" dirty="0"/>
              <a:t>Sysadmin creates cryptographic checksum of image</a:t>
            </a:r>
          </a:p>
          <a:p>
            <a:pPr lvl="1"/>
            <a:r>
              <a:rPr lang="en-US" dirty="0"/>
              <a:t>Can be used to show image was not changed since its creation</a:t>
            </a:r>
          </a:p>
          <a:p>
            <a:r>
              <a:rPr lang="en-US" dirty="0"/>
              <a:t>Sysadmin uses a different program to recompute checksum and verifies it matches previously computed checksum</a:t>
            </a:r>
          </a:p>
          <a:p>
            <a:pPr lvl="1"/>
            <a:r>
              <a:rPr lang="en-US" dirty="0"/>
              <a:t>Used to ensure cryptographic checksum is correct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0A9D9-6761-D645-944C-1D5861ED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AFCE7-0721-4D4E-8D6A-409E42D9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AC68A-8988-6E4A-9C59-0F9211B8A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12619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F9237-556F-8944-8EB3-197A5B16B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Persistent vs. Volatile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AC9DC-F73F-B948-891B-E9C1FB3D3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Persistent data: remains when system or data storage is powered off</a:t>
            </a:r>
          </a:p>
          <a:p>
            <a:pPr lvl="1"/>
            <a:r>
              <a:rPr lang="en-US" dirty="0"/>
              <a:t>Data on hard drive or secondary storage</a:t>
            </a:r>
          </a:p>
          <a:p>
            <a:r>
              <a:rPr lang="en-US" dirty="0"/>
              <a:t>Volatile data: transient, disappearing at some point in time (like when system is powered off)</a:t>
            </a:r>
          </a:p>
          <a:p>
            <a:pPr lvl="1"/>
            <a:r>
              <a:rPr lang="en-US" dirty="0"/>
              <a:t>Data in memory</a:t>
            </a:r>
          </a:p>
          <a:p>
            <a:pPr lvl="1"/>
            <a:r>
              <a:rPr lang="en-US" dirty="0"/>
              <a:t>More difficult to capture than persistent data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A080D-AC19-3149-B96B-1BC10AEA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D3B50-02C5-A94F-8862-A895F3D82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1DC67-32EB-6940-A922-FAEE5BDB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952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D7A29-5FAF-DE46-870C-F85A6C33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84CBC7B-E8A9-CD4C-A491-3A8931FE36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Assume Sage knows </a:t>
            </a:r>
            <a:r>
              <a:rPr lang="en-US" i="1" dirty="0" err="1"/>
              <a:t>E</a:t>
            </a:r>
            <a:r>
              <a:rPr lang="en-US" i="1" baseline="-25000" dirty="0" err="1"/>
              <a:t>k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), </a:t>
            </a:r>
            <a:r>
              <a:rPr lang="en-US" i="1" dirty="0" err="1"/>
              <a:t>E</a:t>
            </a:r>
            <a:r>
              <a:rPr lang="en-US" i="1" baseline="-25000" dirty="0" err="1"/>
              <a:t>k</a:t>
            </a:r>
            <a:r>
              <a:rPr lang="en-US" i="1" baseline="-25000" dirty="0"/>
              <a:t>′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), </a:t>
            </a:r>
            <a:r>
              <a:rPr lang="en-US" i="1" dirty="0"/>
              <a:t>k′</a:t>
            </a:r>
          </a:p>
          <a:p>
            <a:pPr lvl="1"/>
            <a:r>
              <a:rPr lang="en-US" dirty="0"/>
              <a:t>Nodes for these are available nodes</a:t>
            </a:r>
          </a:p>
          <a:p>
            <a:r>
              <a:rPr lang="en-US" dirty="0"/>
              <a:t>Goal: determine </a:t>
            </a:r>
            <a:r>
              <a:rPr lang="en-US" i="1" dirty="0"/>
              <a:t>m</a:t>
            </a:r>
            <a:endParaRPr lang="en-US" dirty="0"/>
          </a:p>
          <a:p>
            <a:pPr lvl="1"/>
            <a:r>
              <a:rPr lang="en-US" dirty="0"/>
              <a:t>Node representing </a:t>
            </a:r>
            <a:r>
              <a:rPr lang="en-US" i="1" dirty="0"/>
              <a:t>m</a:t>
            </a:r>
            <a:r>
              <a:rPr lang="en-US" dirty="0"/>
              <a:t> is required node</a:t>
            </a:r>
          </a:p>
          <a:p>
            <a:r>
              <a:rPr lang="en-US" dirty="0"/>
              <a:t>Tree construction:</a:t>
            </a:r>
          </a:p>
          <a:p>
            <a:pPr lvl="1"/>
            <a:r>
              <a:rPr lang="en-US" dirty="0"/>
              <a:t>To get </a:t>
            </a:r>
            <a:r>
              <a:rPr lang="en-US" i="1" dirty="0"/>
              <a:t>m</a:t>
            </a:r>
            <a:r>
              <a:rPr lang="en-US" dirty="0"/>
              <a:t>, use </a:t>
            </a:r>
            <a:r>
              <a:rPr lang="en-US" i="1" dirty="0"/>
              <a:t>k</a:t>
            </a:r>
            <a:r>
              <a:rPr lang="en-US" dirty="0"/>
              <a:t> to decrypt </a:t>
            </a:r>
            <a:r>
              <a:rPr lang="en-US" i="1" dirty="0" err="1"/>
              <a:t>E</a:t>
            </a:r>
            <a:r>
              <a:rPr lang="en-US" i="1" baseline="-25000" dirty="0" err="1"/>
              <a:t>k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(left tree)</a:t>
            </a:r>
          </a:p>
          <a:p>
            <a:pPr lvl="1"/>
            <a:r>
              <a:rPr lang="en-US" dirty="0"/>
              <a:t>To get </a:t>
            </a:r>
            <a:r>
              <a:rPr lang="en-US" i="1" dirty="0"/>
              <a:t>k</a:t>
            </a:r>
            <a:r>
              <a:rPr lang="en-US" dirty="0"/>
              <a:t>, determine if it is encrypted and if so, try to decrypt it (right tree)</a:t>
            </a:r>
          </a:p>
          <a:p>
            <a:r>
              <a:rPr lang="en-US" dirty="0"/>
              <a:t>Now all leaves are available nodes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C02D8-7E2C-D645-B648-D8A550F0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03BB2-F869-7245-AD12-AA1B0F47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48D7C-1824-AE47-8450-42C857373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778B04-9FC0-2540-ABCD-152083434C51}"/>
              </a:ext>
            </a:extLst>
          </p:cNvPr>
          <p:cNvSpPr/>
          <p:nvPr/>
        </p:nvSpPr>
        <p:spPr>
          <a:xfrm>
            <a:off x="6467700" y="5342562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1E1524-D3EF-B949-B4C3-919C1DC15A4D}"/>
              </a:ext>
            </a:extLst>
          </p:cNvPr>
          <p:cNvSpPr/>
          <p:nvPr/>
        </p:nvSpPr>
        <p:spPr>
          <a:xfrm>
            <a:off x="7171362" y="4001294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610D11A-7059-0342-BE46-A7505F390BBC}"/>
              </a:ext>
            </a:extLst>
          </p:cNvPr>
          <p:cNvSpPr/>
          <p:nvPr/>
        </p:nvSpPr>
        <p:spPr>
          <a:xfrm>
            <a:off x="7736927" y="5342562"/>
            <a:ext cx="832945" cy="83440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17E5CE8-08D0-544E-A7D5-DDF7F24EF5AC}"/>
              </a:ext>
            </a:extLst>
          </p:cNvPr>
          <p:cNvCxnSpPr>
            <a:endCxn id="15" idx="0"/>
          </p:cNvCxnSpPr>
          <p:nvPr/>
        </p:nvCxnSpPr>
        <p:spPr>
          <a:xfrm>
            <a:off x="7798676" y="4835695"/>
            <a:ext cx="354724" cy="5068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6378EBF-12D3-8942-8598-57C0BD87B388}"/>
              </a:ext>
            </a:extLst>
          </p:cNvPr>
          <p:cNvCxnSpPr/>
          <p:nvPr/>
        </p:nvCxnSpPr>
        <p:spPr>
          <a:xfrm flipH="1">
            <a:off x="6915807" y="4835695"/>
            <a:ext cx="430924" cy="5068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285B6D5-D3E8-E641-B28E-6CDC8FAB5BFD}"/>
              </a:ext>
            </a:extLst>
          </p:cNvPr>
          <p:cNvSpPr txBox="1"/>
          <p:nvPr/>
        </p:nvSpPr>
        <p:spPr>
          <a:xfrm>
            <a:off x="6749646" y="557509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F7742E-0748-B240-B493-AB8E76B988A1}"/>
              </a:ext>
            </a:extLst>
          </p:cNvPr>
          <p:cNvSpPr txBox="1"/>
          <p:nvPr/>
        </p:nvSpPr>
        <p:spPr>
          <a:xfrm>
            <a:off x="7798676" y="5575096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E</a:t>
            </a:r>
            <a:r>
              <a:rPr lang="en-US" i="1" baseline="-25000" dirty="0" err="1"/>
              <a:t>k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BD2F4D-F73A-A340-81AF-CC7821373B81}"/>
              </a:ext>
            </a:extLst>
          </p:cNvPr>
          <p:cNvSpPr txBox="1"/>
          <p:nvPr/>
        </p:nvSpPr>
        <p:spPr>
          <a:xfrm>
            <a:off x="7414035" y="423382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C3A1C60-B707-9641-8C05-206AF1920F49}"/>
              </a:ext>
            </a:extLst>
          </p:cNvPr>
          <p:cNvSpPr/>
          <p:nvPr/>
        </p:nvSpPr>
        <p:spPr>
          <a:xfrm>
            <a:off x="9019188" y="5342562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462C75B-E4AB-8C4F-8F30-9FB943026142}"/>
              </a:ext>
            </a:extLst>
          </p:cNvPr>
          <p:cNvSpPr/>
          <p:nvPr/>
        </p:nvSpPr>
        <p:spPr>
          <a:xfrm>
            <a:off x="9722850" y="4001294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338EF10-F07A-614B-B822-91A1169A839D}"/>
              </a:ext>
            </a:extLst>
          </p:cNvPr>
          <p:cNvSpPr/>
          <p:nvPr/>
        </p:nvSpPr>
        <p:spPr>
          <a:xfrm>
            <a:off x="10288415" y="5342562"/>
            <a:ext cx="832945" cy="83440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736E378-2296-D24E-A1BE-7640293A83BF}"/>
              </a:ext>
            </a:extLst>
          </p:cNvPr>
          <p:cNvCxnSpPr>
            <a:endCxn id="25" idx="0"/>
          </p:cNvCxnSpPr>
          <p:nvPr/>
        </p:nvCxnSpPr>
        <p:spPr>
          <a:xfrm>
            <a:off x="10350164" y="4835695"/>
            <a:ext cx="354724" cy="5068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C732449-CB16-8F4C-9C42-B674811978D1}"/>
              </a:ext>
            </a:extLst>
          </p:cNvPr>
          <p:cNvCxnSpPr/>
          <p:nvPr/>
        </p:nvCxnSpPr>
        <p:spPr>
          <a:xfrm flipH="1">
            <a:off x="9467295" y="4835695"/>
            <a:ext cx="430924" cy="5068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E88E31B-0943-5142-BBFA-B03F1258B5F7}"/>
              </a:ext>
            </a:extLst>
          </p:cNvPr>
          <p:cNvSpPr txBox="1"/>
          <p:nvPr/>
        </p:nvSpPr>
        <p:spPr>
          <a:xfrm>
            <a:off x="9301134" y="5575096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k′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3786DF2-1A98-344C-84FC-F7BA46199597}"/>
              </a:ext>
            </a:extLst>
          </p:cNvPr>
          <p:cNvSpPr txBox="1"/>
          <p:nvPr/>
        </p:nvSpPr>
        <p:spPr>
          <a:xfrm>
            <a:off x="10350164" y="557509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E</a:t>
            </a:r>
            <a:r>
              <a:rPr lang="en-US" i="1" baseline="-25000" dirty="0" err="1"/>
              <a:t>k</a:t>
            </a:r>
            <a:r>
              <a:rPr lang="en-US" i="1" baseline="-25000" dirty="0"/>
              <a:t>′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B0C33D9-05D8-AE40-949D-042406ACED57}"/>
              </a:ext>
            </a:extLst>
          </p:cNvPr>
          <p:cNvSpPr txBox="1"/>
          <p:nvPr/>
        </p:nvSpPr>
        <p:spPr>
          <a:xfrm>
            <a:off x="9965523" y="423382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k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8205DC5-4F48-914F-904A-E15CDCBE8E33}"/>
              </a:ext>
            </a:extLst>
          </p:cNvPr>
          <p:cNvSpPr/>
          <p:nvPr/>
        </p:nvSpPr>
        <p:spPr>
          <a:xfrm>
            <a:off x="10410848" y="2649951"/>
            <a:ext cx="852755" cy="8344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911AB42-0DDE-7746-9E8B-E00E60C8B846}"/>
              </a:ext>
            </a:extLst>
          </p:cNvPr>
          <p:cNvSpPr/>
          <p:nvPr/>
        </p:nvSpPr>
        <p:spPr>
          <a:xfrm>
            <a:off x="10976413" y="3991219"/>
            <a:ext cx="832945" cy="83440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206F775-A01F-424F-93C8-7BF16A5F04E6}"/>
              </a:ext>
            </a:extLst>
          </p:cNvPr>
          <p:cNvCxnSpPr>
            <a:cxnSpLocks/>
            <a:endCxn id="33" idx="0"/>
          </p:cNvCxnSpPr>
          <p:nvPr/>
        </p:nvCxnSpPr>
        <p:spPr>
          <a:xfrm>
            <a:off x="11038162" y="3484352"/>
            <a:ext cx="354724" cy="5068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EAB494F-48D2-F147-860E-3B98858F735F}"/>
              </a:ext>
            </a:extLst>
          </p:cNvPr>
          <p:cNvCxnSpPr/>
          <p:nvPr/>
        </p:nvCxnSpPr>
        <p:spPr>
          <a:xfrm flipH="1">
            <a:off x="10155293" y="3484352"/>
            <a:ext cx="430924" cy="5068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CDDDAC0-CB5C-814E-8D8D-A33895328BE2}"/>
              </a:ext>
            </a:extLst>
          </p:cNvPr>
          <p:cNvSpPr txBox="1"/>
          <p:nvPr/>
        </p:nvSpPr>
        <p:spPr>
          <a:xfrm>
            <a:off x="11038162" y="4223753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E</a:t>
            </a:r>
            <a:r>
              <a:rPr lang="en-US" i="1" baseline="-25000" dirty="0" err="1"/>
              <a:t>k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793B8F-4444-A944-8D8E-723F637944FC}"/>
              </a:ext>
            </a:extLst>
          </p:cNvPr>
          <p:cNvSpPr txBox="1"/>
          <p:nvPr/>
        </p:nvSpPr>
        <p:spPr>
          <a:xfrm>
            <a:off x="10653521" y="2882485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5766608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5066E-F5FC-4947-9E6D-D5FDFB591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Capturing Volatile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C089F-518D-9C46-8F99-D09D10ABB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using software to capture memory contents alters memory</a:t>
            </a:r>
          </a:p>
          <a:p>
            <a:r>
              <a:rPr lang="en-US" dirty="0"/>
              <a:t>One approach: use specialized hardware</a:t>
            </a:r>
          </a:p>
          <a:p>
            <a:pPr lvl="1"/>
            <a:r>
              <a:rPr lang="en-US" dirty="0"/>
              <a:t>Carrier and Grand built custom PCI card; attached to bus</a:t>
            </a:r>
          </a:p>
          <a:p>
            <a:pPr lvl="2"/>
            <a:r>
              <a:rPr lang="en-US" dirty="0"/>
              <a:t>When computer boots, card configures itself, disables its controller so it is invisible to programs scanning PCI bus</a:t>
            </a:r>
          </a:p>
          <a:p>
            <a:pPr lvl="2"/>
            <a:r>
              <a:rPr lang="en-US" dirty="0"/>
              <a:t>Throw switch, card re-enables controller, suspends CPU, dumps memory to a non-volatile storage medium</a:t>
            </a:r>
          </a:p>
          <a:p>
            <a:pPr lvl="2"/>
            <a:r>
              <a:rPr lang="en-US" dirty="0"/>
              <a:t>When done, disables its controller and restart CPU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168F2-07FF-A544-9A54-6498D9AD7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5A044-41E3-6841-A09A-137C97F4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9E152-FC76-714D-8227-0EE6A18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63385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5066E-F5FC-4947-9E6D-D5FDFB591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Capturing Volatile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C089F-518D-9C46-8F99-D09D10ABB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 approach: store memory-reading software in trusted location</a:t>
            </a:r>
          </a:p>
          <a:p>
            <a:pPr lvl="1"/>
            <a:r>
              <a:rPr lang="en-US" dirty="0"/>
              <a:t>Attacker cannot alter it</a:t>
            </a:r>
          </a:p>
          <a:p>
            <a:pPr lvl="1"/>
            <a:r>
              <a:rPr lang="en-US" dirty="0"/>
              <a:t>Software freezes operating system and all associated processes, captures and dumps memory contents, unfreezes operating system and all associated processes</a:t>
            </a:r>
          </a:p>
          <a:p>
            <a:pPr lvl="1"/>
            <a:r>
              <a:rPr lang="en-US" dirty="0"/>
              <a:t>Intel IA-32 platforms have System Management Mode to provide such an area</a:t>
            </a:r>
          </a:p>
          <a:p>
            <a:pPr lvl="2"/>
            <a:r>
              <a:rPr lang="en-US" dirty="0"/>
              <a:t>SMM has software drivers for standard network PCI card</a:t>
            </a:r>
          </a:p>
          <a:p>
            <a:pPr lvl="2"/>
            <a:r>
              <a:rPr lang="en-US" dirty="0"/>
              <a:t>SMM grabs contents of CPU registers, and PCI grabs contents of memory; these transmitted to waiting server</a:t>
            </a:r>
          </a:p>
          <a:p>
            <a:pPr lvl="2"/>
            <a:r>
              <a:rPr lang="en-US" dirty="0"/>
              <a:t>Using SMM suspends operating system so memory contents in consistent state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168F2-07FF-A544-9A54-6498D9AD7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5A044-41E3-6841-A09A-137C97F4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9E152-FC76-714D-8227-0EE6A18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0628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5066E-F5FC-4947-9E6D-D5FDFB591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Capturing Volatile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C089F-518D-9C46-8F99-D09D10ABB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Third approach: put acquisition software between operating system, hardware</a:t>
            </a:r>
          </a:p>
          <a:p>
            <a:pPr lvl="1"/>
            <a:r>
              <a:rPr lang="en-US" dirty="0"/>
              <a:t>Virtual machine introspection does this; to capture memory contents, virtual machine monitor stops VM, copies contents of memory</a:t>
            </a:r>
          </a:p>
          <a:p>
            <a:r>
              <a:rPr lang="en-US" dirty="0"/>
              <a:t>Fourth approach: remanence effect</a:t>
            </a:r>
          </a:p>
          <a:p>
            <a:pPr lvl="1"/>
            <a:r>
              <a:rPr lang="en-US" dirty="0"/>
              <a:t>Memory retains contents for very short time after power lost</a:t>
            </a:r>
          </a:p>
          <a:p>
            <a:pPr lvl="1"/>
            <a:r>
              <a:rPr lang="en-US" dirty="0"/>
              <a:t>Cooling memory increases this time significantly</a:t>
            </a:r>
          </a:p>
          <a:p>
            <a:pPr lvl="1"/>
            <a:r>
              <a:rPr lang="en-US" dirty="0"/>
              <a:t>This used for forensics on Android phones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168F2-07FF-A544-9A54-6498D9AD7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5A044-41E3-6841-A09A-137C97F4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9E152-FC76-714D-8227-0EE6A18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1999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89C94-C61F-8546-BC75-5DA8B9AB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2028B-B486-2E43-AB40-844300CD0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to produce a timeline</a:t>
            </a:r>
          </a:p>
          <a:p>
            <a:r>
              <a:rPr lang="en-US" dirty="0"/>
              <a:t>Example for the disk mentioned earlier; work done from disk image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Analysts obtain list of files on disk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They check for deleted files; find several corresponding to undeleted files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They examine free space; find large number of files there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E294A-6DF1-C949-B9C5-384E21C75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1F64C-B11A-5F4D-AE76-28BCE7D75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73D6E-80E0-9449-B2DF-F96A9A98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9269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BDCCA-6A5C-D544-84FB-891A8EE53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DFAA2-EE86-614A-98D1-AA6BBF93D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Goal is to answer specific questions that depend on nature of attack, resources involved, and the data</a:t>
            </a:r>
          </a:p>
          <a:p>
            <a:r>
              <a:rPr lang="en-US" dirty="0"/>
              <a:t>Example for the disk mentioned earlier; information gathered from disk image</a:t>
            </a:r>
          </a:p>
          <a:p>
            <a:r>
              <a:rPr lang="en-US" dirty="0"/>
              <a:t>Analysts examine files stored in free space as they are hidden; turn out to be copies of recently released movies</a:t>
            </a:r>
          </a:p>
          <a:p>
            <a:r>
              <a:rPr lang="en-US" dirty="0"/>
              <a:t>Key question: how did they get there?</a:t>
            </a:r>
          </a:p>
          <a:p>
            <a:r>
              <a:rPr lang="en-US" dirty="0"/>
              <a:t>Analysts extract log files of network server, user actions; find a login name with control characters in it, and no corresponding logout; possible buffer overflow</a:t>
            </a:r>
          </a:p>
          <a:p>
            <a:pPr lvl="1"/>
            <a:r>
              <a:rPr lang="en-US" dirty="0"/>
              <a:t>Validation: run login program, give it user name of 1000 characters; it crashes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8E951-708E-A04A-B36F-F76405637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10E6C-6B89-BC4E-B508-B0CB32E7A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17D21-97C1-1648-8379-30FD7F50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2403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EBE08-7B2A-ED43-8943-D2187492F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79A7E-C0E9-1B4E-9420-E2077BE26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did attackers gain access to system (to run login program)?</a:t>
            </a:r>
          </a:p>
          <a:p>
            <a:r>
              <a:rPr lang="en-US" dirty="0"/>
              <a:t>Analysts examine server logs, server configuration files; nothing suspicious</a:t>
            </a:r>
          </a:p>
          <a:p>
            <a:r>
              <a:rPr lang="en-US" dirty="0"/>
              <a:t>Analysts look through other network log files, find an entry made by a program starting the </a:t>
            </a:r>
            <a:r>
              <a:rPr lang="en-US" i="1" dirty="0"/>
              <a:t>telnet</a:t>
            </a:r>
            <a:r>
              <a:rPr lang="en-US" dirty="0"/>
              <a:t> service</a:t>
            </a:r>
          </a:p>
          <a:p>
            <a:pPr lvl="1"/>
            <a:r>
              <a:rPr lang="en-US" dirty="0"/>
              <a:t>This is a remote terminal interface and should never run</a:t>
            </a:r>
          </a:p>
          <a:p>
            <a:pPr lvl="1"/>
            <a:r>
              <a:rPr lang="en-US" dirty="0"/>
              <a:t>Find the program in a sysadmin’s directory</a:t>
            </a:r>
          </a:p>
          <a:p>
            <a:r>
              <a:rPr lang="en-US" dirty="0"/>
              <a:t>Analysts look at network logs</a:t>
            </a:r>
          </a:p>
          <a:p>
            <a:pPr lvl="1"/>
            <a:r>
              <a:rPr lang="en-US" dirty="0"/>
              <a:t>IDS captures packets, stored for 30 days</a:t>
            </a:r>
          </a:p>
          <a:p>
            <a:pPr lvl="1"/>
            <a:r>
              <a:rPr lang="en-US" dirty="0"/>
              <a:t>After that, deletes packet bodies and saves headers for 5 months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458C6-5BBB-2F47-8018-BCF637532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AC6B0-E7DB-584A-898D-BC9914B8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97D93-E049-8A43-BEFD-050ED178E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24671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2BCD4-2801-8F49-BBC2-0CF2FE8EA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9512A-52C9-5047-A534-2B03A1057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Analysts look for </a:t>
            </a:r>
            <a:r>
              <a:rPr lang="en-US" i="1" dirty="0"/>
              <a:t>telnet</a:t>
            </a:r>
            <a:r>
              <a:rPr lang="en-US" dirty="0"/>
              <a:t> packets; find several, including one containing the user name matching the one with control characters</a:t>
            </a:r>
          </a:p>
          <a:p>
            <a:r>
              <a:rPr lang="en-US" dirty="0"/>
              <a:t>Analysts copy these packets to separate file, create a textual representation in another file</a:t>
            </a:r>
          </a:p>
          <a:p>
            <a:pPr lvl="1"/>
            <a:r>
              <a:rPr lang="en-US" dirty="0"/>
              <a:t>And these are </a:t>
            </a:r>
            <a:r>
              <a:rPr lang="en-US" dirty="0" err="1"/>
              <a:t>checksummed</a:t>
            </a:r>
            <a:r>
              <a:rPr lang="en-US" dirty="0"/>
              <a:t> and saved on read-only media</a:t>
            </a:r>
          </a:p>
          <a:p>
            <a:r>
              <a:rPr lang="en-US" dirty="0"/>
              <a:t>How did movies get put into free space?</a:t>
            </a:r>
          </a:p>
          <a:p>
            <a:pPr lvl="1"/>
            <a:r>
              <a:rPr lang="en-US" dirty="0"/>
              <a:t>Obvious answer: attackers simply deleted them or wrote them directly to free space</a:t>
            </a:r>
          </a:p>
          <a:p>
            <a:pPr lvl="2"/>
            <a:r>
              <a:rPr lang="en-US" dirty="0"/>
              <a:t>But then disk would not have been full as deleted blocks would simply be overwritten</a:t>
            </a:r>
          </a:p>
          <a:p>
            <a:pPr lvl="1"/>
            <a:r>
              <a:rPr lang="en-US" dirty="0"/>
              <a:t>More probable answer: attacker created file, opened it, deleted file from file system</a:t>
            </a:r>
          </a:p>
          <a:p>
            <a:pPr lvl="2"/>
            <a:r>
              <a:rPr lang="en-US" dirty="0"/>
              <a:t>Program checking disk space by traversing file hierarchy will miss it; looking at disk map won’t; this also explains discrepancy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4A199-077E-004B-935E-4E3C21343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802C-7FAC-334D-9633-2ECC52F1B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9321C-3E15-FB4B-B7B2-6849B957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1126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87F15-C03B-0C48-9D84-BDE3AB07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the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CFDAA-292F-2146-830A-1D88C161E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Must take into account the audience (principle of presenting information in an understandable way)</a:t>
            </a:r>
          </a:p>
          <a:p>
            <a:r>
              <a:rPr lang="en-US" dirty="0"/>
              <a:t>If non-technical audience, report should say movie files stored in unused disk space, and give data on number of movies found, titles, and so forth</a:t>
            </a:r>
          </a:p>
          <a:p>
            <a:r>
              <a:rPr lang="en-US" dirty="0"/>
              <a:t>If technical audience, also describe how movies stored, how they were found</a:t>
            </a:r>
          </a:p>
          <a:p>
            <a:pPr marL="0" indent="0">
              <a:buNone/>
            </a:pPr>
            <a:r>
              <a:rPr lang="en-US" dirty="0"/>
              <a:t>This suggests preparing a detailed technical report for reference, then use that as basis for writing other reports as needed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036A8-1C55-BF43-81B8-40E1E9DDF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E4D19-B462-A44A-BD45-33A597837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223E0-B45A-C24A-90D2-CC6A3D099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4232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4F6B-FE4C-DC48-AAFE-12DD04113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Anti-Forensics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2E645-1F4B-FB43-9DA9-FC5670E06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Anti-forensics</a:t>
            </a:r>
            <a:r>
              <a:rPr lang="en-US" dirty="0"/>
              <a:t>: the attempt to compromise the availability or usefulness of evidence to forensics process</a:t>
            </a:r>
          </a:p>
          <a:p>
            <a:r>
              <a:rPr lang="en-US" dirty="0"/>
              <a:t>Goals:</a:t>
            </a:r>
          </a:p>
          <a:p>
            <a:pPr lvl="1"/>
            <a:r>
              <a:rPr lang="en-US" dirty="0"/>
              <a:t>Interfere with forensic analysis tools gathering information, by hiding data or obscuring type, sequence of evidence</a:t>
            </a:r>
          </a:p>
          <a:p>
            <a:pPr lvl="1"/>
            <a:r>
              <a:rPr lang="en-US" dirty="0"/>
              <a:t>Hinder the validation of authenticity of digital image</a:t>
            </a:r>
          </a:p>
          <a:p>
            <a:pPr lvl="1"/>
            <a:r>
              <a:rPr lang="en-US" dirty="0"/>
              <a:t>Exploit weaknesses in forensic analysis tools</a:t>
            </a:r>
          </a:p>
          <a:p>
            <a:pPr lvl="1"/>
            <a:r>
              <a:rPr lang="en-US" dirty="0"/>
              <a:t>Attacking users of forensic analysis tools, for example by crashing analyst’s system or increasing time needed to analyze data</a:t>
            </a:r>
          </a:p>
          <a:p>
            <a:pPr lvl="1"/>
            <a:r>
              <a:rPr lang="en-US" dirty="0"/>
              <a:t>Cast doubt on results of forensic analysis; will diminish its credibility in court, for example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E6DBC-8D91-D345-8691-AE4A81323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FC2C4-1E56-8743-BA11-B97B4A46B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4FDDB-D113-4B43-8DD7-9848078A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5788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DC945-DB79-FB49-A68A-E9768351F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584BA-1DD8-3841-AF79-A55EB6B6A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timestomp</a:t>
            </a:r>
            <a:r>
              <a:rPr lang="en-US" dirty="0"/>
              <a:t>: enables user to change file access times</a:t>
            </a:r>
          </a:p>
          <a:p>
            <a:r>
              <a:rPr lang="en-US" i="1" dirty="0" err="1"/>
              <a:t>event_manager</a:t>
            </a:r>
            <a:r>
              <a:rPr lang="en-US" dirty="0"/>
              <a:t>: enables user to delete entries from log files</a:t>
            </a:r>
          </a:p>
          <a:p>
            <a:r>
              <a:rPr lang="en-US" dirty="0"/>
              <a:t>JPEG image data compresses digital representation of image into multiple bands of transform coefficients, which generally follow a smooth distribution; altering image perturbs coefficients, so distribution different; anti-forensic tools add dithering to change coefficients back to approximate original one</a:t>
            </a:r>
          </a:p>
          <a:p>
            <a:r>
              <a:rPr lang="en-US" dirty="0"/>
              <a:t>Forensic tool determines if Windows files are executable by looking at file extension (“.exe”) and first 2 bytes of file (“MZ”), so anti-forensics tools can just change the extension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E932B-618F-F449-915D-F5DC4B46A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E9D83-AAC9-444B-BC61-AE104FA5E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9028-2861-2147-84A8-CBF37C1B2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27-</a:t>
            </a:r>
            <a:fld id="{52DFCED4-3DB5-5A4D-92BF-293F61671FD6}" type="slidenum">
              <a:rPr lang="en-US" smtClean="0"/>
              <a:pPr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7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79726CD-144E-474C-9C09-886DB093785B}" vid="{1D8E7A62-152F-064E-9B3B-99EB7B1A98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1504</TotalTime>
  <Words>7687</Words>
  <Application>Microsoft Macintosh PowerPoint</Application>
  <PresentationFormat>Widescreen</PresentationFormat>
  <Paragraphs>1131</Paragraphs>
  <Slides>100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8" baseType="lpstr">
      <vt:lpstr>Arial</vt:lpstr>
      <vt:lpstr>Calibri</vt:lpstr>
      <vt:lpstr>Calibri Light</vt:lpstr>
      <vt:lpstr>Courier</vt:lpstr>
      <vt:lpstr>I Times Italic</vt:lpstr>
      <vt:lpstr>Times</vt:lpstr>
      <vt:lpstr>Wingdings</vt:lpstr>
      <vt:lpstr>Office Theme</vt:lpstr>
      <vt:lpstr>Attacks and Responses</vt:lpstr>
      <vt:lpstr>Outline</vt:lpstr>
      <vt:lpstr>Attacks</vt:lpstr>
      <vt:lpstr>Representing Attacks</vt:lpstr>
      <vt:lpstr>Example: Penetration of Corporate Computer System</vt:lpstr>
      <vt:lpstr>Focus on Subgoal 1</vt:lpstr>
      <vt:lpstr>Attack Trees</vt:lpstr>
      <vt:lpstr>Security Flaws in Cryptographic Key Management Schemes</vt:lpstr>
      <vt:lpstr>Example</vt:lpstr>
      <vt:lpstr>Schneier’s Attack Trees</vt:lpstr>
      <vt:lpstr>Example: Reading PGP-Encrypted Message</vt:lpstr>
      <vt:lpstr>Beginning the Tree</vt:lpstr>
      <vt:lpstr>Next Layer</vt:lpstr>
      <vt:lpstr>Textual Representation</vt:lpstr>
      <vt:lpstr>Requires/Provides Model</vt:lpstr>
      <vt:lpstr>Concept</vt:lpstr>
      <vt:lpstr>Concept</vt:lpstr>
      <vt:lpstr>Example: rsh Attack</vt:lpstr>
      <vt:lpstr>Example: rsh Attack</vt:lpstr>
      <vt:lpstr>JIGSAW Language</vt:lpstr>
      <vt:lpstr>Example: JIGSAW Representation of rsh Attack</vt:lpstr>
      <vt:lpstr>Example: JIGSAW Representation of rsh Attack</vt:lpstr>
      <vt:lpstr>Example: JIGSAW Representation of rsh Attack</vt:lpstr>
      <vt:lpstr>Example: JIGSAW Representation of rsh Attack</vt:lpstr>
      <vt:lpstr>Example: JIGSAW Representation of rsh Attack</vt:lpstr>
      <vt:lpstr>Example: JIGSAW Representation of rsh Attack</vt:lpstr>
      <vt:lpstr>Example: JIGSAW Representation of rsh Attack</vt:lpstr>
      <vt:lpstr>Attack Graphs</vt:lpstr>
      <vt:lpstr>Attack Graph and Penetration Testing</vt:lpstr>
      <vt:lpstr>Attack Graph and Penetration Testing</vt:lpstr>
      <vt:lpstr>Attack Graph and rsh Attack</vt:lpstr>
      <vt:lpstr>Attack Graph and rsh Attack</vt:lpstr>
      <vt:lpstr>Attack Graph and rsh Attack</vt:lpstr>
      <vt:lpstr>Attack Graph and rsh Attack</vt:lpstr>
      <vt:lpstr>Attack Graph and rsh Attack</vt:lpstr>
      <vt:lpstr>Intrusion Response</vt:lpstr>
      <vt:lpstr>Incident Prevention</vt:lpstr>
      <vt:lpstr>Jailing</vt:lpstr>
      <vt:lpstr>Example Jail</vt:lpstr>
      <vt:lpstr>IDS-Based Method</vt:lpstr>
      <vt:lpstr>Example Implementation</vt:lpstr>
      <vt:lpstr>Diversity</vt:lpstr>
      <vt:lpstr>Attack Surface and Moving Target Defense</vt:lpstr>
      <vt:lpstr>Example: IP Address Hopping</vt:lpstr>
      <vt:lpstr>Example: Mapping for Port Hopping</vt:lpstr>
      <vt:lpstr>Notes on Moving Target Defenses</vt:lpstr>
      <vt:lpstr>Address Space Layout Randomization</vt:lpstr>
      <vt:lpstr>Address Space Layout Randomization</vt:lpstr>
      <vt:lpstr>Intrusion Handling</vt:lpstr>
      <vt:lpstr>Containment Phase</vt:lpstr>
      <vt:lpstr>Passive Monitoring</vt:lpstr>
      <vt:lpstr>Constraining Actions</vt:lpstr>
      <vt:lpstr>Example: Honeypots</vt:lpstr>
      <vt:lpstr>Deception</vt:lpstr>
      <vt:lpstr>Example: Honeypot Project</vt:lpstr>
      <vt:lpstr>Eradication Phase</vt:lpstr>
      <vt:lpstr>Firewalls</vt:lpstr>
      <vt:lpstr>Intrusion Detection and Isolation Protocol</vt:lpstr>
      <vt:lpstr>Protocol</vt:lpstr>
      <vt:lpstr>Example</vt:lpstr>
      <vt:lpstr>Follow-Up Phase</vt:lpstr>
      <vt:lpstr>Thumbprinting</vt:lpstr>
      <vt:lpstr>Example: Foxhound</vt:lpstr>
      <vt:lpstr>Experiments</vt:lpstr>
      <vt:lpstr>IP Header Marking</vt:lpstr>
      <vt:lpstr>Example: Probabilistic Scheme</vt:lpstr>
      <vt:lpstr>Use</vt:lpstr>
      <vt:lpstr>Algebraic Technique</vt:lpstr>
      <vt:lpstr>Alternative</vt:lpstr>
      <vt:lpstr>Problem</vt:lpstr>
      <vt:lpstr>Counterattacking</vt:lpstr>
      <vt:lpstr>Consequences</vt:lpstr>
      <vt:lpstr>Example: Counterworm</vt:lpstr>
      <vt:lpstr>Incident Response Groups</vt:lpstr>
      <vt:lpstr>Example: CERT/CC</vt:lpstr>
      <vt:lpstr>CSIRT Missions</vt:lpstr>
      <vt:lpstr>How a CSIRT Functions</vt:lpstr>
      <vt:lpstr>Digital Forensics</vt:lpstr>
      <vt:lpstr>Goals of Forensics Principles</vt:lpstr>
      <vt:lpstr>Principle 1: Consider the Entire System</vt:lpstr>
      <vt:lpstr>Principle 2: Assumptions Should Not Control What Is Logged</vt:lpstr>
      <vt:lpstr>Example: ExecRecorder</vt:lpstr>
      <vt:lpstr>Principle 3: Consider the Effects of Actions As Well As the Actions</vt:lpstr>
      <vt:lpstr>Principle 4: Context Assists in Understanding Meaning</vt:lpstr>
      <vt:lpstr>Principle 5: Information Must Be Processed, Presented in an Understandable Way</vt:lpstr>
      <vt:lpstr>Practice</vt:lpstr>
      <vt:lpstr>Gathering Data</vt:lpstr>
      <vt:lpstr>Example: Gathering Data</vt:lpstr>
      <vt:lpstr>Persistent vs. Volatile Data</vt:lpstr>
      <vt:lpstr>Capturing Volatile Data</vt:lpstr>
      <vt:lpstr>Capturing Volatile Data</vt:lpstr>
      <vt:lpstr>Capturing Volatile Data</vt:lpstr>
      <vt:lpstr>Extracting Information</vt:lpstr>
      <vt:lpstr>Analyze the Data</vt:lpstr>
      <vt:lpstr>Analyze the Data</vt:lpstr>
      <vt:lpstr>Analyze the Data</vt:lpstr>
      <vt:lpstr>Report the Findings</vt:lpstr>
      <vt:lpstr>Anti-Forensics</vt:lpstr>
      <vt:lpstr>Examples</vt:lpstr>
      <vt:lpstr>Key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Matt Bishop</dc:creator>
  <cp:lastModifiedBy>Matt Bishop</cp:lastModifiedBy>
  <cp:revision>84</cp:revision>
  <dcterms:created xsi:type="dcterms:W3CDTF">2018-10-24T07:20:13Z</dcterms:created>
  <dcterms:modified xsi:type="dcterms:W3CDTF">2019-04-28T07:29:27Z</dcterms:modified>
</cp:coreProperties>
</file>