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7"/>
  </p:notesMasterIdLst>
  <p:sldIdLst>
    <p:sldId id="257" r:id="rId2"/>
    <p:sldId id="256"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 id="433" r:id="rId46"/>
    <p:sldId id="434" r:id="rId47"/>
    <p:sldId id="435" r:id="rId48"/>
    <p:sldId id="436" r:id="rId49"/>
    <p:sldId id="437" r:id="rId50"/>
    <p:sldId id="438" r:id="rId51"/>
    <p:sldId id="439" r:id="rId52"/>
    <p:sldId id="440" r:id="rId53"/>
    <p:sldId id="441" r:id="rId54"/>
    <p:sldId id="442" r:id="rId55"/>
    <p:sldId id="443" r:id="rId56"/>
    <p:sldId id="444" r:id="rId57"/>
    <p:sldId id="445" r:id="rId58"/>
    <p:sldId id="446" r:id="rId59"/>
    <p:sldId id="447" r:id="rId60"/>
    <p:sldId id="448" r:id="rId61"/>
    <p:sldId id="449" r:id="rId62"/>
    <p:sldId id="450" r:id="rId63"/>
    <p:sldId id="451" r:id="rId64"/>
    <p:sldId id="452" r:id="rId65"/>
    <p:sldId id="453" r:id="rId66"/>
    <p:sldId id="454" r:id="rId67"/>
    <p:sldId id="455" r:id="rId68"/>
    <p:sldId id="456" r:id="rId69"/>
    <p:sldId id="457" r:id="rId70"/>
    <p:sldId id="458" r:id="rId71"/>
    <p:sldId id="459" r:id="rId72"/>
    <p:sldId id="460" r:id="rId73"/>
    <p:sldId id="461" r:id="rId74"/>
    <p:sldId id="462" r:id="rId75"/>
    <p:sldId id="463" r:id="rId76"/>
    <p:sldId id="464" r:id="rId77"/>
    <p:sldId id="466" r:id="rId78"/>
    <p:sldId id="467" r:id="rId79"/>
    <p:sldId id="468" r:id="rId80"/>
    <p:sldId id="469" r:id="rId81"/>
    <p:sldId id="465" r:id="rId82"/>
    <p:sldId id="470" r:id="rId83"/>
    <p:sldId id="471" r:id="rId84"/>
    <p:sldId id="472" r:id="rId85"/>
    <p:sldId id="473" r:id="rId86"/>
    <p:sldId id="474" r:id="rId87"/>
    <p:sldId id="475" r:id="rId88"/>
    <p:sldId id="476" r:id="rId89"/>
    <p:sldId id="477" r:id="rId90"/>
    <p:sldId id="478" r:id="rId91"/>
    <p:sldId id="479" r:id="rId92"/>
    <p:sldId id="480" r:id="rId93"/>
    <p:sldId id="481" r:id="rId94"/>
    <p:sldId id="482" r:id="rId95"/>
    <p:sldId id="483" r:id="rId96"/>
    <p:sldId id="484" r:id="rId97"/>
    <p:sldId id="485" r:id="rId98"/>
    <p:sldId id="486" r:id="rId99"/>
    <p:sldId id="487" r:id="rId100"/>
    <p:sldId id="488" r:id="rId101"/>
    <p:sldId id="489" r:id="rId102"/>
    <p:sldId id="490" r:id="rId103"/>
    <p:sldId id="491" r:id="rId104"/>
    <p:sldId id="492" r:id="rId105"/>
    <p:sldId id="493" r:id="rId106"/>
    <p:sldId id="494" r:id="rId107"/>
    <p:sldId id="495" r:id="rId108"/>
    <p:sldId id="496" r:id="rId109"/>
    <p:sldId id="497" r:id="rId110"/>
    <p:sldId id="498" r:id="rId111"/>
    <p:sldId id="499" r:id="rId112"/>
    <p:sldId id="500" r:id="rId113"/>
    <p:sldId id="501" r:id="rId114"/>
    <p:sldId id="502" r:id="rId115"/>
    <p:sldId id="390" r:id="rId1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7"/>
    <p:restoredTop sz="94687"/>
  </p:normalViewPr>
  <p:slideViewPr>
    <p:cSldViewPr snapToGrid="0" snapToObjects="1">
      <p:cViewPr>
        <p:scale>
          <a:sx n="83" d="100"/>
          <a:sy n="83"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8915F-20C8-3949-9710-9B6FEBE9DB58}" type="datetimeFigureOut">
              <a:rPr lang="en-US" smtClean="0"/>
              <a:t>11/12/18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A01FE-2DFF-CD4F-ADAE-175B9BFCD9FD}" type="slidenum">
              <a:rPr lang="en-US" smtClean="0"/>
              <a:t>‹#›</a:t>
            </a:fld>
            <a:endParaRPr lang="en-US"/>
          </a:p>
        </p:txBody>
      </p:sp>
    </p:spTree>
    <p:extLst>
      <p:ext uri="{BB962C8B-B14F-4D97-AF65-F5344CB8AC3E}">
        <p14:creationId xmlns:p14="http://schemas.microsoft.com/office/powerpoint/2010/main" val="7756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049591-C036-A946-98B8-66CC5D4E1197}"/>
              </a:ext>
            </a:extLst>
          </p:cNvPr>
          <p:cNvSpPr>
            <a:spLocks noGrp="1" noChangeArrowheads="1"/>
          </p:cNvSpPr>
          <p:nvPr>
            <p:ph type="sldNum" sz="quarter" idx="5"/>
          </p:nvPr>
        </p:nvSpPr>
        <p:spPr>
          <a:ln/>
        </p:spPr>
        <p:txBody>
          <a:bodyPr/>
          <a:lstStyle/>
          <a:p>
            <a:fld id="{38EBE56B-D4AD-1C4D-885E-6FE550A3F732}" type="slidenum">
              <a:rPr lang="en-US" altLang="en-US"/>
              <a:pPr/>
              <a:t>2</a:t>
            </a:fld>
            <a:endParaRPr lang="en-US" altLang="en-US"/>
          </a:p>
        </p:txBody>
      </p:sp>
      <p:sp>
        <p:nvSpPr>
          <p:cNvPr id="4098" name="Rectangle 2">
            <a:extLst>
              <a:ext uri="{FF2B5EF4-FFF2-40B4-BE49-F238E27FC236}">
                <a16:creationId xmlns:a16="http://schemas.microsoft.com/office/drawing/2014/main" id="{6D2DF355-2408-A14A-95E7-B40A485DF2B0}"/>
              </a:ext>
            </a:extLst>
          </p:cNvPr>
          <p:cNvSpPr>
            <a:spLocks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099" name="Rectangle 3">
            <a:extLst>
              <a:ext uri="{FF2B5EF4-FFF2-40B4-BE49-F238E27FC236}">
                <a16:creationId xmlns:a16="http://schemas.microsoft.com/office/drawing/2014/main" id="{4B438728-3954-094D-84FD-3E2F717901BA}"/>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69264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2361-F37E-7047-BF27-3C86CDD29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48DF5-BD06-5643-B0FD-2D7C05691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C71F4-DFC6-9C40-97F3-8C5764ADAA01}"/>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69A29913-E570-4744-BB1F-7F92D2A3920D}"/>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F7D3D451-5074-1647-B654-BAC0186C7436}"/>
              </a:ext>
            </a:extLst>
          </p:cNvPr>
          <p:cNvSpPr>
            <a:spLocks noGrp="1"/>
          </p:cNvSpPr>
          <p:nvPr>
            <p:ph type="sldNum" sz="quarter" idx="12"/>
          </p:nvPr>
        </p:nvSpPr>
        <p:spPr>
          <a:xfrm>
            <a:off x="8610600" y="6356350"/>
            <a:ext cx="2743200" cy="365125"/>
          </a:xfrm>
        </p:spPr>
        <p:txBody>
          <a:bodyPr/>
          <a:lstStyle>
            <a:lvl1pPr>
              <a:defRPr>
                <a:solidFill>
                  <a:schemeClr val="tx1"/>
                </a:solidFill>
              </a:defRPr>
            </a:lvl1p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13076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F02-4744-9C49-95C9-18AB65ECD5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4D0AA-D741-0B4A-9AEB-76B5D45A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D0C66-CBE6-9449-973A-25E43C1F17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1F6594-8A9F-AD45-AD7A-665AEC18692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4E6C6E97-7125-E64D-AAF2-2E07ECB4CFA7}"/>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17639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2523-CBAD-B64E-A276-FE5A14194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F4027-69AA-1843-825F-CAA2E45CA4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F5480-28C1-5B44-BDC9-E4D85E3C287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F6B62B-5FD5-AA48-9505-C5B5D5AA56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225300-E0B1-894E-A3E1-30B64D25FCEC}"/>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3583039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8716-2919-9D47-ABA6-445C2F7C02CF}"/>
              </a:ext>
            </a:extLst>
          </p:cNvPr>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C47B1DFD-6464-1145-9370-7FAD8026ED48}"/>
              </a:ext>
            </a:extLst>
          </p:cNvPr>
          <p:cNvSpPr>
            <a:spLocks noGrp="1"/>
          </p:cNvSpPr>
          <p:nvPr>
            <p:ph type="tbl" idx="1"/>
          </p:nvPr>
        </p:nvSpPr>
        <p:spPr>
          <a:xfrm>
            <a:off x="914400" y="1981200"/>
            <a:ext cx="10363200" cy="4114800"/>
          </a:xfrm>
        </p:spPr>
        <p:txBody>
          <a:bodyPr/>
          <a:lstStyle/>
          <a:p>
            <a:endParaRPr lang="en-US"/>
          </a:p>
        </p:txBody>
      </p:sp>
      <p:sp>
        <p:nvSpPr>
          <p:cNvPr id="4" name="Date Placeholder 3">
            <a:extLst>
              <a:ext uri="{FF2B5EF4-FFF2-40B4-BE49-F238E27FC236}">
                <a16:creationId xmlns:a16="http://schemas.microsoft.com/office/drawing/2014/main" id="{8C0C6FD7-24B2-954A-BAA8-CC6E648C62EC}"/>
              </a:ext>
            </a:extLst>
          </p:cNvPr>
          <p:cNvSpPr>
            <a:spLocks noGrp="1"/>
          </p:cNvSpPr>
          <p:nvPr>
            <p:ph type="dt" sz="half" idx="10"/>
          </p:nvPr>
        </p:nvSpPr>
        <p:spPr>
          <a:xfrm>
            <a:off x="914400" y="6248400"/>
            <a:ext cx="2540000" cy="457200"/>
          </a:xfrm>
        </p:spPr>
        <p:txBody>
          <a:bodyPr/>
          <a:lstStyle>
            <a:lvl1pPr>
              <a:defRPr/>
            </a:lvl1pPr>
          </a:lstStyle>
          <a:p>
            <a:r>
              <a:rPr lang="en-US" altLang="en-US"/>
              <a:t>Version 1.0</a:t>
            </a:r>
          </a:p>
        </p:txBody>
      </p:sp>
      <p:sp>
        <p:nvSpPr>
          <p:cNvPr id="5" name="Footer Placeholder 4">
            <a:extLst>
              <a:ext uri="{FF2B5EF4-FFF2-40B4-BE49-F238E27FC236}">
                <a16:creationId xmlns:a16="http://schemas.microsoft.com/office/drawing/2014/main" id="{D0780E66-271A-5E4B-A8CD-F3F6A6D962A9}"/>
              </a:ext>
            </a:extLst>
          </p:cNvPr>
          <p:cNvSpPr>
            <a:spLocks noGrp="1"/>
          </p:cNvSpPr>
          <p:nvPr>
            <p:ph type="ftr" sz="quarter" idx="11"/>
          </p:nvPr>
        </p:nvSpPr>
        <p:spPr>
          <a:xfrm>
            <a:off x="4165600" y="6248400"/>
            <a:ext cx="3860800" cy="457200"/>
          </a:xfrm>
        </p:spPr>
        <p:txBody>
          <a:bodyPr/>
          <a:lstStyle>
            <a:lvl1pPr>
              <a:defRPr i="0"/>
            </a:lvl1pPr>
          </a:lstStyle>
          <a:p>
            <a:r>
              <a:rPr lang="en-US" altLang="en-US" i="1"/>
              <a:t>Computer Security: Art and Science, 2nd Edition</a:t>
            </a:r>
            <a:endParaRPr lang="en-US" altLang="en-US"/>
          </a:p>
        </p:txBody>
      </p:sp>
      <p:sp>
        <p:nvSpPr>
          <p:cNvPr id="6" name="Slide Number Placeholder 5">
            <a:extLst>
              <a:ext uri="{FF2B5EF4-FFF2-40B4-BE49-F238E27FC236}">
                <a16:creationId xmlns:a16="http://schemas.microsoft.com/office/drawing/2014/main" id="{58D54A16-84A1-664F-85CA-477E6EFDCE61}"/>
              </a:ext>
            </a:extLst>
          </p:cNvPr>
          <p:cNvSpPr>
            <a:spLocks noGrp="1"/>
          </p:cNvSpPr>
          <p:nvPr>
            <p:ph type="sldNum" sz="quarter" idx="12"/>
          </p:nvPr>
        </p:nvSpPr>
        <p:spPr>
          <a:xfrm>
            <a:off x="8737600" y="6248400"/>
            <a:ext cx="2540000" cy="457200"/>
          </a:xfrm>
        </p:spPr>
        <p:txBody>
          <a:bodyPr/>
          <a:lstStyle>
            <a:lvl1pPr>
              <a:defRPr/>
            </a:lvl1pPr>
          </a:lstStyle>
          <a:p>
            <a:r>
              <a:rPr lang="en-US" altLang="en-US" dirty="0"/>
              <a:t>Slide 31-</a:t>
            </a:r>
            <a:fld id="{8570404A-DCE9-7C47-B72F-E3D471E4EB79}" type="slidenum">
              <a:rPr lang="en-US" altLang="en-US" smtClean="0"/>
              <a:pPr/>
              <a:t>‹#›</a:t>
            </a:fld>
            <a:endParaRPr lang="en-US" altLang="en-US" dirty="0"/>
          </a:p>
        </p:txBody>
      </p:sp>
    </p:spTree>
    <p:extLst>
      <p:ext uri="{BB962C8B-B14F-4D97-AF65-F5344CB8AC3E}">
        <p14:creationId xmlns:p14="http://schemas.microsoft.com/office/powerpoint/2010/main" val="376972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7069-256A-394F-B5A0-407EF8F1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FC159-EF16-8D46-84AD-A2B2268BB5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8D22B1-2B5F-0B43-B8E7-A24D4842B28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BB6D967-1881-304C-8308-D9F3F0F2BBE7}"/>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8EF92C-B590-6142-B76B-1FFCB03ED62B}"/>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4283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2E9B-251C-ED4F-8951-6B709B025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F0FFE-02AF-6145-843F-BAD0AA8EE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E6DE1-CB1A-F547-A1E1-ABF9AB1F6C9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C5EAAC3-DBEE-1B4C-8E6D-84FAEC8FF0D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81EEDD12-2A8A-5D4E-A441-8D282A62137A}"/>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26947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BFDD-02E0-5643-9332-D294FE966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E2A6-5C0A-BB49-AEA0-17B617377A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5DD13C-3499-9A4E-9DBA-94783EBE3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B2A509-D652-4744-A076-DF4958DC2EB4}"/>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62F9CA7A-90C2-B242-A9E6-C21D5531127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BFE93A2D-BCA2-384F-A33A-F885B88B003A}"/>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27558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D002-73F4-354E-9783-1560EDFAE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FB4E3-A308-F943-B7FC-C9CA052BC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07B7E0-0FE7-044F-AD4C-0FE9F798E5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6746-FF03-034B-8206-74F84586D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FBE4D-F3DD-EC49-9FAD-467506D7F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4EA6C-6B11-994D-82C0-199BA6A73D4E}"/>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ED621404-38C8-974D-9416-5EF68EDE78B3}"/>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9" name="Slide Number Placeholder 8">
            <a:extLst>
              <a:ext uri="{FF2B5EF4-FFF2-40B4-BE49-F238E27FC236}">
                <a16:creationId xmlns:a16="http://schemas.microsoft.com/office/drawing/2014/main" id="{C290CE56-D3BF-CE47-91EA-DDC6EA2C528E}"/>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420866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AFBB-8057-4A42-9E6A-61ADE9F61D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F14D0-DB97-864C-8683-A35549187669}"/>
              </a:ext>
            </a:extLst>
          </p:cNvPr>
          <p:cNvSpPr>
            <a:spLocks noGrp="1"/>
          </p:cNvSpPr>
          <p:nvPr>
            <p:ph type="dt" sz="half" idx="10"/>
          </p:nvPr>
        </p:nvSpPr>
        <p:spPr/>
        <p:txBody>
          <a:bodyPr/>
          <a:lstStyle/>
          <a:p>
            <a:r>
              <a:rPr lang="en-US"/>
              <a:t>Version 1.0</a:t>
            </a:r>
          </a:p>
        </p:txBody>
      </p:sp>
      <p:sp>
        <p:nvSpPr>
          <p:cNvPr id="4" name="Footer Placeholder 3">
            <a:extLst>
              <a:ext uri="{FF2B5EF4-FFF2-40B4-BE49-F238E27FC236}">
                <a16:creationId xmlns:a16="http://schemas.microsoft.com/office/drawing/2014/main" id="{828436F2-B8B2-A848-9632-D164CFDE5B9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5" name="Slide Number Placeholder 4">
            <a:extLst>
              <a:ext uri="{FF2B5EF4-FFF2-40B4-BE49-F238E27FC236}">
                <a16:creationId xmlns:a16="http://schemas.microsoft.com/office/drawing/2014/main" id="{C3B5A25A-4417-6D49-93B4-D032341B58FD}"/>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281523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3CFB6-67DA-D143-AE33-93BA5F272DD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23520C0-984A-A446-AAB8-F0CFAC2DAF5F}"/>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4" name="Slide Number Placeholder 3">
            <a:extLst>
              <a:ext uri="{FF2B5EF4-FFF2-40B4-BE49-F238E27FC236}">
                <a16:creationId xmlns:a16="http://schemas.microsoft.com/office/drawing/2014/main" id="{415E591D-50B4-2E41-95AB-67206F138013}"/>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37035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93FD-304A-0E40-B373-8BD89B7C0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FAA35-CC07-0243-92DF-08A8D414B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C6280-F07E-9940-809B-0500E26A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C5273D-5729-224C-AE6F-434FE7E7C085}"/>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74DC288E-F109-1042-8F25-F4E38E853052}"/>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66ECD07E-5473-784E-9CBE-572647F80F80}"/>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231615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CD73-4ABB-974C-803B-7A51C47D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A90D-8ECE-CD46-915D-F0478DBBB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DE8C723-A8ED-404E-93DD-E12B5B013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F3D5C8-9412-5841-9192-5CE9525B1F38}"/>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82A4CA07-5409-BF40-A255-86A538D105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98516C60-A5EB-244A-85C8-490E47998045}"/>
              </a:ext>
            </a:extLst>
          </p:cNvPr>
          <p:cNvSpPr>
            <a:spLocks noGrp="1"/>
          </p:cNvSpPr>
          <p:nvPr>
            <p:ph type="sldNum" sz="quarter" idx="12"/>
          </p:nvPr>
        </p:nvSpPr>
        <p:spPr/>
        <p:txBody>
          <a:bodyPr/>
          <a:lstStyle/>
          <a:p>
            <a:r>
              <a:rPr lang="en-US" dirty="0"/>
              <a:t>Slide 31-</a:t>
            </a:r>
            <a:fld id="{52DFCED4-3DB5-5A4D-92BF-293F61671FD6}" type="slidenum">
              <a:rPr lang="en-US" smtClean="0"/>
              <a:pPr/>
              <a:t>‹#›</a:t>
            </a:fld>
            <a:endParaRPr lang="en-US" dirty="0"/>
          </a:p>
        </p:txBody>
      </p:sp>
    </p:spTree>
    <p:extLst>
      <p:ext uri="{BB962C8B-B14F-4D97-AF65-F5344CB8AC3E}">
        <p14:creationId xmlns:p14="http://schemas.microsoft.com/office/powerpoint/2010/main" val="281314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9F061-953F-FE4E-B123-EF2AAD321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59FF8-EA2D-F848-A878-2F47BA5D1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4" name="Date Placeholder 3">
            <a:extLst>
              <a:ext uri="{FF2B5EF4-FFF2-40B4-BE49-F238E27FC236}">
                <a16:creationId xmlns:a16="http://schemas.microsoft.com/office/drawing/2014/main" id="{674CE376-8D6F-0546-95B0-57175EA1D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9F0503CA-7075-BF45-A33E-7F679677C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292F712E-317B-634F-806D-6D9337157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r>
              <a:rPr lang="en-US" dirty="0"/>
              <a:t>Slide 31-</a:t>
            </a:r>
            <a:fld id="{52DFCED4-3DB5-5A4D-92BF-293F61671FD6}" type="slidenum">
              <a:rPr lang="en-US" smtClean="0"/>
              <a:pPr/>
              <a:t>‹#›</a:t>
            </a:fld>
            <a:endParaRPr lang="en-US" dirty="0"/>
          </a:p>
        </p:txBody>
      </p:sp>
      <p:pic>
        <p:nvPicPr>
          <p:cNvPr id="8" name="Picture 7">
            <a:extLst>
              <a:ext uri="{FF2B5EF4-FFF2-40B4-BE49-F238E27FC236}">
                <a16:creationId xmlns:a16="http://schemas.microsoft.com/office/drawing/2014/main" id="{8A2850A0-6036-014A-92D4-5DA2911E4584}"/>
              </a:ext>
            </a:extLst>
          </p:cNvPr>
          <p:cNvPicPr>
            <a:picLocks noChangeAspect="1"/>
          </p:cNvPicPr>
          <p:nvPr userDrawn="1"/>
        </p:nvPicPr>
        <p:blipFill>
          <a:blip r:embed="rId14"/>
          <a:stretch>
            <a:fillRect/>
          </a:stretch>
        </p:blipFill>
        <p:spPr>
          <a:xfrm>
            <a:off x="11389611" y="0"/>
            <a:ext cx="802389" cy="1038386"/>
          </a:xfrm>
          <a:prstGeom prst="rect">
            <a:avLst/>
          </a:prstGeom>
        </p:spPr>
      </p:pic>
    </p:spTree>
    <p:extLst>
      <p:ext uri="{BB962C8B-B14F-4D97-AF65-F5344CB8AC3E}">
        <p14:creationId xmlns:p14="http://schemas.microsoft.com/office/powerpoint/2010/main" val="17273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lstStyle/>
          <a:p>
            <a:r>
              <a:rPr lang="en-US" dirty="0">
                <a:latin typeface="Calibri" charset="0"/>
              </a:rPr>
              <a:t>Program Security</a:t>
            </a:r>
          </a:p>
        </p:txBody>
      </p:sp>
      <p:sp>
        <p:nvSpPr>
          <p:cNvPr id="3" name="Subtitle 2"/>
          <p:cNvSpPr>
            <a:spLocks noGrp="1"/>
          </p:cNvSpPr>
          <p:nvPr>
            <p:ph type="subTitle" idx="1"/>
          </p:nvPr>
        </p:nvSpPr>
        <p:spPr/>
        <p:txBody>
          <a:bodyPr rtlCol="0">
            <a:normAutofit/>
          </a:bodyPr>
          <a:lstStyle/>
          <a:p>
            <a:pPr>
              <a:defRPr/>
            </a:pPr>
            <a:r>
              <a:rPr lang="en-US" dirty="0">
                <a:ea typeface="+mn-ea"/>
                <a:cs typeface="+mn-cs"/>
              </a:rPr>
              <a:t>Chapter 31</a:t>
            </a:r>
          </a:p>
        </p:txBody>
      </p:sp>
      <p:sp>
        <p:nvSpPr>
          <p:cNvPr id="5" name="Date Placeholder 4">
            <a:extLst>
              <a:ext uri="{FF2B5EF4-FFF2-40B4-BE49-F238E27FC236}">
                <a16:creationId xmlns:a16="http://schemas.microsoft.com/office/drawing/2014/main" id="{DC435A07-9DE3-B344-9237-A2425A410C65}"/>
              </a:ext>
            </a:extLst>
          </p:cNvPr>
          <p:cNvSpPr>
            <a:spLocks noGrp="1"/>
          </p:cNvSpPr>
          <p:nvPr>
            <p:ph type="dt" sz="half" idx="10"/>
          </p:nvPr>
        </p:nvSpPr>
        <p:spPr/>
        <p:txBody>
          <a:bodyPr/>
          <a:lstStyle/>
          <a:p>
            <a:r>
              <a:rPr lang="en-US"/>
              <a:t>Version 1.0</a:t>
            </a:r>
            <a:endParaRPr lang="en-US" dirty="0"/>
          </a:p>
        </p:txBody>
      </p:sp>
      <p:sp>
        <p:nvSpPr>
          <p:cNvPr id="6" name="Footer Placeholder 5">
            <a:extLst>
              <a:ext uri="{FF2B5EF4-FFF2-40B4-BE49-F238E27FC236}">
                <a16:creationId xmlns:a16="http://schemas.microsoft.com/office/drawing/2014/main" id="{9CF98A09-C3E5-3244-ACE1-1E2857BA883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36A23367-950B-2B42-9C9B-99EC16DA7AAA}"/>
              </a:ext>
            </a:extLst>
          </p:cNvPr>
          <p:cNvSpPr>
            <a:spLocks noGrp="1"/>
          </p:cNvSpPr>
          <p:nvPr>
            <p:ph type="sldNum" sz="quarter" idx="12"/>
          </p:nvPr>
        </p:nvSpPr>
        <p:spPr/>
        <p:txBody>
          <a:bodyPr/>
          <a:lstStyle/>
          <a:p>
            <a:r>
              <a:rPr lang="en-US"/>
              <a:t>Slide 31-</a:t>
            </a:r>
            <a:fld id="{52DFCED4-3DB5-5A4D-92BF-293F61671FD6}" type="slidenum">
              <a:rPr lang="en-US" smtClean="0"/>
              <a:pPr/>
              <a:t>1</a:t>
            </a:fld>
            <a:endParaRPr lang="en-US" dirty="0"/>
          </a:p>
        </p:txBody>
      </p:sp>
    </p:spTree>
    <p:extLst>
      <p:ext uri="{BB962C8B-B14F-4D97-AF65-F5344CB8AC3E}">
        <p14:creationId xmlns:p14="http://schemas.microsoft.com/office/powerpoint/2010/main" val="66651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a:extLst>
              <a:ext uri="{FF2B5EF4-FFF2-40B4-BE49-F238E27FC236}">
                <a16:creationId xmlns:a16="http://schemas.microsoft.com/office/drawing/2014/main" id="{ACEC7C32-4E03-944E-8A8F-9F30DC2BC6E0}"/>
              </a:ext>
            </a:extLst>
          </p:cNvPr>
          <p:cNvSpPr>
            <a:spLocks noGrp="1" noChangeArrowheads="1"/>
          </p:cNvSpPr>
          <p:nvPr>
            <p:ph type="title"/>
          </p:nvPr>
        </p:nvSpPr>
        <p:spPr/>
        <p:txBody>
          <a:bodyPr/>
          <a:lstStyle/>
          <a:p>
            <a:r>
              <a:rPr lang="en-US" altLang="en-US"/>
              <a:t>Relationships</a:t>
            </a:r>
          </a:p>
        </p:txBody>
      </p:sp>
      <p:graphicFrame>
        <p:nvGraphicFramePr>
          <p:cNvPr id="269342" name="Group 30">
            <a:extLst>
              <a:ext uri="{FF2B5EF4-FFF2-40B4-BE49-F238E27FC236}">
                <a16:creationId xmlns:a16="http://schemas.microsoft.com/office/drawing/2014/main" id="{4A673D4F-461D-4742-9C2D-13421A9779D7}"/>
              </a:ext>
            </a:extLst>
          </p:cNvPr>
          <p:cNvGraphicFramePr>
            <a:graphicFrameLocks noGrp="1"/>
          </p:cNvGraphicFramePr>
          <p:nvPr>
            <p:ph type="tbl" idx="1"/>
          </p:nvPr>
        </p:nvGraphicFramePr>
        <p:xfrm>
          <a:off x="2209800" y="1981200"/>
          <a:ext cx="7772400" cy="3170238"/>
        </p:xfrm>
        <a:graphic>
          <a:graphicData uri="http://schemas.openxmlformats.org/drawingml/2006/table">
            <a:tbl>
              <a:tblPr/>
              <a:tblGrid>
                <a:gridCol w="1371600">
                  <a:extLst>
                    <a:ext uri="{9D8B030D-6E8A-4147-A177-3AD203B41FA5}">
                      <a16:colId xmlns:a16="http://schemas.microsoft.com/office/drawing/2014/main" val="3354194192"/>
                    </a:ext>
                  </a:extLst>
                </a:gridCol>
                <a:gridCol w="2362200">
                  <a:extLst>
                    <a:ext uri="{9D8B030D-6E8A-4147-A177-3AD203B41FA5}">
                      <a16:colId xmlns:a16="http://schemas.microsoft.com/office/drawing/2014/main" val="2891394545"/>
                    </a:ext>
                  </a:extLst>
                </a:gridCol>
                <a:gridCol w="4038600">
                  <a:extLst>
                    <a:ext uri="{9D8B030D-6E8A-4147-A177-3AD203B41FA5}">
                      <a16:colId xmlns:a16="http://schemas.microsoft.com/office/drawing/2014/main" val="3764282199"/>
                    </a:ext>
                  </a:extLst>
                </a:gridCol>
              </a:tblGrid>
              <a:tr h="45720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threat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24358"/>
                  </a:ext>
                </a:extLst>
              </a:tr>
              <a:tr h="82391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Allows user restricted access to role account, so user can run only specific commands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7814000"/>
                  </a:ext>
                </a:extLst>
              </a:tr>
              <a:tr h="82232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2, 5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Prevent introduction of Trojan horse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3265904"/>
                  </a:ext>
                </a:extLst>
              </a:tr>
              <a:tr h="82391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imes" pitchFamily="2" charset="0"/>
                        </a:rPr>
                        <a:t>root</a:t>
                      </a:r>
                      <a:r>
                        <a:rPr kumimoji="0" lang="en-US" altLang="en-US" sz="2000" b="0" i="0" u="none" strike="noStrike" cap="none" normalizeH="0" baseline="0">
                          <a:ln>
                            <a:noFill/>
                          </a:ln>
                          <a:solidFill>
                            <a:schemeClr val="tx1"/>
                          </a:solidFill>
                          <a:effectLst/>
                          <a:latin typeface="Times" pitchFamily="2" charset="0"/>
                        </a:rPr>
                        <a:t> users trusted; users with access to role account trusted</a:t>
                      </a:r>
                      <a:endParaRPr kumimoji="0" lang="en-US" altLang="en-US" sz="2000" b="0" i="1" u="none" strike="noStrike" cap="none" normalizeH="0" baseline="0">
                        <a:ln>
                          <a:noFill/>
                        </a:ln>
                        <a:solidFill>
                          <a:schemeClr val="tx1"/>
                        </a:solidFill>
                        <a:effectLst/>
                        <a:latin typeface="Times" pitchFamily="2"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030666"/>
                  </a:ext>
                </a:extLst>
              </a:tr>
            </a:tbl>
          </a:graphicData>
        </a:graphic>
      </p:graphicFrame>
      <p:sp>
        <p:nvSpPr>
          <p:cNvPr id="2" name="Date Placeholder 1">
            <a:extLst>
              <a:ext uri="{FF2B5EF4-FFF2-40B4-BE49-F238E27FC236}">
                <a16:creationId xmlns:a16="http://schemas.microsoft.com/office/drawing/2014/main" id="{EE71BE8E-0284-1F45-8686-B437D98E7953}"/>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6A60E634-4B94-2C41-B886-985A6350E66E}"/>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6" name="Slide Number Placeholder 5">
            <a:extLst>
              <a:ext uri="{FF2B5EF4-FFF2-40B4-BE49-F238E27FC236}">
                <a16:creationId xmlns:a16="http://schemas.microsoft.com/office/drawing/2014/main" id="{2F105AE9-DB93-A944-8933-3600F5D3A94A}"/>
              </a:ext>
            </a:extLst>
          </p:cNvPr>
          <p:cNvSpPr>
            <a:spLocks noGrp="1"/>
          </p:cNvSpPr>
          <p:nvPr>
            <p:ph type="sldNum" sz="quarter" idx="12"/>
          </p:nvPr>
        </p:nvSpPr>
        <p:spPr/>
        <p:txBody>
          <a:bodyPr/>
          <a:lstStyle/>
          <a:p>
            <a:r>
              <a:rPr lang="en-US" altLang="en-US"/>
              <a:t>Slide 31-</a:t>
            </a:r>
            <a:fld id="{8570404A-DCE9-7C47-B72F-E3D471E4EB79}" type="slidenum">
              <a:rPr lang="en-US" altLang="en-US" smtClean="0"/>
              <a:pPr/>
              <a:t>10</a:t>
            </a:fld>
            <a:endParaRPr lang="en-US" altLang="en-US" dirty="0"/>
          </a:p>
        </p:txBody>
      </p:sp>
    </p:spTree>
    <p:extLst>
      <p:ext uri="{BB962C8B-B14F-4D97-AF65-F5344CB8AC3E}">
        <p14:creationId xmlns:p14="http://schemas.microsoft.com/office/powerpoint/2010/main" val="2837505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6FBE8B2A-CB97-684D-951D-9060214B53FF}"/>
              </a:ext>
            </a:extLst>
          </p:cNvPr>
          <p:cNvSpPr>
            <a:spLocks noGrp="1" noChangeArrowheads="1"/>
          </p:cNvSpPr>
          <p:nvPr>
            <p:ph type="title"/>
          </p:nvPr>
        </p:nvSpPr>
        <p:spPr/>
        <p:txBody>
          <a:bodyPr/>
          <a:lstStyle/>
          <a:p>
            <a:r>
              <a:rPr lang="en-US" altLang="en-US"/>
              <a:t>Our Program (</a:t>
            </a:r>
            <a:r>
              <a:rPr lang="en-US" altLang="en-US" i="1"/>
              <a:t>con’t</a:t>
            </a:r>
            <a:r>
              <a:rPr lang="en-US" altLang="en-US"/>
              <a:t>)</a:t>
            </a:r>
          </a:p>
        </p:txBody>
      </p:sp>
      <p:sp>
        <p:nvSpPr>
          <p:cNvPr id="446467" name="Rectangle 3">
            <a:extLst>
              <a:ext uri="{FF2B5EF4-FFF2-40B4-BE49-F238E27FC236}">
                <a16:creationId xmlns:a16="http://schemas.microsoft.com/office/drawing/2014/main" id="{F65F0F2D-7AC9-7141-8043-B5C6F37B6F22}"/>
              </a:ext>
            </a:extLst>
          </p:cNvPr>
          <p:cNvSpPr>
            <a:spLocks noGrp="1" noChangeArrowheads="1"/>
          </p:cNvSpPr>
          <p:nvPr>
            <p:ph type="body" idx="1"/>
          </p:nvPr>
        </p:nvSpPr>
        <p:spPr/>
        <p:txBody>
          <a:bodyPr/>
          <a:lstStyle/>
          <a:p>
            <a:pPr>
              <a:lnSpc>
                <a:spcPct val="90000"/>
              </a:lnSpc>
            </a:pPr>
            <a:r>
              <a:rPr lang="en-US" altLang="en-US"/>
              <a:t>Consider location</a:t>
            </a:r>
          </a:p>
          <a:p>
            <a:pPr lvl="1">
              <a:lnSpc>
                <a:spcPct val="90000"/>
              </a:lnSpc>
            </a:pPr>
            <a:r>
              <a:rPr lang="en-US" altLang="en-US"/>
              <a:t>Check that match routine correctly determines whether location passed in matches pattern in location field of access control entries, and module acts appropriately</a:t>
            </a:r>
          </a:p>
          <a:p>
            <a:pPr>
              <a:lnSpc>
                <a:spcPct val="90000"/>
              </a:lnSpc>
            </a:pPr>
            <a:r>
              <a:rPr lang="en-US" altLang="en-US"/>
              <a:t>Consider time (type time_t)</a:t>
            </a:r>
          </a:p>
          <a:p>
            <a:pPr lvl="1">
              <a:lnSpc>
                <a:spcPct val="90000"/>
              </a:lnSpc>
            </a:pPr>
            <a:r>
              <a:rPr lang="en-US" altLang="en-US"/>
              <a:t>Check module interprets time as range</a:t>
            </a:r>
          </a:p>
          <a:p>
            <a:pPr lvl="1">
              <a:lnSpc>
                <a:spcPct val="90000"/>
              </a:lnSpc>
            </a:pPr>
            <a:r>
              <a:rPr lang="en-US" altLang="en-US"/>
              <a:t>Example: 9AM means 09:00:00—09:59:59, not 09:00:00</a:t>
            </a:r>
          </a:p>
          <a:p>
            <a:pPr lvl="2">
              <a:lnSpc>
                <a:spcPct val="90000"/>
              </a:lnSpc>
            </a:pPr>
            <a:r>
              <a:rPr lang="en-US" altLang="en-US"/>
              <a:t>If interpreted as </a:t>
            </a:r>
            <a:r>
              <a:rPr lang="en-US" altLang="en-US" i="1"/>
              <a:t>exactly</a:t>
            </a:r>
            <a:r>
              <a:rPr lang="en-US" altLang="en-US"/>
              <a:t> 9:00:00, almost impossible for user to hit exact time, effectively disabling the entry; violates Requirement 4</a:t>
            </a:r>
          </a:p>
        </p:txBody>
      </p:sp>
      <p:sp>
        <p:nvSpPr>
          <p:cNvPr id="2" name="Date Placeholder 1">
            <a:extLst>
              <a:ext uri="{FF2B5EF4-FFF2-40B4-BE49-F238E27FC236}">
                <a16:creationId xmlns:a16="http://schemas.microsoft.com/office/drawing/2014/main" id="{36AC9DE7-2895-C048-8F8D-C44021A0CF6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F4D9E9A-5B51-294A-B5FF-1152EF14BD2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B58002D-12AC-B547-A34D-6F4174848EC5}"/>
              </a:ext>
            </a:extLst>
          </p:cNvPr>
          <p:cNvSpPr>
            <a:spLocks noGrp="1"/>
          </p:cNvSpPr>
          <p:nvPr>
            <p:ph type="sldNum" sz="quarter" idx="12"/>
          </p:nvPr>
        </p:nvSpPr>
        <p:spPr/>
        <p:txBody>
          <a:bodyPr/>
          <a:lstStyle/>
          <a:p>
            <a:r>
              <a:rPr lang="en-US"/>
              <a:t>Slide 31-</a:t>
            </a:r>
            <a:fld id="{52DFCED4-3DB5-5A4D-92BF-293F61671FD6}" type="slidenum">
              <a:rPr lang="en-US" smtClean="0"/>
              <a:pPr/>
              <a:t>100</a:t>
            </a:fld>
            <a:endParaRPr lang="en-US" dirty="0"/>
          </a:p>
        </p:txBody>
      </p:sp>
    </p:spTree>
    <p:extLst>
      <p:ext uri="{BB962C8B-B14F-4D97-AF65-F5344CB8AC3E}">
        <p14:creationId xmlns:p14="http://schemas.microsoft.com/office/powerpoint/2010/main" val="15138757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a:extLst>
              <a:ext uri="{FF2B5EF4-FFF2-40B4-BE49-F238E27FC236}">
                <a16:creationId xmlns:a16="http://schemas.microsoft.com/office/drawing/2014/main" id="{A33AB1EC-B9AE-724F-97FC-F9AE7E47910A}"/>
              </a:ext>
            </a:extLst>
          </p:cNvPr>
          <p:cNvSpPr>
            <a:spLocks noGrp="1" noChangeArrowheads="1"/>
          </p:cNvSpPr>
          <p:nvPr>
            <p:ph type="title"/>
          </p:nvPr>
        </p:nvSpPr>
        <p:spPr/>
        <p:txBody>
          <a:bodyPr/>
          <a:lstStyle/>
          <a:p>
            <a:r>
              <a:rPr lang="en-US" altLang="en-US"/>
              <a:t>Our Program (</a:t>
            </a:r>
            <a:r>
              <a:rPr lang="en-US" altLang="en-US" i="1"/>
              <a:t>con’t</a:t>
            </a:r>
            <a:r>
              <a:rPr lang="en-US" altLang="en-US"/>
              <a:t>)</a:t>
            </a:r>
          </a:p>
        </p:txBody>
      </p:sp>
      <p:sp>
        <p:nvSpPr>
          <p:cNvPr id="448515" name="Rectangle 3">
            <a:extLst>
              <a:ext uri="{FF2B5EF4-FFF2-40B4-BE49-F238E27FC236}">
                <a16:creationId xmlns:a16="http://schemas.microsoft.com/office/drawing/2014/main" id="{C84AEA04-4684-EF4B-B34C-B91277B88B3E}"/>
              </a:ext>
            </a:extLst>
          </p:cNvPr>
          <p:cNvSpPr>
            <a:spLocks noGrp="1" noChangeArrowheads="1"/>
          </p:cNvSpPr>
          <p:nvPr>
            <p:ph type="body" idx="1"/>
          </p:nvPr>
        </p:nvSpPr>
        <p:spPr/>
        <p:txBody>
          <a:bodyPr/>
          <a:lstStyle/>
          <a:p>
            <a:pPr>
              <a:lnSpc>
                <a:spcPct val="90000"/>
              </a:lnSpc>
            </a:pPr>
            <a:r>
              <a:rPr lang="en-US" altLang="en-US"/>
              <a:t>Signal handlers</a:t>
            </a:r>
          </a:p>
          <a:p>
            <a:pPr lvl="1">
              <a:lnSpc>
                <a:spcPct val="90000"/>
              </a:lnSpc>
            </a:pPr>
            <a:r>
              <a:rPr lang="en-US" altLang="en-US"/>
              <a:t>Signal indicates: error in program; or request from user to terminate</a:t>
            </a:r>
          </a:p>
          <a:p>
            <a:pPr lvl="1">
              <a:lnSpc>
                <a:spcPct val="90000"/>
              </a:lnSpc>
            </a:pPr>
            <a:r>
              <a:rPr lang="en-US" altLang="en-US"/>
              <a:t>Signal should terminate program</a:t>
            </a:r>
          </a:p>
          <a:p>
            <a:pPr lvl="1">
              <a:lnSpc>
                <a:spcPct val="90000"/>
              </a:lnSpc>
            </a:pPr>
            <a:r>
              <a:rPr lang="en-US" altLang="en-US"/>
              <a:t>If program tries to recover, and continues to run, and grants access to role account, either it continued in face of error, or it overrode user’s attempt to terminate program</a:t>
            </a:r>
          </a:p>
          <a:p>
            <a:pPr lvl="2">
              <a:lnSpc>
                <a:spcPct val="90000"/>
              </a:lnSpc>
            </a:pPr>
            <a:r>
              <a:rPr lang="en-US" altLang="en-US"/>
              <a:t>Either way, choice of improper operation</a:t>
            </a:r>
          </a:p>
        </p:txBody>
      </p:sp>
      <p:sp>
        <p:nvSpPr>
          <p:cNvPr id="2" name="Date Placeholder 1">
            <a:extLst>
              <a:ext uri="{FF2B5EF4-FFF2-40B4-BE49-F238E27FC236}">
                <a16:creationId xmlns:a16="http://schemas.microsoft.com/office/drawing/2014/main" id="{9F1F22E9-6B48-9E4E-B443-B23C53787A8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C7823DB-43B3-BC40-A32F-2E95525F208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BFF409F-7107-8048-95CA-974BDEA55DB6}"/>
              </a:ext>
            </a:extLst>
          </p:cNvPr>
          <p:cNvSpPr>
            <a:spLocks noGrp="1"/>
          </p:cNvSpPr>
          <p:nvPr>
            <p:ph type="sldNum" sz="quarter" idx="12"/>
          </p:nvPr>
        </p:nvSpPr>
        <p:spPr/>
        <p:txBody>
          <a:bodyPr/>
          <a:lstStyle/>
          <a:p>
            <a:r>
              <a:rPr lang="en-US"/>
              <a:t>Slide 31-</a:t>
            </a:r>
            <a:fld id="{52DFCED4-3DB5-5A4D-92BF-293F61671FD6}" type="slidenum">
              <a:rPr lang="en-US" smtClean="0"/>
              <a:pPr/>
              <a:t>101</a:t>
            </a:fld>
            <a:endParaRPr lang="en-US" dirty="0"/>
          </a:p>
        </p:txBody>
      </p:sp>
    </p:spTree>
    <p:extLst>
      <p:ext uri="{BB962C8B-B14F-4D97-AF65-F5344CB8AC3E}">
        <p14:creationId xmlns:p14="http://schemas.microsoft.com/office/powerpoint/2010/main" val="269655168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a:extLst>
              <a:ext uri="{FF2B5EF4-FFF2-40B4-BE49-F238E27FC236}">
                <a16:creationId xmlns:a16="http://schemas.microsoft.com/office/drawing/2014/main" id="{A9EAD28C-2CFD-D64B-8461-186946A7F629}"/>
              </a:ext>
            </a:extLst>
          </p:cNvPr>
          <p:cNvSpPr>
            <a:spLocks noGrp="1" noChangeArrowheads="1"/>
          </p:cNvSpPr>
          <p:nvPr>
            <p:ph type="title"/>
          </p:nvPr>
        </p:nvSpPr>
        <p:spPr/>
        <p:txBody>
          <a:bodyPr/>
          <a:lstStyle/>
          <a:p>
            <a:r>
              <a:rPr lang="en-US" altLang="en-US"/>
              <a:t>Summary</a:t>
            </a:r>
          </a:p>
        </p:txBody>
      </p:sp>
      <p:sp>
        <p:nvSpPr>
          <p:cNvPr id="450563" name="Rectangle 3">
            <a:extLst>
              <a:ext uri="{FF2B5EF4-FFF2-40B4-BE49-F238E27FC236}">
                <a16:creationId xmlns:a16="http://schemas.microsoft.com/office/drawing/2014/main" id="{7DE3A35F-10F3-A14F-8011-5BFCCDB20E62}"/>
              </a:ext>
            </a:extLst>
          </p:cNvPr>
          <p:cNvSpPr>
            <a:spLocks noGrp="1" noChangeArrowheads="1"/>
          </p:cNvSpPr>
          <p:nvPr>
            <p:ph type="body" idx="1"/>
          </p:nvPr>
        </p:nvSpPr>
        <p:spPr/>
        <p:txBody>
          <a:bodyPr/>
          <a:lstStyle/>
          <a:p>
            <a:r>
              <a:rPr lang="en-US" altLang="en-US"/>
              <a:t>Approach differs from using checklist of common vulnerabilities</a:t>
            </a:r>
          </a:p>
          <a:p>
            <a:r>
              <a:rPr lang="en-US" altLang="en-US"/>
              <a:t>Approach is design approach</a:t>
            </a:r>
          </a:p>
          <a:p>
            <a:pPr lvl="1"/>
            <a:r>
              <a:rPr lang="en-US" altLang="en-US"/>
              <a:t>Apply it at each level of refinement</a:t>
            </a:r>
          </a:p>
          <a:p>
            <a:pPr lvl="1"/>
            <a:r>
              <a:rPr lang="en-US" altLang="en-US"/>
              <a:t>Emphasizes documentation, analysis, understanding or program, interfaces, execution environment</a:t>
            </a:r>
          </a:p>
          <a:p>
            <a:pPr lvl="1"/>
            <a:r>
              <a:rPr lang="en-US" altLang="en-US"/>
              <a:t>Documentation will help other analysts, or folks moving program to new system with different environment</a:t>
            </a:r>
          </a:p>
        </p:txBody>
      </p:sp>
      <p:sp>
        <p:nvSpPr>
          <p:cNvPr id="2" name="Date Placeholder 1">
            <a:extLst>
              <a:ext uri="{FF2B5EF4-FFF2-40B4-BE49-F238E27FC236}">
                <a16:creationId xmlns:a16="http://schemas.microsoft.com/office/drawing/2014/main" id="{629379B3-227A-5449-AA66-3CA6EF76540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2E9103B-464D-7D40-8486-CEACA109E91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80E28FF-FFF3-8647-85B5-4B5496B0E110}"/>
              </a:ext>
            </a:extLst>
          </p:cNvPr>
          <p:cNvSpPr>
            <a:spLocks noGrp="1"/>
          </p:cNvSpPr>
          <p:nvPr>
            <p:ph type="sldNum" sz="quarter" idx="12"/>
          </p:nvPr>
        </p:nvSpPr>
        <p:spPr/>
        <p:txBody>
          <a:bodyPr/>
          <a:lstStyle/>
          <a:p>
            <a:r>
              <a:rPr lang="en-US"/>
              <a:t>Slide 31-</a:t>
            </a:r>
            <a:fld id="{52DFCED4-3DB5-5A4D-92BF-293F61671FD6}" type="slidenum">
              <a:rPr lang="en-US" smtClean="0"/>
              <a:pPr/>
              <a:t>102</a:t>
            </a:fld>
            <a:endParaRPr lang="en-US" dirty="0"/>
          </a:p>
        </p:txBody>
      </p:sp>
    </p:spTree>
    <p:extLst>
      <p:ext uri="{BB962C8B-B14F-4D97-AF65-F5344CB8AC3E}">
        <p14:creationId xmlns:p14="http://schemas.microsoft.com/office/powerpoint/2010/main" val="30617432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a:extLst>
              <a:ext uri="{FF2B5EF4-FFF2-40B4-BE49-F238E27FC236}">
                <a16:creationId xmlns:a16="http://schemas.microsoft.com/office/drawing/2014/main" id="{E08347A6-49ED-1F41-91F8-28B5FD00A8C8}"/>
              </a:ext>
            </a:extLst>
          </p:cNvPr>
          <p:cNvSpPr>
            <a:spLocks noGrp="1" noChangeArrowheads="1"/>
          </p:cNvSpPr>
          <p:nvPr>
            <p:ph type="title"/>
          </p:nvPr>
        </p:nvSpPr>
        <p:spPr/>
        <p:txBody>
          <a:bodyPr/>
          <a:lstStyle/>
          <a:p>
            <a:r>
              <a:rPr lang="en-US" altLang="en-US"/>
              <a:t>Testing</a:t>
            </a:r>
          </a:p>
        </p:txBody>
      </p:sp>
      <p:sp>
        <p:nvSpPr>
          <p:cNvPr id="451587" name="Rectangle 3">
            <a:extLst>
              <a:ext uri="{FF2B5EF4-FFF2-40B4-BE49-F238E27FC236}">
                <a16:creationId xmlns:a16="http://schemas.microsoft.com/office/drawing/2014/main" id="{F7E0A651-F492-DF46-A46A-FDDA89064EC8}"/>
              </a:ext>
            </a:extLst>
          </p:cNvPr>
          <p:cNvSpPr>
            <a:spLocks noGrp="1" noChangeArrowheads="1"/>
          </p:cNvSpPr>
          <p:nvPr>
            <p:ph type="body" idx="1"/>
          </p:nvPr>
        </p:nvSpPr>
        <p:spPr/>
        <p:txBody>
          <a:bodyPr/>
          <a:lstStyle/>
          <a:p>
            <a:r>
              <a:rPr lang="en-US" altLang="en-US"/>
              <a:t>Informal validation of design, operation of program</a:t>
            </a:r>
          </a:p>
          <a:p>
            <a:pPr lvl="1"/>
            <a:r>
              <a:rPr lang="en-US" altLang="en-US"/>
              <a:t>Goal: show program meets stated requirements</a:t>
            </a:r>
          </a:p>
          <a:p>
            <a:pPr lvl="1"/>
            <a:r>
              <a:rPr lang="en-US" altLang="en-US"/>
              <a:t>If requirements drive design, implementation then testing likely to uncover minor problems</a:t>
            </a:r>
          </a:p>
          <a:p>
            <a:pPr lvl="1"/>
            <a:r>
              <a:rPr lang="en-US" altLang="en-US"/>
              <a:t>If requirements ill posed, or change during development, testing may uncover major problems</a:t>
            </a:r>
          </a:p>
          <a:p>
            <a:pPr lvl="2"/>
            <a:r>
              <a:rPr lang="en-US" altLang="en-US"/>
              <a:t>In this case, </a:t>
            </a:r>
            <a:r>
              <a:rPr lang="en-US" altLang="en-US" i="1"/>
              <a:t>do not</a:t>
            </a:r>
            <a:r>
              <a:rPr lang="en-US" altLang="en-US"/>
              <a:t> add features to meet requirements! Redesign and reimplement …</a:t>
            </a:r>
          </a:p>
        </p:txBody>
      </p:sp>
      <p:sp>
        <p:nvSpPr>
          <p:cNvPr id="2" name="Date Placeholder 1">
            <a:extLst>
              <a:ext uri="{FF2B5EF4-FFF2-40B4-BE49-F238E27FC236}">
                <a16:creationId xmlns:a16="http://schemas.microsoft.com/office/drawing/2014/main" id="{4BB520C8-9EB4-C547-B1F8-782903EA56D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84C60BE-91BA-8943-95AF-A717E813539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A40910A-BF67-F64A-AC35-A1F92BA19FDC}"/>
              </a:ext>
            </a:extLst>
          </p:cNvPr>
          <p:cNvSpPr>
            <a:spLocks noGrp="1"/>
          </p:cNvSpPr>
          <p:nvPr>
            <p:ph type="sldNum" sz="quarter" idx="12"/>
          </p:nvPr>
        </p:nvSpPr>
        <p:spPr/>
        <p:txBody>
          <a:bodyPr/>
          <a:lstStyle/>
          <a:p>
            <a:r>
              <a:rPr lang="en-US"/>
              <a:t>Slide 31-</a:t>
            </a:r>
            <a:fld id="{52DFCED4-3DB5-5A4D-92BF-293F61671FD6}" type="slidenum">
              <a:rPr lang="en-US" smtClean="0"/>
              <a:pPr/>
              <a:t>103</a:t>
            </a:fld>
            <a:endParaRPr lang="en-US" dirty="0"/>
          </a:p>
        </p:txBody>
      </p:sp>
    </p:spTree>
    <p:extLst>
      <p:ext uri="{BB962C8B-B14F-4D97-AF65-F5344CB8AC3E}">
        <p14:creationId xmlns:p14="http://schemas.microsoft.com/office/powerpoint/2010/main" val="318247012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57B59563-A284-4D4D-8C6F-DE14AB8A5C4F}"/>
              </a:ext>
            </a:extLst>
          </p:cNvPr>
          <p:cNvSpPr>
            <a:spLocks noGrp="1" noChangeArrowheads="1"/>
          </p:cNvSpPr>
          <p:nvPr>
            <p:ph type="title"/>
          </p:nvPr>
        </p:nvSpPr>
        <p:spPr/>
        <p:txBody>
          <a:bodyPr/>
          <a:lstStyle/>
          <a:p>
            <a:r>
              <a:rPr lang="en-US" altLang="en-US"/>
              <a:t>Process</a:t>
            </a:r>
          </a:p>
        </p:txBody>
      </p:sp>
      <p:sp>
        <p:nvSpPr>
          <p:cNvPr id="452611" name="Rectangle 3">
            <a:extLst>
              <a:ext uri="{FF2B5EF4-FFF2-40B4-BE49-F238E27FC236}">
                <a16:creationId xmlns:a16="http://schemas.microsoft.com/office/drawing/2014/main" id="{6A8B6C83-A7C0-2445-A1EC-8AACFDF5A856}"/>
              </a:ext>
            </a:extLst>
          </p:cNvPr>
          <p:cNvSpPr>
            <a:spLocks noGrp="1" noChangeArrowheads="1"/>
          </p:cNvSpPr>
          <p:nvPr>
            <p:ph type="body" idx="1"/>
          </p:nvPr>
        </p:nvSpPr>
        <p:spPr/>
        <p:txBody>
          <a:bodyPr/>
          <a:lstStyle/>
          <a:p>
            <a:pPr>
              <a:lnSpc>
                <a:spcPct val="90000"/>
              </a:lnSpc>
            </a:pPr>
            <a:r>
              <a:rPr lang="en-US" altLang="en-US"/>
              <a:t>Construct environment matching production environment</a:t>
            </a:r>
          </a:p>
          <a:p>
            <a:pPr lvl="1">
              <a:lnSpc>
                <a:spcPct val="90000"/>
              </a:lnSpc>
            </a:pPr>
            <a:r>
              <a:rPr lang="en-US" altLang="en-US"/>
              <a:t>If range of environments, need to test in all</a:t>
            </a:r>
          </a:p>
          <a:p>
            <a:pPr lvl="2">
              <a:lnSpc>
                <a:spcPct val="90000"/>
              </a:lnSpc>
            </a:pPr>
            <a:r>
              <a:rPr lang="en-US" altLang="en-US"/>
              <a:t>Usually considerable overlap, so not so bad …</a:t>
            </a:r>
          </a:p>
          <a:p>
            <a:pPr lvl="1">
              <a:lnSpc>
                <a:spcPct val="90000"/>
              </a:lnSpc>
            </a:pPr>
            <a:r>
              <a:rPr lang="en-US" altLang="en-US"/>
              <a:t>If repeated failures, check developer assumptions</a:t>
            </a:r>
          </a:p>
          <a:p>
            <a:pPr lvl="2">
              <a:lnSpc>
                <a:spcPct val="90000"/>
              </a:lnSpc>
            </a:pPr>
            <a:r>
              <a:rPr lang="en-US" altLang="en-US"/>
              <a:t>May have embedded information about development environment—one different than testing environment!</a:t>
            </a:r>
          </a:p>
        </p:txBody>
      </p:sp>
      <p:sp>
        <p:nvSpPr>
          <p:cNvPr id="2" name="Date Placeholder 1">
            <a:extLst>
              <a:ext uri="{FF2B5EF4-FFF2-40B4-BE49-F238E27FC236}">
                <a16:creationId xmlns:a16="http://schemas.microsoft.com/office/drawing/2014/main" id="{61B9EFF9-89A8-7043-AB6B-089E564E55A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56D2D21-DCD5-E04B-B560-089DA0AA140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714DBEB-9487-1947-994B-9DBF06118F78}"/>
              </a:ext>
            </a:extLst>
          </p:cNvPr>
          <p:cNvSpPr>
            <a:spLocks noGrp="1"/>
          </p:cNvSpPr>
          <p:nvPr>
            <p:ph type="sldNum" sz="quarter" idx="12"/>
          </p:nvPr>
        </p:nvSpPr>
        <p:spPr/>
        <p:txBody>
          <a:bodyPr/>
          <a:lstStyle/>
          <a:p>
            <a:r>
              <a:rPr lang="en-US"/>
              <a:t>Slide 31-</a:t>
            </a:r>
            <a:fld id="{52DFCED4-3DB5-5A4D-92BF-293F61671FD6}" type="slidenum">
              <a:rPr lang="en-US" smtClean="0"/>
              <a:pPr/>
              <a:t>104</a:t>
            </a:fld>
            <a:endParaRPr lang="en-US" dirty="0"/>
          </a:p>
        </p:txBody>
      </p:sp>
    </p:spTree>
    <p:extLst>
      <p:ext uri="{BB962C8B-B14F-4D97-AF65-F5344CB8AC3E}">
        <p14:creationId xmlns:p14="http://schemas.microsoft.com/office/powerpoint/2010/main" val="18010462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a:extLst>
              <a:ext uri="{FF2B5EF4-FFF2-40B4-BE49-F238E27FC236}">
                <a16:creationId xmlns:a16="http://schemas.microsoft.com/office/drawing/2014/main" id="{07412324-783C-4C48-92CC-435359F4C2B4}"/>
              </a:ext>
            </a:extLst>
          </p:cNvPr>
          <p:cNvSpPr>
            <a:spLocks noGrp="1" noChangeArrowheads="1"/>
          </p:cNvSpPr>
          <p:nvPr>
            <p:ph type="title"/>
          </p:nvPr>
        </p:nvSpPr>
        <p:spPr/>
        <p:txBody>
          <a:bodyPr/>
          <a:lstStyle/>
          <a:p>
            <a:r>
              <a:rPr lang="en-US" altLang="en-US"/>
              <a:t>Steps</a:t>
            </a:r>
          </a:p>
        </p:txBody>
      </p:sp>
      <p:sp>
        <p:nvSpPr>
          <p:cNvPr id="453635" name="Rectangle 3">
            <a:extLst>
              <a:ext uri="{FF2B5EF4-FFF2-40B4-BE49-F238E27FC236}">
                <a16:creationId xmlns:a16="http://schemas.microsoft.com/office/drawing/2014/main" id="{94543B78-426D-7F44-A48B-34906CC0E60C}"/>
              </a:ext>
            </a:extLst>
          </p:cNvPr>
          <p:cNvSpPr>
            <a:spLocks noGrp="1" noChangeArrowheads="1"/>
          </p:cNvSpPr>
          <p:nvPr>
            <p:ph type="body" idx="1"/>
          </p:nvPr>
        </p:nvSpPr>
        <p:spPr/>
        <p:txBody>
          <a:bodyPr/>
          <a:lstStyle/>
          <a:p>
            <a:pPr>
              <a:lnSpc>
                <a:spcPct val="90000"/>
              </a:lnSpc>
            </a:pPr>
            <a:r>
              <a:rPr lang="en-US" altLang="en-US"/>
              <a:t>Begin with requirements</a:t>
            </a:r>
          </a:p>
          <a:p>
            <a:pPr lvl="1">
              <a:lnSpc>
                <a:spcPct val="90000"/>
              </a:lnSpc>
            </a:pPr>
            <a:r>
              <a:rPr lang="en-US" altLang="en-US"/>
              <a:t>Appropriate?</a:t>
            </a:r>
          </a:p>
          <a:p>
            <a:pPr lvl="1">
              <a:lnSpc>
                <a:spcPct val="90000"/>
              </a:lnSpc>
            </a:pPr>
            <a:r>
              <a:rPr lang="en-US" altLang="en-US"/>
              <a:t>Does it solve the problem?</a:t>
            </a:r>
          </a:p>
          <a:p>
            <a:pPr>
              <a:lnSpc>
                <a:spcPct val="90000"/>
              </a:lnSpc>
            </a:pPr>
            <a:r>
              <a:rPr lang="en-US" altLang="en-US"/>
              <a:t>Proceed to design</a:t>
            </a:r>
          </a:p>
          <a:p>
            <a:pPr lvl="1">
              <a:lnSpc>
                <a:spcPct val="90000"/>
              </a:lnSpc>
            </a:pPr>
            <a:r>
              <a:rPr lang="en-US" altLang="en-US"/>
              <a:t>Decomposition into modules allows testing of each module, with stubs to take place of uncompleted modules</a:t>
            </a:r>
          </a:p>
          <a:p>
            <a:pPr>
              <a:lnSpc>
                <a:spcPct val="90000"/>
              </a:lnSpc>
            </a:pPr>
            <a:r>
              <a:rPr lang="en-US" altLang="en-US"/>
              <a:t>Then to implementation</a:t>
            </a:r>
          </a:p>
          <a:p>
            <a:pPr lvl="1">
              <a:lnSpc>
                <a:spcPct val="90000"/>
              </a:lnSpc>
            </a:pPr>
            <a:r>
              <a:rPr lang="en-US" altLang="en-US"/>
              <a:t>Test each module</a:t>
            </a:r>
          </a:p>
          <a:p>
            <a:pPr lvl="1">
              <a:lnSpc>
                <a:spcPct val="90000"/>
              </a:lnSpc>
            </a:pPr>
            <a:r>
              <a:rPr lang="en-US" altLang="en-US"/>
              <a:t>Test interfaces (composition of modules)</a:t>
            </a:r>
          </a:p>
        </p:txBody>
      </p:sp>
      <p:sp>
        <p:nvSpPr>
          <p:cNvPr id="2" name="Date Placeholder 1">
            <a:extLst>
              <a:ext uri="{FF2B5EF4-FFF2-40B4-BE49-F238E27FC236}">
                <a16:creationId xmlns:a16="http://schemas.microsoft.com/office/drawing/2014/main" id="{A60AF22D-3A27-EF4E-A072-E75C5BB71E2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B0207C1-A6AC-0040-AD93-A995553AB3B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1D834F4-7D5D-EF49-B6F7-12FC59DEDA94}"/>
              </a:ext>
            </a:extLst>
          </p:cNvPr>
          <p:cNvSpPr>
            <a:spLocks noGrp="1"/>
          </p:cNvSpPr>
          <p:nvPr>
            <p:ph type="sldNum" sz="quarter" idx="12"/>
          </p:nvPr>
        </p:nvSpPr>
        <p:spPr/>
        <p:txBody>
          <a:bodyPr/>
          <a:lstStyle/>
          <a:p>
            <a:r>
              <a:rPr lang="en-US"/>
              <a:t>Slide 31-</a:t>
            </a:r>
            <a:fld id="{52DFCED4-3DB5-5A4D-92BF-293F61671FD6}" type="slidenum">
              <a:rPr lang="en-US" smtClean="0"/>
              <a:pPr/>
              <a:t>105</a:t>
            </a:fld>
            <a:endParaRPr lang="en-US" dirty="0"/>
          </a:p>
        </p:txBody>
      </p:sp>
    </p:spTree>
    <p:extLst>
      <p:ext uri="{BB962C8B-B14F-4D97-AF65-F5344CB8AC3E}">
        <p14:creationId xmlns:p14="http://schemas.microsoft.com/office/powerpoint/2010/main" val="42732997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a:extLst>
              <a:ext uri="{FF2B5EF4-FFF2-40B4-BE49-F238E27FC236}">
                <a16:creationId xmlns:a16="http://schemas.microsoft.com/office/drawing/2014/main" id="{F805168D-91FF-F34F-8606-BF670D9EB461}"/>
              </a:ext>
            </a:extLst>
          </p:cNvPr>
          <p:cNvSpPr>
            <a:spLocks noGrp="1" noChangeArrowheads="1"/>
          </p:cNvSpPr>
          <p:nvPr>
            <p:ph type="title"/>
          </p:nvPr>
        </p:nvSpPr>
        <p:spPr/>
        <p:txBody>
          <a:bodyPr/>
          <a:lstStyle/>
          <a:p>
            <a:r>
              <a:rPr lang="en-US" altLang="en-US"/>
              <a:t>Philosophy</a:t>
            </a:r>
          </a:p>
        </p:txBody>
      </p:sp>
      <p:sp>
        <p:nvSpPr>
          <p:cNvPr id="455683" name="Rectangle 3">
            <a:extLst>
              <a:ext uri="{FF2B5EF4-FFF2-40B4-BE49-F238E27FC236}">
                <a16:creationId xmlns:a16="http://schemas.microsoft.com/office/drawing/2014/main" id="{23B97968-34E8-1842-B15E-97F602C892C6}"/>
              </a:ext>
            </a:extLst>
          </p:cNvPr>
          <p:cNvSpPr>
            <a:spLocks noGrp="1" noChangeArrowheads="1"/>
          </p:cNvSpPr>
          <p:nvPr>
            <p:ph type="body" idx="1"/>
          </p:nvPr>
        </p:nvSpPr>
        <p:spPr/>
        <p:txBody>
          <a:bodyPr/>
          <a:lstStyle/>
          <a:p>
            <a:pPr>
              <a:lnSpc>
                <a:spcPct val="90000"/>
              </a:lnSpc>
            </a:pPr>
            <a:r>
              <a:rPr lang="en-US" altLang="en-US"/>
              <a:t>Execute all possible paths of control</a:t>
            </a:r>
          </a:p>
          <a:p>
            <a:pPr lvl="1">
              <a:lnSpc>
                <a:spcPct val="90000"/>
              </a:lnSpc>
            </a:pPr>
            <a:r>
              <a:rPr lang="en-US" altLang="en-US"/>
              <a:t>Compare results with expected results</a:t>
            </a:r>
          </a:p>
          <a:p>
            <a:pPr>
              <a:lnSpc>
                <a:spcPct val="90000"/>
              </a:lnSpc>
            </a:pPr>
            <a:r>
              <a:rPr lang="en-US" altLang="en-US"/>
              <a:t>In practise, infeasible</a:t>
            </a:r>
          </a:p>
          <a:p>
            <a:pPr lvl="1">
              <a:lnSpc>
                <a:spcPct val="90000"/>
              </a:lnSpc>
            </a:pPr>
            <a:r>
              <a:rPr lang="en-US" altLang="en-US"/>
              <a:t>Analyze paths, order them in some way</a:t>
            </a:r>
          </a:p>
          <a:p>
            <a:pPr lvl="2">
              <a:lnSpc>
                <a:spcPct val="90000"/>
              </a:lnSpc>
            </a:pPr>
            <a:r>
              <a:rPr lang="en-US" altLang="en-US"/>
              <a:t>Order depends on requirements</a:t>
            </a:r>
          </a:p>
          <a:p>
            <a:pPr lvl="1">
              <a:lnSpc>
                <a:spcPct val="90000"/>
              </a:lnSpc>
            </a:pPr>
            <a:r>
              <a:rPr lang="en-US" altLang="en-US"/>
              <a:t>Generate test data for each one, check each</a:t>
            </a:r>
          </a:p>
          <a:p>
            <a:pPr>
              <a:lnSpc>
                <a:spcPct val="90000"/>
              </a:lnSpc>
            </a:pPr>
            <a:r>
              <a:rPr lang="en-US" altLang="en-US"/>
              <a:t>Security testing: also test least commonly used paths</a:t>
            </a:r>
          </a:p>
          <a:p>
            <a:pPr lvl="1">
              <a:lnSpc>
                <a:spcPct val="90000"/>
              </a:lnSpc>
            </a:pPr>
            <a:r>
              <a:rPr lang="en-US" altLang="en-US"/>
              <a:t>Usually not as well checked, so miss vulnerabilities</a:t>
            </a:r>
          </a:p>
          <a:p>
            <a:pPr>
              <a:lnSpc>
                <a:spcPct val="90000"/>
              </a:lnSpc>
            </a:pPr>
            <a:r>
              <a:rPr lang="en-US" altLang="en-US"/>
              <a:t>First check modules, then check composition</a:t>
            </a:r>
          </a:p>
        </p:txBody>
      </p:sp>
      <p:sp>
        <p:nvSpPr>
          <p:cNvPr id="2" name="Date Placeholder 1">
            <a:extLst>
              <a:ext uri="{FF2B5EF4-FFF2-40B4-BE49-F238E27FC236}">
                <a16:creationId xmlns:a16="http://schemas.microsoft.com/office/drawing/2014/main" id="{A4409D62-249F-824E-A1F4-556BF14DCA3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B220F44-D083-9E4C-9302-D2CD1E24B31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679B63F-9CDC-FD4A-B50E-10539E898E17}"/>
              </a:ext>
            </a:extLst>
          </p:cNvPr>
          <p:cNvSpPr>
            <a:spLocks noGrp="1"/>
          </p:cNvSpPr>
          <p:nvPr>
            <p:ph type="sldNum" sz="quarter" idx="12"/>
          </p:nvPr>
        </p:nvSpPr>
        <p:spPr/>
        <p:txBody>
          <a:bodyPr/>
          <a:lstStyle/>
          <a:p>
            <a:r>
              <a:rPr lang="en-US"/>
              <a:t>Slide 31-</a:t>
            </a:r>
            <a:fld id="{52DFCED4-3DB5-5A4D-92BF-293F61671FD6}" type="slidenum">
              <a:rPr lang="en-US" smtClean="0"/>
              <a:pPr/>
              <a:t>106</a:t>
            </a:fld>
            <a:endParaRPr lang="en-US" dirty="0"/>
          </a:p>
        </p:txBody>
      </p:sp>
    </p:spTree>
    <p:extLst>
      <p:ext uri="{BB962C8B-B14F-4D97-AF65-F5344CB8AC3E}">
        <p14:creationId xmlns:p14="http://schemas.microsoft.com/office/powerpoint/2010/main" val="7961885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a:extLst>
              <a:ext uri="{FF2B5EF4-FFF2-40B4-BE49-F238E27FC236}">
                <a16:creationId xmlns:a16="http://schemas.microsoft.com/office/drawing/2014/main" id="{30DB571F-E072-6545-BD83-0AB52D6AAD30}"/>
              </a:ext>
            </a:extLst>
          </p:cNvPr>
          <p:cNvSpPr>
            <a:spLocks noGrp="1" noChangeArrowheads="1"/>
          </p:cNvSpPr>
          <p:nvPr>
            <p:ph type="title"/>
          </p:nvPr>
        </p:nvSpPr>
        <p:spPr/>
        <p:txBody>
          <a:bodyPr/>
          <a:lstStyle/>
          <a:p>
            <a:r>
              <a:rPr lang="en-US" altLang="en-US"/>
              <a:t>Testing Module</a:t>
            </a:r>
          </a:p>
        </p:txBody>
      </p:sp>
      <p:sp>
        <p:nvSpPr>
          <p:cNvPr id="457731" name="Rectangle 3">
            <a:extLst>
              <a:ext uri="{FF2B5EF4-FFF2-40B4-BE49-F238E27FC236}">
                <a16:creationId xmlns:a16="http://schemas.microsoft.com/office/drawing/2014/main" id="{2A4DC3BA-1CF3-3749-948A-C696AB098A73}"/>
              </a:ext>
            </a:extLst>
          </p:cNvPr>
          <p:cNvSpPr>
            <a:spLocks noGrp="1" noChangeArrowheads="1"/>
          </p:cNvSpPr>
          <p:nvPr>
            <p:ph type="body" idx="1"/>
          </p:nvPr>
        </p:nvSpPr>
        <p:spPr/>
        <p:txBody>
          <a:bodyPr/>
          <a:lstStyle/>
          <a:p>
            <a:pPr>
              <a:lnSpc>
                <a:spcPct val="90000"/>
              </a:lnSpc>
            </a:pPr>
            <a:r>
              <a:rPr lang="en-US" altLang="en-US"/>
              <a:t>Goal: ensure module acts correctly</a:t>
            </a:r>
          </a:p>
          <a:p>
            <a:pPr lvl="1">
              <a:lnSpc>
                <a:spcPct val="90000"/>
              </a:lnSpc>
            </a:pPr>
            <a:r>
              <a:rPr lang="en-US" altLang="en-US"/>
              <a:t>If it calls functions, correctly regardless of what functions return</a:t>
            </a:r>
          </a:p>
          <a:p>
            <a:pPr>
              <a:lnSpc>
                <a:spcPct val="90000"/>
              </a:lnSpc>
            </a:pPr>
            <a:r>
              <a:rPr lang="en-US" altLang="en-US"/>
              <a:t>Step 1: define “correct behavior”</a:t>
            </a:r>
          </a:p>
          <a:p>
            <a:pPr lvl="1">
              <a:lnSpc>
                <a:spcPct val="90000"/>
              </a:lnSpc>
            </a:pPr>
            <a:r>
              <a:rPr lang="en-US" altLang="en-US"/>
              <a:t>Done during refinement, when module specified</a:t>
            </a:r>
          </a:p>
          <a:p>
            <a:pPr>
              <a:lnSpc>
                <a:spcPct val="90000"/>
              </a:lnSpc>
            </a:pPr>
            <a:r>
              <a:rPr lang="en-US" altLang="en-US"/>
              <a:t>Step 2: list interfaces to module</a:t>
            </a:r>
          </a:p>
          <a:p>
            <a:pPr lvl="1">
              <a:lnSpc>
                <a:spcPct val="90000"/>
              </a:lnSpc>
            </a:pPr>
            <a:r>
              <a:rPr lang="en-US" altLang="en-US"/>
              <a:t>Use this to execute tests</a:t>
            </a:r>
          </a:p>
        </p:txBody>
      </p:sp>
      <p:sp>
        <p:nvSpPr>
          <p:cNvPr id="2" name="Date Placeholder 1">
            <a:extLst>
              <a:ext uri="{FF2B5EF4-FFF2-40B4-BE49-F238E27FC236}">
                <a16:creationId xmlns:a16="http://schemas.microsoft.com/office/drawing/2014/main" id="{EB11914F-7D38-5647-9226-CB26D88D74A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D2A2845-1BD0-BD41-979F-55F70FB608C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7E27D96-6152-8B43-88BF-29CBDF5B3873}"/>
              </a:ext>
            </a:extLst>
          </p:cNvPr>
          <p:cNvSpPr>
            <a:spLocks noGrp="1"/>
          </p:cNvSpPr>
          <p:nvPr>
            <p:ph type="sldNum" sz="quarter" idx="12"/>
          </p:nvPr>
        </p:nvSpPr>
        <p:spPr/>
        <p:txBody>
          <a:bodyPr/>
          <a:lstStyle/>
          <a:p>
            <a:r>
              <a:rPr lang="en-US"/>
              <a:t>Slide 31-</a:t>
            </a:r>
            <a:fld id="{52DFCED4-3DB5-5A4D-92BF-293F61671FD6}" type="slidenum">
              <a:rPr lang="en-US" smtClean="0"/>
              <a:pPr/>
              <a:t>107</a:t>
            </a:fld>
            <a:endParaRPr lang="en-US" dirty="0"/>
          </a:p>
        </p:txBody>
      </p:sp>
    </p:spTree>
    <p:extLst>
      <p:ext uri="{BB962C8B-B14F-4D97-AF65-F5344CB8AC3E}">
        <p14:creationId xmlns:p14="http://schemas.microsoft.com/office/powerpoint/2010/main" val="40751420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C5B8B0FA-F2D7-074B-915E-5140745738F8}"/>
              </a:ext>
            </a:extLst>
          </p:cNvPr>
          <p:cNvSpPr>
            <a:spLocks noGrp="1" noChangeArrowheads="1"/>
          </p:cNvSpPr>
          <p:nvPr>
            <p:ph type="title"/>
          </p:nvPr>
        </p:nvSpPr>
        <p:spPr/>
        <p:txBody>
          <a:bodyPr/>
          <a:lstStyle/>
          <a:p>
            <a:r>
              <a:rPr lang="en-US" altLang="en-US"/>
              <a:t>Types of Tests</a:t>
            </a:r>
          </a:p>
        </p:txBody>
      </p:sp>
      <p:sp>
        <p:nvSpPr>
          <p:cNvPr id="458755" name="Rectangle 3">
            <a:extLst>
              <a:ext uri="{FF2B5EF4-FFF2-40B4-BE49-F238E27FC236}">
                <a16:creationId xmlns:a16="http://schemas.microsoft.com/office/drawing/2014/main" id="{FC40B124-9B77-9D4F-97BE-FEB744738B59}"/>
              </a:ext>
            </a:extLst>
          </p:cNvPr>
          <p:cNvSpPr>
            <a:spLocks noGrp="1" noChangeArrowheads="1"/>
          </p:cNvSpPr>
          <p:nvPr>
            <p:ph type="body" idx="1"/>
          </p:nvPr>
        </p:nvSpPr>
        <p:spPr/>
        <p:txBody>
          <a:bodyPr/>
          <a:lstStyle/>
          <a:p>
            <a:pPr>
              <a:lnSpc>
                <a:spcPct val="90000"/>
              </a:lnSpc>
            </a:pPr>
            <a:r>
              <a:rPr lang="en-US" altLang="en-US"/>
              <a:t>Normal data tests</a:t>
            </a:r>
          </a:p>
          <a:p>
            <a:pPr lvl="1">
              <a:lnSpc>
                <a:spcPct val="90000"/>
              </a:lnSpc>
            </a:pPr>
            <a:r>
              <a:rPr lang="en-US" altLang="en-US"/>
              <a:t>Unexceptional data</a:t>
            </a:r>
          </a:p>
          <a:p>
            <a:pPr lvl="1">
              <a:lnSpc>
                <a:spcPct val="90000"/>
              </a:lnSpc>
            </a:pPr>
            <a:r>
              <a:rPr lang="en-US" altLang="en-US"/>
              <a:t>Exercise as many paths of control as possible</a:t>
            </a:r>
          </a:p>
          <a:p>
            <a:pPr>
              <a:lnSpc>
                <a:spcPct val="90000"/>
              </a:lnSpc>
            </a:pPr>
            <a:r>
              <a:rPr lang="en-US" altLang="en-US"/>
              <a:t>Boundary data tests</a:t>
            </a:r>
          </a:p>
          <a:p>
            <a:pPr lvl="1">
              <a:lnSpc>
                <a:spcPct val="90000"/>
              </a:lnSpc>
            </a:pPr>
            <a:r>
              <a:rPr lang="en-US" altLang="en-US"/>
              <a:t>Test limits to interfaces</a:t>
            </a:r>
          </a:p>
          <a:p>
            <a:pPr lvl="1">
              <a:lnSpc>
                <a:spcPct val="90000"/>
              </a:lnSpc>
            </a:pPr>
            <a:r>
              <a:rPr lang="en-US" altLang="en-US"/>
              <a:t>Example: if string is at most 256 chars, try 255, then 256, then 257 chars</a:t>
            </a:r>
          </a:p>
          <a:p>
            <a:pPr lvl="1">
              <a:lnSpc>
                <a:spcPct val="90000"/>
              </a:lnSpc>
            </a:pPr>
            <a:r>
              <a:rPr lang="en-US" altLang="en-US"/>
              <a:t>Example: in our program, try UID of –1 in parameter list</a:t>
            </a:r>
          </a:p>
          <a:p>
            <a:pPr lvl="2">
              <a:lnSpc>
                <a:spcPct val="90000"/>
              </a:lnSpc>
            </a:pPr>
            <a:r>
              <a:rPr lang="en-US" altLang="en-US"/>
              <a:t>Is it rejected or remapped to 2</a:t>
            </a:r>
            <a:r>
              <a:rPr lang="en-US" altLang="en-US" baseline="30000"/>
              <a:t>31</a:t>
            </a:r>
            <a:r>
              <a:rPr lang="en-US" altLang="en-US"/>
              <a:t>–1 or 2</a:t>
            </a:r>
            <a:r>
              <a:rPr lang="en-US" altLang="en-US" baseline="30000"/>
              <a:t>16</a:t>
            </a:r>
            <a:r>
              <a:rPr lang="en-US" altLang="en-US"/>
              <a:t>–1?</a:t>
            </a:r>
          </a:p>
        </p:txBody>
      </p:sp>
      <p:sp>
        <p:nvSpPr>
          <p:cNvPr id="2" name="Date Placeholder 1">
            <a:extLst>
              <a:ext uri="{FF2B5EF4-FFF2-40B4-BE49-F238E27FC236}">
                <a16:creationId xmlns:a16="http://schemas.microsoft.com/office/drawing/2014/main" id="{0387AD17-5DC4-494F-A693-782EFE84F78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63352EE-C38F-B845-871C-44617CE8FAA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26597F3-F6F1-3246-933F-39842764DACB}"/>
              </a:ext>
            </a:extLst>
          </p:cNvPr>
          <p:cNvSpPr>
            <a:spLocks noGrp="1"/>
          </p:cNvSpPr>
          <p:nvPr>
            <p:ph type="sldNum" sz="quarter" idx="12"/>
          </p:nvPr>
        </p:nvSpPr>
        <p:spPr/>
        <p:txBody>
          <a:bodyPr/>
          <a:lstStyle/>
          <a:p>
            <a:r>
              <a:rPr lang="en-US"/>
              <a:t>Slide 31-</a:t>
            </a:r>
            <a:fld id="{52DFCED4-3DB5-5A4D-92BF-293F61671FD6}" type="slidenum">
              <a:rPr lang="en-US" smtClean="0"/>
              <a:pPr/>
              <a:t>108</a:t>
            </a:fld>
            <a:endParaRPr lang="en-US" dirty="0"/>
          </a:p>
        </p:txBody>
      </p:sp>
    </p:spTree>
    <p:extLst>
      <p:ext uri="{BB962C8B-B14F-4D97-AF65-F5344CB8AC3E}">
        <p14:creationId xmlns:p14="http://schemas.microsoft.com/office/powerpoint/2010/main" val="24419412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B0856043-CA63-144A-8D56-F733FDB895A5}"/>
              </a:ext>
            </a:extLst>
          </p:cNvPr>
          <p:cNvSpPr>
            <a:spLocks noGrp="1" noChangeArrowheads="1"/>
          </p:cNvSpPr>
          <p:nvPr>
            <p:ph type="title"/>
          </p:nvPr>
        </p:nvSpPr>
        <p:spPr/>
        <p:txBody>
          <a:bodyPr/>
          <a:lstStyle/>
          <a:p>
            <a:r>
              <a:rPr lang="en-US" altLang="en-US"/>
              <a:t>Types of Tests (</a:t>
            </a:r>
            <a:r>
              <a:rPr lang="en-US" altLang="en-US" i="1"/>
              <a:t>con’t</a:t>
            </a:r>
            <a:r>
              <a:rPr lang="en-US" altLang="en-US"/>
              <a:t>)</a:t>
            </a:r>
          </a:p>
        </p:txBody>
      </p:sp>
      <p:sp>
        <p:nvSpPr>
          <p:cNvPr id="460803" name="Rectangle 3">
            <a:extLst>
              <a:ext uri="{FF2B5EF4-FFF2-40B4-BE49-F238E27FC236}">
                <a16:creationId xmlns:a16="http://schemas.microsoft.com/office/drawing/2014/main" id="{B9A0BB66-7826-5649-AFB5-6878119D979A}"/>
              </a:ext>
            </a:extLst>
          </p:cNvPr>
          <p:cNvSpPr>
            <a:spLocks noGrp="1" noChangeArrowheads="1"/>
          </p:cNvSpPr>
          <p:nvPr>
            <p:ph type="body" idx="1"/>
          </p:nvPr>
        </p:nvSpPr>
        <p:spPr/>
        <p:txBody>
          <a:bodyPr/>
          <a:lstStyle/>
          <a:p>
            <a:r>
              <a:rPr lang="en-US" altLang="en-US"/>
              <a:t>Exception tests</a:t>
            </a:r>
          </a:p>
          <a:p>
            <a:pPr lvl="1"/>
            <a:r>
              <a:rPr lang="en-US" altLang="en-US"/>
              <a:t>How module handle interrupts, traps</a:t>
            </a:r>
          </a:p>
          <a:p>
            <a:pPr lvl="1"/>
            <a:r>
              <a:rPr lang="en-US" altLang="en-US"/>
              <a:t>Example: send program signal to cause core dump, see if passwords visible in that file</a:t>
            </a:r>
          </a:p>
          <a:p>
            <a:r>
              <a:rPr lang="en-US" altLang="en-US"/>
              <a:t>Random data tests</a:t>
            </a:r>
          </a:p>
          <a:p>
            <a:pPr lvl="1"/>
            <a:r>
              <a:rPr lang="en-US" altLang="en-US"/>
              <a:t>Give module data generated randomly</a:t>
            </a:r>
          </a:p>
          <a:p>
            <a:pPr lvl="1"/>
            <a:r>
              <a:rPr lang="en-US" altLang="en-US"/>
              <a:t>Module should fail but restore system to safe state</a:t>
            </a:r>
          </a:p>
          <a:p>
            <a:pPr lvl="1"/>
            <a:r>
              <a:rPr lang="en-US" altLang="en-US"/>
              <a:t>Example: in one study of UNIX utilities, 30% crashed when given random inputs</a:t>
            </a:r>
          </a:p>
        </p:txBody>
      </p:sp>
      <p:sp>
        <p:nvSpPr>
          <p:cNvPr id="2" name="Date Placeholder 1">
            <a:extLst>
              <a:ext uri="{FF2B5EF4-FFF2-40B4-BE49-F238E27FC236}">
                <a16:creationId xmlns:a16="http://schemas.microsoft.com/office/drawing/2014/main" id="{E5E80C5D-A34D-E64C-9353-6C35B55A9875}"/>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D0D9F0D-95E7-E94C-8AD2-F220DB54560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419C1D4-F0AD-0C45-B8C6-AAB0D24708EE}"/>
              </a:ext>
            </a:extLst>
          </p:cNvPr>
          <p:cNvSpPr>
            <a:spLocks noGrp="1"/>
          </p:cNvSpPr>
          <p:nvPr>
            <p:ph type="sldNum" sz="quarter" idx="12"/>
          </p:nvPr>
        </p:nvSpPr>
        <p:spPr/>
        <p:txBody>
          <a:bodyPr/>
          <a:lstStyle/>
          <a:p>
            <a:r>
              <a:rPr lang="en-US"/>
              <a:t>Slide 31-</a:t>
            </a:r>
            <a:fld id="{52DFCED4-3DB5-5A4D-92BF-293F61671FD6}" type="slidenum">
              <a:rPr lang="en-US" smtClean="0"/>
              <a:pPr/>
              <a:t>109</a:t>
            </a:fld>
            <a:endParaRPr lang="en-US" dirty="0"/>
          </a:p>
        </p:txBody>
      </p:sp>
    </p:spTree>
    <p:extLst>
      <p:ext uri="{BB962C8B-B14F-4D97-AF65-F5344CB8AC3E}">
        <p14:creationId xmlns:p14="http://schemas.microsoft.com/office/powerpoint/2010/main" val="370458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a:extLst>
              <a:ext uri="{FF2B5EF4-FFF2-40B4-BE49-F238E27FC236}">
                <a16:creationId xmlns:a16="http://schemas.microsoft.com/office/drawing/2014/main" id="{7B127C6C-5886-D549-801F-4C4D3B4441D4}"/>
              </a:ext>
            </a:extLst>
          </p:cNvPr>
          <p:cNvSpPr>
            <a:spLocks noGrp="1" noChangeArrowheads="1"/>
          </p:cNvSpPr>
          <p:nvPr>
            <p:ph type="title"/>
          </p:nvPr>
        </p:nvSpPr>
        <p:spPr/>
        <p:txBody>
          <a:bodyPr/>
          <a:lstStyle/>
          <a:p>
            <a:r>
              <a:rPr lang="en-US" altLang="en-US"/>
              <a:t>Design</a:t>
            </a:r>
          </a:p>
        </p:txBody>
      </p:sp>
      <p:sp>
        <p:nvSpPr>
          <p:cNvPr id="270340" name="Rectangle 4">
            <a:extLst>
              <a:ext uri="{FF2B5EF4-FFF2-40B4-BE49-F238E27FC236}">
                <a16:creationId xmlns:a16="http://schemas.microsoft.com/office/drawing/2014/main" id="{7FFEA7B3-3AF9-5041-9CFF-63D32AAF1973}"/>
              </a:ext>
            </a:extLst>
          </p:cNvPr>
          <p:cNvSpPr>
            <a:spLocks noGrp="1" noChangeArrowheads="1"/>
          </p:cNvSpPr>
          <p:nvPr>
            <p:ph type="body" idx="1"/>
          </p:nvPr>
        </p:nvSpPr>
        <p:spPr/>
        <p:txBody>
          <a:bodyPr/>
          <a:lstStyle/>
          <a:p>
            <a:r>
              <a:rPr lang="en-US" altLang="en-US"/>
              <a:t>Framework for hooking modules together</a:t>
            </a:r>
          </a:p>
          <a:p>
            <a:pPr lvl="1"/>
            <a:r>
              <a:rPr lang="en-US" altLang="en-US"/>
              <a:t>User interface</a:t>
            </a:r>
          </a:p>
          <a:p>
            <a:pPr lvl="1"/>
            <a:r>
              <a:rPr lang="en-US" altLang="en-US"/>
              <a:t>High-level design</a:t>
            </a:r>
          </a:p>
          <a:p>
            <a:r>
              <a:rPr lang="en-US" altLang="en-US"/>
              <a:t>Controlling access to roles and commands</a:t>
            </a:r>
          </a:p>
          <a:p>
            <a:pPr lvl="1"/>
            <a:r>
              <a:rPr lang="en-US" altLang="en-US"/>
              <a:t>Interface</a:t>
            </a:r>
          </a:p>
          <a:p>
            <a:pPr lvl="1"/>
            <a:r>
              <a:rPr lang="en-US" altLang="en-US"/>
              <a:t>Internals</a:t>
            </a:r>
          </a:p>
          <a:p>
            <a:pPr lvl="1"/>
            <a:r>
              <a:rPr lang="en-US" altLang="en-US"/>
              <a:t>Storage of access control data</a:t>
            </a:r>
          </a:p>
        </p:txBody>
      </p:sp>
      <p:sp>
        <p:nvSpPr>
          <p:cNvPr id="2" name="Date Placeholder 1">
            <a:extLst>
              <a:ext uri="{FF2B5EF4-FFF2-40B4-BE49-F238E27FC236}">
                <a16:creationId xmlns:a16="http://schemas.microsoft.com/office/drawing/2014/main" id="{2F8BDF1A-5A32-7041-95F5-AEB3E5CB219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B6B02E9-FE9A-3A48-8835-096DC20408A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5B7D85F-4AAB-234C-B77E-E9BE37AFD2B1}"/>
              </a:ext>
            </a:extLst>
          </p:cNvPr>
          <p:cNvSpPr>
            <a:spLocks noGrp="1"/>
          </p:cNvSpPr>
          <p:nvPr>
            <p:ph type="sldNum" sz="quarter" idx="12"/>
          </p:nvPr>
        </p:nvSpPr>
        <p:spPr/>
        <p:txBody>
          <a:bodyPr/>
          <a:lstStyle/>
          <a:p>
            <a:r>
              <a:rPr lang="en-US"/>
              <a:t>Slide 31-</a:t>
            </a:r>
            <a:fld id="{52DFCED4-3DB5-5A4D-92BF-293F61671FD6}" type="slidenum">
              <a:rPr lang="en-US" smtClean="0"/>
              <a:pPr/>
              <a:t>11</a:t>
            </a:fld>
            <a:endParaRPr lang="en-US" dirty="0"/>
          </a:p>
        </p:txBody>
      </p:sp>
    </p:spTree>
    <p:extLst>
      <p:ext uri="{BB962C8B-B14F-4D97-AF65-F5344CB8AC3E}">
        <p14:creationId xmlns:p14="http://schemas.microsoft.com/office/powerpoint/2010/main" val="42111248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a:extLst>
              <a:ext uri="{FF2B5EF4-FFF2-40B4-BE49-F238E27FC236}">
                <a16:creationId xmlns:a16="http://schemas.microsoft.com/office/drawing/2014/main" id="{84BE9182-615C-CF40-931B-86253FFEBD81}"/>
              </a:ext>
            </a:extLst>
          </p:cNvPr>
          <p:cNvSpPr>
            <a:spLocks noGrp="1" noChangeArrowheads="1"/>
          </p:cNvSpPr>
          <p:nvPr>
            <p:ph type="title"/>
          </p:nvPr>
        </p:nvSpPr>
        <p:spPr/>
        <p:txBody>
          <a:bodyPr/>
          <a:lstStyle/>
          <a:p>
            <a:r>
              <a:rPr lang="en-US" altLang="en-US"/>
              <a:t>Testing Composed Modules</a:t>
            </a:r>
          </a:p>
        </p:txBody>
      </p:sp>
      <p:sp>
        <p:nvSpPr>
          <p:cNvPr id="462851" name="Rectangle 3">
            <a:extLst>
              <a:ext uri="{FF2B5EF4-FFF2-40B4-BE49-F238E27FC236}">
                <a16:creationId xmlns:a16="http://schemas.microsoft.com/office/drawing/2014/main" id="{447C1302-47C3-7245-B491-BB94BA0639CA}"/>
              </a:ext>
            </a:extLst>
          </p:cNvPr>
          <p:cNvSpPr>
            <a:spLocks noGrp="1" noChangeArrowheads="1"/>
          </p:cNvSpPr>
          <p:nvPr>
            <p:ph type="body" idx="1"/>
          </p:nvPr>
        </p:nvSpPr>
        <p:spPr/>
        <p:txBody>
          <a:bodyPr/>
          <a:lstStyle/>
          <a:p>
            <a:pPr>
              <a:lnSpc>
                <a:spcPct val="90000"/>
              </a:lnSpc>
            </a:pPr>
            <a:r>
              <a:rPr lang="en-US" altLang="en-US"/>
              <a:t>Consider module that calls other modules</a:t>
            </a:r>
          </a:p>
          <a:p>
            <a:pPr>
              <a:lnSpc>
                <a:spcPct val="90000"/>
              </a:lnSpc>
            </a:pPr>
            <a:r>
              <a:rPr lang="en-US" altLang="en-US"/>
              <a:t>Error handling tests</a:t>
            </a:r>
          </a:p>
          <a:p>
            <a:pPr lvl="1">
              <a:lnSpc>
                <a:spcPct val="90000"/>
              </a:lnSpc>
            </a:pPr>
            <a:r>
              <a:rPr lang="en-US" altLang="en-US"/>
              <a:t>Assume called modules violate specifications</a:t>
            </a:r>
          </a:p>
          <a:p>
            <a:pPr lvl="1">
              <a:lnSpc>
                <a:spcPct val="90000"/>
              </a:lnSpc>
            </a:pPr>
            <a:r>
              <a:rPr lang="en-US" altLang="en-US"/>
              <a:t>See if this module violates specification</a:t>
            </a:r>
          </a:p>
          <a:p>
            <a:pPr>
              <a:lnSpc>
                <a:spcPct val="90000"/>
              </a:lnSpc>
            </a:pPr>
            <a:r>
              <a:rPr lang="en-US" altLang="en-US"/>
              <a:t>Example: logging via mail program</a:t>
            </a:r>
          </a:p>
          <a:p>
            <a:pPr lvl="1">
              <a:lnSpc>
                <a:spcPct val="90000"/>
              </a:lnSpc>
            </a:pPr>
            <a:r>
              <a:rPr lang="en-US" altLang="en-US"/>
              <a:t>Program logs connecting host by mail</a:t>
            </a:r>
          </a:p>
          <a:p>
            <a:pPr lvl="1" algn="ctr">
              <a:lnSpc>
                <a:spcPct val="90000"/>
              </a:lnSpc>
              <a:buFontTx/>
              <a:buNone/>
            </a:pPr>
            <a:r>
              <a:rPr lang="en-US" altLang="en-US" sz="2000">
                <a:latin typeface="Courier" pitchFamily="2" charset="0"/>
              </a:rPr>
              <a:t>mail –s </a:t>
            </a:r>
            <a:r>
              <a:rPr lang="en-US" altLang="en-US" sz="2000" i="1">
                <a:latin typeface="Courier" pitchFamily="2" charset="0"/>
              </a:rPr>
              <a:t>hostname</a:t>
            </a:r>
            <a:r>
              <a:rPr lang="en-US" altLang="en-US" sz="2000">
                <a:latin typeface="Courier" pitchFamily="2" charset="0"/>
              </a:rPr>
              <a:t> netadmin</a:t>
            </a:r>
            <a:endParaRPr lang="en-US" altLang="en-US"/>
          </a:p>
          <a:p>
            <a:pPr lvl="1">
              <a:lnSpc>
                <a:spcPct val="90000"/>
              </a:lnSpc>
            </a:pPr>
            <a:r>
              <a:rPr lang="en-US" altLang="en-US"/>
              <a:t>Gets host name by mapping IP address using DNS</a:t>
            </a:r>
          </a:p>
          <a:p>
            <a:pPr lvl="1">
              <a:lnSpc>
                <a:spcPct val="90000"/>
              </a:lnSpc>
            </a:pPr>
            <a:r>
              <a:rPr lang="en-US" altLang="en-US"/>
              <a:t>DNS has fake record: </a:t>
            </a:r>
            <a:r>
              <a:rPr lang="en-US" altLang="en-US" sz="2000">
                <a:latin typeface="Courier" pitchFamily="2" charset="0"/>
              </a:rPr>
              <a:t>hi nobody; rm -rf *; true</a:t>
            </a:r>
            <a:endParaRPr lang="en-US" altLang="en-US"/>
          </a:p>
          <a:p>
            <a:pPr lvl="1">
              <a:lnSpc>
                <a:spcPct val="90000"/>
              </a:lnSpc>
            </a:pPr>
            <a:r>
              <a:rPr lang="en-US" altLang="en-US"/>
              <a:t>When mail command executed, deletes files</a:t>
            </a:r>
          </a:p>
        </p:txBody>
      </p:sp>
      <p:sp>
        <p:nvSpPr>
          <p:cNvPr id="2" name="Date Placeholder 1">
            <a:extLst>
              <a:ext uri="{FF2B5EF4-FFF2-40B4-BE49-F238E27FC236}">
                <a16:creationId xmlns:a16="http://schemas.microsoft.com/office/drawing/2014/main" id="{CBEA2AD5-43EB-534F-B3C8-A396EEA01FD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8132DBD-C16B-604A-A4B8-357A63DE1F0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93107BB-B949-DD40-B276-29F69AC0CB34}"/>
              </a:ext>
            </a:extLst>
          </p:cNvPr>
          <p:cNvSpPr>
            <a:spLocks noGrp="1"/>
          </p:cNvSpPr>
          <p:nvPr>
            <p:ph type="sldNum" sz="quarter" idx="12"/>
          </p:nvPr>
        </p:nvSpPr>
        <p:spPr/>
        <p:txBody>
          <a:bodyPr/>
          <a:lstStyle/>
          <a:p>
            <a:r>
              <a:rPr lang="en-US"/>
              <a:t>Slide 31-</a:t>
            </a:r>
            <a:fld id="{52DFCED4-3DB5-5A4D-92BF-293F61671FD6}" type="slidenum">
              <a:rPr lang="en-US" smtClean="0"/>
              <a:pPr/>
              <a:t>110</a:t>
            </a:fld>
            <a:endParaRPr lang="en-US" dirty="0"/>
          </a:p>
        </p:txBody>
      </p:sp>
    </p:spTree>
    <p:extLst>
      <p:ext uri="{BB962C8B-B14F-4D97-AF65-F5344CB8AC3E}">
        <p14:creationId xmlns:p14="http://schemas.microsoft.com/office/powerpoint/2010/main" val="836426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a:extLst>
              <a:ext uri="{FF2B5EF4-FFF2-40B4-BE49-F238E27FC236}">
                <a16:creationId xmlns:a16="http://schemas.microsoft.com/office/drawing/2014/main" id="{673FAFED-AE9F-E542-B017-9E6020B7DB40}"/>
              </a:ext>
            </a:extLst>
          </p:cNvPr>
          <p:cNvSpPr>
            <a:spLocks noGrp="1" noChangeArrowheads="1"/>
          </p:cNvSpPr>
          <p:nvPr>
            <p:ph type="title"/>
          </p:nvPr>
        </p:nvSpPr>
        <p:spPr/>
        <p:txBody>
          <a:bodyPr/>
          <a:lstStyle/>
          <a:p>
            <a:r>
              <a:rPr lang="en-US" altLang="en-US"/>
              <a:t>Testing Program</a:t>
            </a:r>
          </a:p>
        </p:txBody>
      </p:sp>
      <p:sp>
        <p:nvSpPr>
          <p:cNvPr id="464899" name="Rectangle 3">
            <a:extLst>
              <a:ext uri="{FF2B5EF4-FFF2-40B4-BE49-F238E27FC236}">
                <a16:creationId xmlns:a16="http://schemas.microsoft.com/office/drawing/2014/main" id="{33888FC0-C9CF-D546-A689-3BAAF466E3A4}"/>
              </a:ext>
            </a:extLst>
          </p:cNvPr>
          <p:cNvSpPr>
            <a:spLocks noGrp="1" noChangeArrowheads="1"/>
          </p:cNvSpPr>
          <p:nvPr>
            <p:ph type="body" idx="1"/>
          </p:nvPr>
        </p:nvSpPr>
        <p:spPr/>
        <p:txBody>
          <a:bodyPr/>
          <a:lstStyle/>
          <a:p>
            <a:r>
              <a:rPr lang="en-US" altLang="en-US"/>
              <a:t>Testers assemble program, documentation</a:t>
            </a:r>
          </a:p>
          <a:p>
            <a:r>
              <a:rPr lang="en-US" altLang="en-US"/>
              <a:t>New tester follows instructions to install, configure program and tries it</a:t>
            </a:r>
          </a:p>
          <a:p>
            <a:pPr lvl="1"/>
            <a:r>
              <a:rPr lang="en-US" altLang="en-US"/>
              <a:t>This tester should </a:t>
            </a:r>
            <a:r>
              <a:rPr lang="en-US" altLang="en-US" i="1"/>
              <a:t>not</a:t>
            </a:r>
            <a:r>
              <a:rPr lang="en-US" altLang="en-US"/>
              <a:t> be associated with other testers, so can provide independent assessment of documentation, correctness of instructions</a:t>
            </a:r>
          </a:p>
          <a:p>
            <a:r>
              <a:rPr lang="en-US" altLang="en-US"/>
              <a:t>Problems may be with documentation, installation program or scripts, or program itself</a:t>
            </a:r>
          </a:p>
        </p:txBody>
      </p:sp>
      <p:sp>
        <p:nvSpPr>
          <p:cNvPr id="2" name="Date Placeholder 1">
            <a:extLst>
              <a:ext uri="{FF2B5EF4-FFF2-40B4-BE49-F238E27FC236}">
                <a16:creationId xmlns:a16="http://schemas.microsoft.com/office/drawing/2014/main" id="{BA04FD02-5157-AD49-A069-6856245F78D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9635F0C-B361-494E-A25C-3F09EFB9B20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705AFF9-9464-3C46-A24C-8361E2669BA6}"/>
              </a:ext>
            </a:extLst>
          </p:cNvPr>
          <p:cNvSpPr>
            <a:spLocks noGrp="1"/>
          </p:cNvSpPr>
          <p:nvPr>
            <p:ph type="sldNum" sz="quarter" idx="12"/>
          </p:nvPr>
        </p:nvSpPr>
        <p:spPr/>
        <p:txBody>
          <a:bodyPr/>
          <a:lstStyle/>
          <a:p>
            <a:r>
              <a:rPr lang="en-US"/>
              <a:t>Slide 31-</a:t>
            </a:r>
            <a:fld id="{52DFCED4-3DB5-5A4D-92BF-293F61671FD6}" type="slidenum">
              <a:rPr lang="en-US" smtClean="0"/>
              <a:pPr/>
              <a:t>111</a:t>
            </a:fld>
            <a:endParaRPr lang="en-US" dirty="0"/>
          </a:p>
        </p:txBody>
      </p:sp>
    </p:spTree>
    <p:extLst>
      <p:ext uri="{BB962C8B-B14F-4D97-AF65-F5344CB8AC3E}">
        <p14:creationId xmlns:p14="http://schemas.microsoft.com/office/powerpoint/2010/main" val="60377748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a:extLst>
              <a:ext uri="{FF2B5EF4-FFF2-40B4-BE49-F238E27FC236}">
                <a16:creationId xmlns:a16="http://schemas.microsoft.com/office/drawing/2014/main" id="{38B76E2D-CFDC-ED4C-A069-457037BB1E45}"/>
              </a:ext>
            </a:extLst>
          </p:cNvPr>
          <p:cNvSpPr>
            <a:spLocks noGrp="1" noChangeArrowheads="1"/>
          </p:cNvSpPr>
          <p:nvPr>
            <p:ph type="title"/>
          </p:nvPr>
        </p:nvSpPr>
        <p:spPr/>
        <p:txBody>
          <a:bodyPr/>
          <a:lstStyle/>
          <a:p>
            <a:r>
              <a:rPr lang="en-US" altLang="en-US"/>
              <a:t>Distribution</a:t>
            </a:r>
          </a:p>
        </p:txBody>
      </p:sp>
      <p:sp>
        <p:nvSpPr>
          <p:cNvPr id="466947" name="Rectangle 3">
            <a:extLst>
              <a:ext uri="{FF2B5EF4-FFF2-40B4-BE49-F238E27FC236}">
                <a16:creationId xmlns:a16="http://schemas.microsoft.com/office/drawing/2014/main" id="{1E55D575-260C-C44C-B91C-27D88FD3C570}"/>
              </a:ext>
            </a:extLst>
          </p:cNvPr>
          <p:cNvSpPr>
            <a:spLocks noGrp="1" noChangeArrowheads="1"/>
          </p:cNvSpPr>
          <p:nvPr>
            <p:ph type="body" idx="1"/>
          </p:nvPr>
        </p:nvSpPr>
        <p:spPr/>
        <p:txBody>
          <a:bodyPr/>
          <a:lstStyle/>
          <a:p>
            <a:r>
              <a:rPr lang="en-US" altLang="en-US"/>
              <a:t>Place program, documentation in repository where only authorized people can alter it and from where it can be sent to recipients</a:t>
            </a:r>
          </a:p>
          <a:p>
            <a:r>
              <a:rPr lang="en-US" altLang="en-US"/>
              <a:t>Several factors afftct how this is done</a:t>
            </a:r>
          </a:p>
        </p:txBody>
      </p:sp>
      <p:sp>
        <p:nvSpPr>
          <p:cNvPr id="2" name="Date Placeholder 1">
            <a:extLst>
              <a:ext uri="{FF2B5EF4-FFF2-40B4-BE49-F238E27FC236}">
                <a16:creationId xmlns:a16="http://schemas.microsoft.com/office/drawing/2014/main" id="{B5C409F8-4146-CF4E-BF54-2B83D2D3CE5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936F1A9-9CC7-2842-A35D-A77F4D7E380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DD26385-CDED-B443-98CC-DDF551F02214}"/>
              </a:ext>
            </a:extLst>
          </p:cNvPr>
          <p:cNvSpPr>
            <a:spLocks noGrp="1"/>
          </p:cNvSpPr>
          <p:nvPr>
            <p:ph type="sldNum" sz="quarter" idx="12"/>
          </p:nvPr>
        </p:nvSpPr>
        <p:spPr/>
        <p:txBody>
          <a:bodyPr/>
          <a:lstStyle/>
          <a:p>
            <a:r>
              <a:rPr lang="en-US"/>
              <a:t>Slide 31-</a:t>
            </a:r>
            <a:fld id="{52DFCED4-3DB5-5A4D-92BF-293F61671FD6}" type="slidenum">
              <a:rPr lang="en-US" smtClean="0"/>
              <a:pPr/>
              <a:t>112</a:t>
            </a:fld>
            <a:endParaRPr lang="en-US" dirty="0"/>
          </a:p>
        </p:txBody>
      </p:sp>
    </p:spTree>
    <p:extLst>
      <p:ext uri="{BB962C8B-B14F-4D97-AF65-F5344CB8AC3E}">
        <p14:creationId xmlns:p14="http://schemas.microsoft.com/office/powerpoint/2010/main" val="26357919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a:extLst>
              <a:ext uri="{FF2B5EF4-FFF2-40B4-BE49-F238E27FC236}">
                <a16:creationId xmlns:a16="http://schemas.microsoft.com/office/drawing/2014/main" id="{1B38881B-20CB-0E49-926E-9DEA08E06B16}"/>
              </a:ext>
            </a:extLst>
          </p:cNvPr>
          <p:cNvSpPr>
            <a:spLocks noGrp="1" noChangeArrowheads="1"/>
          </p:cNvSpPr>
          <p:nvPr>
            <p:ph type="title"/>
          </p:nvPr>
        </p:nvSpPr>
        <p:spPr/>
        <p:txBody>
          <a:bodyPr/>
          <a:lstStyle/>
          <a:p>
            <a:r>
              <a:rPr lang="en-US" altLang="en-US"/>
              <a:t>Factors</a:t>
            </a:r>
          </a:p>
        </p:txBody>
      </p:sp>
      <p:sp>
        <p:nvSpPr>
          <p:cNvPr id="468995" name="Rectangle 3">
            <a:extLst>
              <a:ext uri="{FF2B5EF4-FFF2-40B4-BE49-F238E27FC236}">
                <a16:creationId xmlns:a16="http://schemas.microsoft.com/office/drawing/2014/main" id="{6C803C06-A68A-DD42-A2C6-1F0803A4902A}"/>
              </a:ext>
            </a:extLst>
          </p:cNvPr>
          <p:cNvSpPr>
            <a:spLocks noGrp="1" noChangeArrowheads="1"/>
          </p:cNvSpPr>
          <p:nvPr>
            <p:ph type="body" idx="1"/>
          </p:nvPr>
        </p:nvSpPr>
        <p:spPr/>
        <p:txBody>
          <a:bodyPr/>
          <a:lstStyle/>
          <a:p>
            <a:pPr>
              <a:lnSpc>
                <a:spcPct val="90000"/>
              </a:lnSpc>
            </a:pPr>
            <a:r>
              <a:rPr lang="en-US" altLang="en-US" dirty="0"/>
              <a:t>Who can use this program?</a:t>
            </a:r>
          </a:p>
          <a:p>
            <a:pPr lvl="1">
              <a:lnSpc>
                <a:spcPct val="90000"/>
              </a:lnSpc>
            </a:pPr>
            <a:r>
              <a:rPr lang="en-US" altLang="en-US" dirty="0"/>
              <a:t>Licensed to organization: tie each copy to the organization so it cannot be redistributed</a:t>
            </a:r>
          </a:p>
          <a:p>
            <a:pPr>
              <a:lnSpc>
                <a:spcPct val="90000"/>
              </a:lnSpc>
            </a:pPr>
            <a:r>
              <a:rPr lang="en-US" altLang="en-US" dirty="0"/>
              <a:t>How can availability be ensured?</a:t>
            </a:r>
          </a:p>
          <a:p>
            <a:pPr lvl="1">
              <a:lnSpc>
                <a:spcPct val="90000"/>
              </a:lnSpc>
            </a:pPr>
            <a:r>
              <a:rPr lang="en-US" altLang="en-US" dirty="0"/>
              <a:t>Physical means: distribute via DVD, for example</a:t>
            </a:r>
          </a:p>
          <a:p>
            <a:pPr lvl="2">
              <a:lnSpc>
                <a:spcPct val="90000"/>
              </a:lnSpc>
            </a:pPr>
            <a:r>
              <a:rPr lang="en-US" altLang="en-US" dirty="0"/>
              <a:t>Mail, messenger services control availability</a:t>
            </a:r>
          </a:p>
          <a:p>
            <a:pPr lvl="1">
              <a:lnSpc>
                <a:spcPct val="90000"/>
              </a:lnSpc>
            </a:pPr>
            <a:r>
              <a:rPr lang="en-US" altLang="en-US" dirty="0"/>
              <a:t>Electronic means: via ftp, web, etc.</a:t>
            </a:r>
          </a:p>
          <a:p>
            <a:pPr lvl="2">
              <a:lnSpc>
                <a:spcPct val="90000"/>
              </a:lnSpc>
            </a:pPr>
            <a:r>
              <a:rPr lang="en-US" altLang="en-US" dirty="0"/>
              <a:t>Ensure site is available</a:t>
            </a:r>
          </a:p>
        </p:txBody>
      </p:sp>
      <p:sp>
        <p:nvSpPr>
          <p:cNvPr id="2" name="Date Placeholder 1">
            <a:extLst>
              <a:ext uri="{FF2B5EF4-FFF2-40B4-BE49-F238E27FC236}">
                <a16:creationId xmlns:a16="http://schemas.microsoft.com/office/drawing/2014/main" id="{3EA39EAD-64B3-7040-B4D8-04722D3E693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706A55A-47DB-AE43-915E-EF7527FDEF6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3551FCE9-0936-C845-B8D2-91713345FB0A}"/>
              </a:ext>
            </a:extLst>
          </p:cNvPr>
          <p:cNvSpPr>
            <a:spLocks noGrp="1"/>
          </p:cNvSpPr>
          <p:nvPr>
            <p:ph type="sldNum" sz="quarter" idx="12"/>
          </p:nvPr>
        </p:nvSpPr>
        <p:spPr/>
        <p:txBody>
          <a:bodyPr/>
          <a:lstStyle/>
          <a:p>
            <a:r>
              <a:rPr lang="en-US"/>
              <a:t>Slide 31-</a:t>
            </a:r>
            <a:fld id="{52DFCED4-3DB5-5A4D-92BF-293F61671FD6}" type="slidenum">
              <a:rPr lang="en-US" smtClean="0"/>
              <a:pPr/>
              <a:t>113</a:t>
            </a:fld>
            <a:endParaRPr lang="en-US" dirty="0"/>
          </a:p>
        </p:txBody>
      </p:sp>
    </p:spTree>
    <p:extLst>
      <p:ext uri="{BB962C8B-B14F-4D97-AF65-F5344CB8AC3E}">
        <p14:creationId xmlns:p14="http://schemas.microsoft.com/office/powerpoint/2010/main" val="24060744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a:extLst>
              <a:ext uri="{FF2B5EF4-FFF2-40B4-BE49-F238E27FC236}">
                <a16:creationId xmlns:a16="http://schemas.microsoft.com/office/drawing/2014/main" id="{C058CEC9-D75A-824A-B438-B993A933E20F}"/>
              </a:ext>
            </a:extLst>
          </p:cNvPr>
          <p:cNvSpPr>
            <a:spLocks noGrp="1" noChangeArrowheads="1"/>
          </p:cNvSpPr>
          <p:nvPr>
            <p:ph type="title"/>
          </p:nvPr>
        </p:nvSpPr>
        <p:spPr/>
        <p:txBody>
          <a:bodyPr/>
          <a:lstStyle/>
          <a:p>
            <a:r>
              <a:rPr lang="en-US" altLang="en-US"/>
              <a:t>Factors (</a:t>
            </a:r>
            <a:r>
              <a:rPr lang="en-US" altLang="en-US" i="1"/>
              <a:t>con’t</a:t>
            </a:r>
            <a:r>
              <a:rPr lang="en-US" altLang="en-US"/>
              <a:t>)</a:t>
            </a:r>
          </a:p>
        </p:txBody>
      </p:sp>
      <p:sp>
        <p:nvSpPr>
          <p:cNvPr id="470019" name="Rectangle 3">
            <a:extLst>
              <a:ext uri="{FF2B5EF4-FFF2-40B4-BE49-F238E27FC236}">
                <a16:creationId xmlns:a16="http://schemas.microsoft.com/office/drawing/2014/main" id="{2B841CDF-C1E0-904F-B3B9-8DF3059547D5}"/>
              </a:ext>
            </a:extLst>
          </p:cNvPr>
          <p:cNvSpPr>
            <a:spLocks noGrp="1" noChangeArrowheads="1"/>
          </p:cNvSpPr>
          <p:nvPr>
            <p:ph type="body" idx="1"/>
          </p:nvPr>
        </p:nvSpPr>
        <p:spPr/>
        <p:txBody>
          <a:bodyPr/>
          <a:lstStyle/>
          <a:p>
            <a:pPr>
              <a:lnSpc>
                <a:spcPct val="90000"/>
              </a:lnSpc>
            </a:pPr>
            <a:r>
              <a:rPr lang="en-US" altLang="en-US"/>
              <a:t>How to protect integrity of master copy?</a:t>
            </a:r>
          </a:p>
          <a:p>
            <a:pPr lvl="1">
              <a:lnSpc>
                <a:spcPct val="90000"/>
              </a:lnSpc>
            </a:pPr>
            <a:r>
              <a:rPr lang="en-US" altLang="en-US"/>
              <a:t>Attacker changing distribution copy can attack everyone who gets it</a:t>
            </a:r>
          </a:p>
          <a:p>
            <a:pPr lvl="1">
              <a:lnSpc>
                <a:spcPct val="90000"/>
              </a:lnSpc>
            </a:pPr>
            <a:r>
              <a:rPr lang="en-US" altLang="en-US"/>
              <a:t>Example: </a:t>
            </a:r>
            <a:r>
              <a:rPr lang="en-US" altLang="en-US" i="1"/>
              <a:t>tcp_wrappers</a:t>
            </a:r>
            <a:r>
              <a:rPr lang="en-US" altLang="en-US"/>
              <a:t> altered at repository to incluse backdoor; 59 hosts compromised when they downloaded and installed it</a:t>
            </a:r>
          </a:p>
          <a:p>
            <a:pPr lvl="1">
              <a:lnSpc>
                <a:spcPct val="90000"/>
              </a:lnSpc>
            </a:pPr>
            <a:r>
              <a:rPr lang="en-US" altLang="en-US"/>
              <a:t>Damages credibility of vendor</a:t>
            </a:r>
          </a:p>
          <a:p>
            <a:pPr lvl="1">
              <a:lnSpc>
                <a:spcPct val="90000"/>
              </a:lnSpc>
            </a:pPr>
            <a:r>
              <a:rPr lang="en-US" altLang="en-US"/>
              <a:t>Customers may disbelieve vendors when warned</a:t>
            </a:r>
          </a:p>
        </p:txBody>
      </p:sp>
      <p:sp>
        <p:nvSpPr>
          <p:cNvPr id="2" name="Date Placeholder 1">
            <a:extLst>
              <a:ext uri="{FF2B5EF4-FFF2-40B4-BE49-F238E27FC236}">
                <a16:creationId xmlns:a16="http://schemas.microsoft.com/office/drawing/2014/main" id="{E80F361F-4B36-2E4E-BA38-122BAD6A5BF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76839C1-666A-0640-A3C4-6C1B77436F9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641E16D-7B88-EC4D-AA87-F802ED5F4A8A}"/>
              </a:ext>
            </a:extLst>
          </p:cNvPr>
          <p:cNvSpPr>
            <a:spLocks noGrp="1"/>
          </p:cNvSpPr>
          <p:nvPr>
            <p:ph type="sldNum" sz="quarter" idx="12"/>
          </p:nvPr>
        </p:nvSpPr>
        <p:spPr/>
        <p:txBody>
          <a:bodyPr/>
          <a:lstStyle/>
          <a:p>
            <a:r>
              <a:rPr lang="en-US"/>
              <a:t>Slide 31-</a:t>
            </a:r>
            <a:fld id="{52DFCED4-3DB5-5A4D-92BF-293F61671FD6}" type="slidenum">
              <a:rPr lang="en-US" smtClean="0"/>
              <a:pPr/>
              <a:t>114</a:t>
            </a:fld>
            <a:endParaRPr lang="en-US" dirty="0"/>
          </a:p>
        </p:txBody>
      </p:sp>
    </p:spTree>
    <p:extLst>
      <p:ext uri="{BB962C8B-B14F-4D97-AF65-F5344CB8AC3E}">
        <p14:creationId xmlns:p14="http://schemas.microsoft.com/office/powerpoint/2010/main" val="8342359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74D175A7-D79F-BB4A-BF58-07590A2426FA}"/>
              </a:ext>
            </a:extLst>
          </p:cNvPr>
          <p:cNvSpPr>
            <a:spLocks noGrp="1" noChangeArrowheads="1"/>
          </p:cNvSpPr>
          <p:nvPr>
            <p:ph type="title"/>
          </p:nvPr>
        </p:nvSpPr>
        <p:spPr/>
        <p:txBody>
          <a:bodyPr/>
          <a:lstStyle/>
          <a:p>
            <a:r>
              <a:rPr lang="en-US" altLang="en-US"/>
              <a:t>Key Points</a:t>
            </a:r>
          </a:p>
        </p:txBody>
      </p:sp>
      <p:sp>
        <p:nvSpPr>
          <p:cNvPr id="239619" name="Rectangle 3">
            <a:extLst>
              <a:ext uri="{FF2B5EF4-FFF2-40B4-BE49-F238E27FC236}">
                <a16:creationId xmlns:a16="http://schemas.microsoft.com/office/drawing/2014/main" id="{3523D879-339E-1E45-963B-B47EBFB60213}"/>
              </a:ext>
            </a:extLst>
          </p:cNvPr>
          <p:cNvSpPr>
            <a:spLocks noGrp="1" noChangeArrowheads="1"/>
          </p:cNvSpPr>
          <p:nvPr>
            <p:ph type="body" idx="1"/>
          </p:nvPr>
        </p:nvSpPr>
        <p:spPr/>
        <p:txBody>
          <a:bodyPr/>
          <a:lstStyle/>
          <a:p>
            <a:r>
              <a:rPr lang="en-US" altLang="en-US"/>
              <a:t>Security in programming best done by mimicing high assurance techniques</a:t>
            </a:r>
          </a:p>
          <a:p>
            <a:r>
              <a:rPr lang="en-US" altLang="en-US"/>
              <a:t>Begin with requirements analysis and validation</a:t>
            </a:r>
          </a:p>
          <a:p>
            <a:r>
              <a:rPr lang="en-US" altLang="en-US"/>
              <a:t>Map requirements to design</a:t>
            </a:r>
          </a:p>
          <a:p>
            <a:r>
              <a:rPr lang="en-US" altLang="en-US"/>
              <a:t>Map design to implementation</a:t>
            </a:r>
          </a:p>
          <a:p>
            <a:pPr lvl="1"/>
            <a:r>
              <a:rPr lang="en-US" altLang="en-US"/>
              <a:t>Watch out for common vulnerabilities</a:t>
            </a:r>
          </a:p>
          <a:p>
            <a:r>
              <a:rPr lang="en-US" altLang="en-US"/>
              <a:t>Test thoroughly</a:t>
            </a:r>
          </a:p>
          <a:p>
            <a:r>
              <a:rPr lang="en-US" altLang="en-US"/>
              <a:t>Distribute carefully</a:t>
            </a:r>
          </a:p>
        </p:txBody>
      </p:sp>
      <p:sp>
        <p:nvSpPr>
          <p:cNvPr id="2" name="Date Placeholder 1">
            <a:extLst>
              <a:ext uri="{FF2B5EF4-FFF2-40B4-BE49-F238E27FC236}">
                <a16:creationId xmlns:a16="http://schemas.microsoft.com/office/drawing/2014/main" id="{33387CAE-011F-5849-9E27-6BD13E89D32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AA5191E-5B6D-0749-A561-C11C5E0A63E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C4242EC-9394-2B41-8B80-D12A8A57521F}"/>
              </a:ext>
            </a:extLst>
          </p:cNvPr>
          <p:cNvSpPr>
            <a:spLocks noGrp="1"/>
          </p:cNvSpPr>
          <p:nvPr>
            <p:ph type="sldNum" sz="quarter" idx="12"/>
          </p:nvPr>
        </p:nvSpPr>
        <p:spPr/>
        <p:txBody>
          <a:bodyPr/>
          <a:lstStyle/>
          <a:p>
            <a:r>
              <a:rPr lang="en-US"/>
              <a:t>Slide 31-</a:t>
            </a:r>
            <a:fld id="{52DFCED4-3DB5-5A4D-92BF-293F61671FD6}" type="slidenum">
              <a:rPr lang="en-US" smtClean="0"/>
              <a:pPr/>
              <a:t>115</a:t>
            </a:fld>
            <a:endParaRPr lang="en-US" dirty="0"/>
          </a:p>
        </p:txBody>
      </p:sp>
    </p:spTree>
    <p:extLst>
      <p:ext uri="{BB962C8B-B14F-4D97-AF65-F5344CB8AC3E}">
        <p14:creationId xmlns:p14="http://schemas.microsoft.com/office/powerpoint/2010/main" val="54105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a:extLst>
              <a:ext uri="{FF2B5EF4-FFF2-40B4-BE49-F238E27FC236}">
                <a16:creationId xmlns:a16="http://schemas.microsoft.com/office/drawing/2014/main" id="{87BAA5B7-715C-0F4D-A8B6-99793D143595}"/>
              </a:ext>
            </a:extLst>
          </p:cNvPr>
          <p:cNvSpPr>
            <a:spLocks noGrp="1" noChangeArrowheads="1"/>
          </p:cNvSpPr>
          <p:nvPr>
            <p:ph type="title"/>
          </p:nvPr>
        </p:nvSpPr>
        <p:spPr/>
        <p:txBody>
          <a:bodyPr/>
          <a:lstStyle/>
          <a:p>
            <a:r>
              <a:rPr lang="en-US" altLang="en-US"/>
              <a:t>User Interface</a:t>
            </a:r>
          </a:p>
        </p:txBody>
      </p:sp>
      <p:sp>
        <p:nvSpPr>
          <p:cNvPr id="273411" name="Rectangle 3">
            <a:extLst>
              <a:ext uri="{FF2B5EF4-FFF2-40B4-BE49-F238E27FC236}">
                <a16:creationId xmlns:a16="http://schemas.microsoft.com/office/drawing/2014/main" id="{88A22DEC-A214-1645-96BC-68C9676C1D49}"/>
              </a:ext>
            </a:extLst>
          </p:cNvPr>
          <p:cNvSpPr>
            <a:spLocks noGrp="1" noChangeArrowheads="1"/>
          </p:cNvSpPr>
          <p:nvPr>
            <p:ph type="body" idx="1"/>
          </p:nvPr>
        </p:nvSpPr>
        <p:spPr/>
        <p:txBody>
          <a:bodyPr/>
          <a:lstStyle/>
          <a:p>
            <a:pPr>
              <a:lnSpc>
                <a:spcPct val="90000"/>
              </a:lnSpc>
            </a:pPr>
            <a:r>
              <a:rPr lang="en-US" altLang="en-US"/>
              <a:t>User wants unrestricted access </a:t>
            </a:r>
            <a:r>
              <a:rPr lang="en-US" altLang="en-US" i="1"/>
              <a:t>or</a:t>
            </a:r>
            <a:r>
              <a:rPr lang="en-US" altLang="en-US"/>
              <a:t> to run a specific command (restricted access)</a:t>
            </a:r>
          </a:p>
          <a:p>
            <a:pPr>
              <a:lnSpc>
                <a:spcPct val="90000"/>
              </a:lnSpc>
            </a:pPr>
            <a:r>
              <a:rPr lang="en-US" altLang="en-US"/>
              <a:t>Assume command line interface</a:t>
            </a:r>
          </a:p>
          <a:p>
            <a:pPr lvl="1">
              <a:lnSpc>
                <a:spcPct val="90000"/>
              </a:lnSpc>
            </a:pPr>
            <a:r>
              <a:rPr lang="en-US" altLang="en-US"/>
              <a:t>Can add GUI, etc. as needed</a:t>
            </a:r>
          </a:p>
          <a:p>
            <a:pPr>
              <a:lnSpc>
                <a:spcPct val="90000"/>
              </a:lnSpc>
            </a:pPr>
            <a:r>
              <a:rPr lang="en-US" altLang="en-US"/>
              <a:t>Command</a:t>
            </a:r>
          </a:p>
          <a:p>
            <a:pPr lvl="1" algn="ctr">
              <a:lnSpc>
                <a:spcPct val="90000"/>
              </a:lnSpc>
              <a:buFontTx/>
              <a:buNone/>
            </a:pPr>
            <a:r>
              <a:rPr lang="en-US" altLang="en-US" sz="2000">
                <a:latin typeface="Courier" pitchFamily="2" charset="0"/>
              </a:rPr>
              <a:t>role </a:t>
            </a:r>
            <a:r>
              <a:rPr lang="en-US" altLang="en-US" sz="2000" i="1">
                <a:latin typeface="Courier" pitchFamily="2" charset="0"/>
              </a:rPr>
              <a:t>role_account</a:t>
            </a:r>
            <a:r>
              <a:rPr lang="en-US" altLang="en-US" sz="2000">
                <a:latin typeface="Courier" pitchFamily="2" charset="0"/>
              </a:rPr>
              <a:t> [ </a:t>
            </a:r>
            <a:r>
              <a:rPr lang="en-US" altLang="en-US" sz="2000" i="1">
                <a:latin typeface="Courier" pitchFamily="2" charset="0"/>
              </a:rPr>
              <a:t>command</a:t>
            </a:r>
            <a:r>
              <a:rPr lang="en-US" altLang="en-US" sz="2000">
                <a:latin typeface="Courier" pitchFamily="2" charset="0"/>
              </a:rPr>
              <a:t> ]</a:t>
            </a:r>
          </a:p>
          <a:p>
            <a:pPr>
              <a:lnSpc>
                <a:spcPct val="90000"/>
              </a:lnSpc>
              <a:buFontTx/>
              <a:buNone/>
            </a:pPr>
            <a:r>
              <a:rPr lang="en-US" altLang="en-US"/>
              <a:t>	where</a:t>
            </a:r>
          </a:p>
          <a:p>
            <a:pPr lvl="1">
              <a:lnSpc>
                <a:spcPct val="90000"/>
              </a:lnSpc>
            </a:pPr>
            <a:r>
              <a:rPr lang="en-US" altLang="en-US" i="1"/>
              <a:t>role_account</a:t>
            </a:r>
            <a:r>
              <a:rPr lang="en-US" altLang="en-US"/>
              <a:t> name of role account</a:t>
            </a:r>
          </a:p>
          <a:p>
            <a:pPr lvl="1">
              <a:lnSpc>
                <a:spcPct val="90000"/>
              </a:lnSpc>
            </a:pPr>
            <a:r>
              <a:rPr lang="en-US" altLang="en-US" i="1"/>
              <a:t>command</a:t>
            </a:r>
            <a:r>
              <a:rPr lang="en-US" altLang="en-US"/>
              <a:t> command to be run (optional)</a:t>
            </a:r>
          </a:p>
        </p:txBody>
      </p:sp>
      <p:sp>
        <p:nvSpPr>
          <p:cNvPr id="2" name="Date Placeholder 1">
            <a:extLst>
              <a:ext uri="{FF2B5EF4-FFF2-40B4-BE49-F238E27FC236}">
                <a16:creationId xmlns:a16="http://schemas.microsoft.com/office/drawing/2014/main" id="{54494506-1B5F-8748-9C2F-A55317D4BF7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BA6CA72-B7C7-5F4D-9786-5C9FE287A2B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8706943-1946-254E-A3C5-B6D83EF1C83E}"/>
              </a:ext>
            </a:extLst>
          </p:cNvPr>
          <p:cNvSpPr>
            <a:spLocks noGrp="1"/>
          </p:cNvSpPr>
          <p:nvPr>
            <p:ph type="sldNum" sz="quarter" idx="12"/>
          </p:nvPr>
        </p:nvSpPr>
        <p:spPr/>
        <p:txBody>
          <a:bodyPr/>
          <a:lstStyle/>
          <a:p>
            <a:r>
              <a:rPr lang="en-US"/>
              <a:t>Slide 31-</a:t>
            </a:r>
            <a:fld id="{52DFCED4-3DB5-5A4D-92BF-293F61671FD6}" type="slidenum">
              <a:rPr lang="en-US" smtClean="0"/>
              <a:pPr/>
              <a:t>12</a:t>
            </a:fld>
            <a:endParaRPr lang="en-US" dirty="0"/>
          </a:p>
        </p:txBody>
      </p:sp>
    </p:spTree>
    <p:extLst>
      <p:ext uri="{BB962C8B-B14F-4D97-AF65-F5344CB8AC3E}">
        <p14:creationId xmlns:p14="http://schemas.microsoft.com/office/powerpoint/2010/main" val="2534652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a:extLst>
              <a:ext uri="{FF2B5EF4-FFF2-40B4-BE49-F238E27FC236}">
                <a16:creationId xmlns:a16="http://schemas.microsoft.com/office/drawing/2014/main" id="{6F82BC06-4A58-484C-8808-8EE39A2BB9C6}"/>
              </a:ext>
            </a:extLst>
          </p:cNvPr>
          <p:cNvSpPr>
            <a:spLocks noGrp="1" noChangeArrowheads="1"/>
          </p:cNvSpPr>
          <p:nvPr>
            <p:ph type="title"/>
          </p:nvPr>
        </p:nvSpPr>
        <p:spPr/>
        <p:txBody>
          <a:bodyPr/>
          <a:lstStyle/>
          <a:p>
            <a:r>
              <a:rPr lang="en-US" altLang="en-US"/>
              <a:t>High-Level Design</a:t>
            </a:r>
          </a:p>
        </p:txBody>
      </p:sp>
      <p:sp>
        <p:nvSpPr>
          <p:cNvPr id="275459" name="Rectangle 3">
            <a:extLst>
              <a:ext uri="{FF2B5EF4-FFF2-40B4-BE49-F238E27FC236}">
                <a16:creationId xmlns:a16="http://schemas.microsoft.com/office/drawing/2014/main" id="{221DE980-03CC-6F46-98A8-3ECE3CC33B8F}"/>
              </a:ext>
            </a:extLst>
          </p:cNvPr>
          <p:cNvSpPr>
            <a:spLocks noGrp="1" noChangeArrowheads="1"/>
          </p:cNvSpPr>
          <p:nvPr>
            <p:ph type="body" idx="1"/>
          </p:nvPr>
        </p:nvSpPr>
        <p:spPr/>
        <p:txBody>
          <a:bodyPr/>
          <a:lstStyle/>
          <a:p>
            <a:pPr>
              <a:buFont typeface="Arial" panose="020B0604020202020204" pitchFamily="34" charset="0"/>
              <a:buAutoNum type="arabicPeriod"/>
            </a:pPr>
            <a:r>
              <a:rPr lang="en-US" altLang="en-US"/>
              <a:t>Obtain role account, command, user, location, time of day</a:t>
            </a:r>
          </a:p>
          <a:p>
            <a:pPr marL="800100" lvl="1" indent="-342900"/>
            <a:r>
              <a:rPr lang="en-US" altLang="en-US"/>
              <a:t>If command omitted, assume command interpreter (unrestricted access)</a:t>
            </a:r>
          </a:p>
          <a:p>
            <a:pPr>
              <a:buFont typeface="Arial" panose="020B0604020202020204" pitchFamily="34" charset="0"/>
              <a:buAutoNum type="arabicPeriod"/>
            </a:pPr>
            <a:r>
              <a:rPr lang="en-US" altLang="en-US"/>
              <a:t>Check user allowed to access role account</a:t>
            </a:r>
          </a:p>
          <a:p>
            <a:pPr marL="800100" lvl="1" indent="-342900">
              <a:buFont typeface="Arial" panose="020B0604020202020204" pitchFamily="34" charset="0"/>
              <a:buAutoNum type="alphaLcParenR"/>
            </a:pPr>
            <a:r>
              <a:rPr lang="en-US" altLang="en-US"/>
              <a:t>at specified location;</a:t>
            </a:r>
          </a:p>
          <a:p>
            <a:pPr marL="800100" lvl="1" indent="-342900">
              <a:buFont typeface="Arial" panose="020B0604020202020204" pitchFamily="34" charset="0"/>
              <a:buAutoNum type="alphaLcParenR"/>
            </a:pPr>
            <a:r>
              <a:rPr lang="en-US" altLang="en-US"/>
              <a:t>at specified time; and</a:t>
            </a:r>
          </a:p>
          <a:p>
            <a:pPr marL="800100" lvl="1" indent="-342900">
              <a:buFont typeface="Arial" panose="020B0604020202020204" pitchFamily="34" charset="0"/>
              <a:buAutoNum type="alphaLcParenR"/>
            </a:pPr>
            <a:r>
              <a:rPr lang="en-US" altLang="en-US"/>
              <a:t>for specified command (or without restriction)</a:t>
            </a:r>
          </a:p>
          <a:p>
            <a:pPr>
              <a:buFont typeface="Arial" panose="020B0604020202020204" pitchFamily="34" charset="0"/>
              <a:buNone/>
            </a:pPr>
            <a:r>
              <a:rPr lang="en-US" altLang="en-US"/>
              <a:t>	If user not, log attempt and quit</a:t>
            </a:r>
          </a:p>
        </p:txBody>
      </p:sp>
      <p:sp>
        <p:nvSpPr>
          <p:cNvPr id="2" name="Date Placeholder 1">
            <a:extLst>
              <a:ext uri="{FF2B5EF4-FFF2-40B4-BE49-F238E27FC236}">
                <a16:creationId xmlns:a16="http://schemas.microsoft.com/office/drawing/2014/main" id="{63841FC4-90CD-CA4E-87C7-8A4F2230ADB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6947548-1B41-0C49-8F66-6B38139D63E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65315BB9-B040-CA45-8AD3-F2D2A3890404}"/>
              </a:ext>
            </a:extLst>
          </p:cNvPr>
          <p:cNvSpPr>
            <a:spLocks noGrp="1"/>
          </p:cNvSpPr>
          <p:nvPr>
            <p:ph type="sldNum" sz="quarter" idx="12"/>
          </p:nvPr>
        </p:nvSpPr>
        <p:spPr/>
        <p:txBody>
          <a:bodyPr/>
          <a:lstStyle/>
          <a:p>
            <a:r>
              <a:rPr lang="en-US"/>
              <a:t>Slide 31-</a:t>
            </a:r>
            <a:fld id="{52DFCED4-3DB5-5A4D-92BF-293F61671FD6}" type="slidenum">
              <a:rPr lang="en-US" smtClean="0"/>
              <a:pPr/>
              <a:t>13</a:t>
            </a:fld>
            <a:endParaRPr lang="en-US" dirty="0"/>
          </a:p>
        </p:txBody>
      </p:sp>
    </p:spTree>
    <p:extLst>
      <p:ext uri="{BB962C8B-B14F-4D97-AF65-F5344CB8AC3E}">
        <p14:creationId xmlns:p14="http://schemas.microsoft.com/office/powerpoint/2010/main" val="193568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BABB885F-A40A-504E-9565-A76EFF25AD15}"/>
              </a:ext>
            </a:extLst>
          </p:cNvPr>
          <p:cNvSpPr>
            <a:spLocks noGrp="1" noChangeArrowheads="1"/>
          </p:cNvSpPr>
          <p:nvPr>
            <p:ph type="title"/>
          </p:nvPr>
        </p:nvSpPr>
        <p:spPr/>
        <p:txBody>
          <a:bodyPr/>
          <a:lstStyle/>
          <a:p>
            <a:pPr>
              <a:buFont typeface="Arial" panose="020B0604020202020204" pitchFamily="34" charset="0"/>
              <a:buNone/>
            </a:pPr>
            <a:r>
              <a:rPr lang="en-US" altLang="en-US"/>
              <a:t>High-Level Design (</a:t>
            </a:r>
            <a:r>
              <a:rPr lang="en-US" altLang="en-US" i="1"/>
              <a:t>con’t</a:t>
            </a:r>
            <a:r>
              <a:rPr lang="en-US" altLang="en-US"/>
              <a:t>)</a:t>
            </a:r>
          </a:p>
        </p:txBody>
      </p:sp>
      <p:sp>
        <p:nvSpPr>
          <p:cNvPr id="277507" name="Rectangle 3">
            <a:extLst>
              <a:ext uri="{FF2B5EF4-FFF2-40B4-BE49-F238E27FC236}">
                <a16:creationId xmlns:a16="http://schemas.microsoft.com/office/drawing/2014/main" id="{7C7B805F-6C6B-7041-8CC4-5E1D4C1DBA36}"/>
              </a:ext>
            </a:extLst>
          </p:cNvPr>
          <p:cNvSpPr>
            <a:spLocks noGrp="1" noChangeArrowheads="1"/>
          </p:cNvSpPr>
          <p:nvPr>
            <p:ph type="body" idx="1"/>
          </p:nvPr>
        </p:nvSpPr>
        <p:spPr/>
        <p:txBody>
          <a:bodyPr/>
          <a:lstStyle/>
          <a:p>
            <a:pPr marL="609600" indent="-609600">
              <a:buFont typeface="Arial" panose="020B0604020202020204" pitchFamily="34" charset="0"/>
              <a:buAutoNum type="arabicPeriod" startAt="3"/>
            </a:pPr>
            <a:r>
              <a:rPr lang="en-US" altLang="en-US"/>
              <a:t>Obtain user, group information for role account; change privileges of process to role account</a:t>
            </a:r>
          </a:p>
          <a:p>
            <a:pPr marL="609600" indent="-609600">
              <a:buFont typeface="Arial" panose="020B0604020202020204" pitchFamily="34" charset="0"/>
              <a:buAutoNum type="arabicPeriod" startAt="3"/>
            </a:pPr>
            <a:r>
              <a:rPr lang="en-US" altLang="en-US"/>
              <a:t>If user requested specific command, overlay process with command interpreter that spawns named command</a:t>
            </a:r>
          </a:p>
          <a:p>
            <a:pPr marL="609600" indent="-609600">
              <a:buFont typeface="Arial" panose="020B0604020202020204" pitchFamily="34" charset="0"/>
              <a:buAutoNum type="arabicPeriod" startAt="3"/>
            </a:pPr>
            <a:r>
              <a:rPr lang="en-US" altLang="en-US"/>
              <a:t>If user requested unrestricted access, overlay process with command interpreter allowing interactive use</a:t>
            </a:r>
          </a:p>
        </p:txBody>
      </p:sp>
      <p:sp>
        <p:nvSpPr>
          <p:cNvPr id="2" name="Date Placeholder 1">
            <a:extLst>
              <a:ext uri="{FF2B5EF4-FFF2-40B4-BE49-F238E27FC236}">
                <a16:creationId xmlns:a16="http://schemas.microsoft.com/office/drawing/2014/main" id="{807409DC-0BD9-EC49-B1A7-65F1BBA35B5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3C19166-0537-B645-981E-2064A2489F8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C1C7010-7CBD-FF4B-BA1F-FD2292B3B5C6}"/>
              </a:ext>
            </a:extLst>
          </p:cNvPr>
          <p:cNvSpPr>
            <a:spLocks noGrp="1"/>
          </p:cNvSpPr>
          <p:nvPr>
            <p:ph type="sldNum" sz="quarter" idx="12"/>
          </p:nvPr>
        </p:nvSpPr>
        <p:spPr/>
        <p:txBody>
          <a:bodyPr/>
          <a:lstStyle/>
          <a:p>
            <a:r>
              <a:rPr lang="en-US"/>
              <a:t>Slide 31-</a:t>
            </a:r>
            <a:fld id="{52DFCED4-3DB5-5A4D-92BF-293F61671FD6}" type="slidenum">
              <a:rPr lang="en-US" smtClean="0"/>
              <a:pPr/>
              <a:t>14</a:t>
            </a:fld>
            <a:endParaRPr lang="en-US" dirty="0"/>
          </a:p>
        </p:txBody>
      </p:sp>
    </p:spTree>
    <p:extLst>
      <p:ext uri="{BB962C8B-B14F-4D97-AF65-F5344CB8AC3E}">
        <p14:creationId xmlns:p14="http://schemas.microsoft.com/office/powerpoint/2010/main" val="1820283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a:extLst>
              <a:ext uri="{FF2B5EF4-FFF2-40B4-BE49-F238E27FC236}">
                <a16:creationId xmlns:a16="http://schemas.microsoft.com/office/drawing/2014/main" id="{AEF3B674-7CC1-D94B-8E0B-170EFDBB249D}"/>
              </a:ext>
            </a:extLst>
          </p:cNvPr>
          <p:cNvSpPr>
            <a:spLocks noGrp="1" noChangeArrowheads="1"/>
          </p:cNvSpPr>
          <p:nvPr>
            <p:ph type="title"/>
          </p:nvPr>
        </p:nvSpPr>
        <p:spPr/>
        <p:txBody>
          <a:bodyPr/>
          <a:lstStyle/>
          <a:p>
            <a:r>
              <a:rPr lang="en-US" altLang="en-US"/>
              <a:t>Ambiguity in Requirements</a:t>
            </a:r>
          </a:p>
        </p:txBody>
      </p:sp>
      <p:sp>
        <p:nvSpPr>
          <p:cNvPr id="278533" name="Rectangle 5">
            <a:extLst>
              <a:ext uri="{FF2B5EF4-FFF2-40B4-BE49-F238E27FC236}">
                <a16:creationId xmlns:a16="http://schemas.microsoft.com/office/drawing/2014/main" id="{ECF96506-1393-0049-82AD-97105C825D10}"/>
              </a:ext>
            </a:extLst>
          </p:cNvPr>
          <p:cNvSpPr>
            <a:spLocks noGrp="1" noChangeArrowheads="1"/>
          </p:cNvSpPr>
          <p:nvPr>
            <p:ph type="body" idx="1"/>
          </p:nvPr>
        </p:nvSpPr>
        <p:spPr/>
        <p:txBody>
          <a:bodyPr/>
          <a:lstStyle/>
          <a:p>
            <a:pPr>
              <a:lnSpc>
                <a:spcPct val="90000"/>
              </a:lnSpc>
            </a:pPr>
            <a:r>
              <a:rPr lang="en-US" altLang="en-US"/>
              <a:t>Requirements 1, 4 do not say whether command selection restricted by time, location</a:t>
            </a:r>
          </a:p>
          <a:p>
            <a:pPr lvl="1">
              <a:lnSpc>
                <a:spcPct val="90000"/>
              </a:lnSpc>
            </a:pPr>
            <a:r>
              <a:rPr lang="en-US" altLang="en-US"/>
              <a:t>This design assumes it is</a:t>
            </a:r>
          </a:p>
          <a:p>
            <a:pPr lvl="2">
              <a:lnSpc>
                <a:spcPct val="90000"/>
              </a:lnSpc>
            </a:pPr>
            <a:r>
              <a:rPr lang="en-US" altLang="en-US"/>
              <a:t>Backups may need to be run at 1AM and only 1AM</a:t>
            </a:r>
          </a:p>
          <a:p>
            <a:pPr lvl="2">
              <a:lnSpc>
                <a:spcPct val="90000"/>
              </a:lnSpc>
            </a:pPr>
            <a:r>
              <a:rPr lang="en-US" altLang="en-US"/>
              <a:t>Alternate: assume restricted only by user, role; equally reasonable</a:t>
            </a:r>
          </a:p>
          <a:p>
            <a:pPr lvl="1">
              <a:lnSpc>
                <a:spcPct val="90000"/>
              </a:lnSpc>
            </a:pPr>
            <a:r>
              <a:rPr lang="en-US" altLang="en-US"/>
              <a:t>Update requirement 4 to be: Mechanism provides restricted, unrestricted access to role account</a:t>
            </a:r>
          </a:p>
          <a:p>
            <a:pPr lvl="2">
              <a:lnSpc>
                <a:spcPct val="90000"/>
              </a:lnSpc>
              <a:buFont typeface="Arial" panose="020B0604020202020204" pitchFamily="34" charset="0"/>
              <a:buChar char="•"/>
            </a:pPr>
            <a:r>
              <a:rPr lang="en-US" altLang="en-US"/>
              <a:t>Restricted: run only specified commands</a:t>
            </a:r>
          </a:p>
          <a:p>
            <a:pPr lvl="2">
              <a:lnSpc>
                <a:spcPct val="90000"/>
              </a:lnSpc>
              <a:buFont typeface="Arial" panose="020B0604020202020204" pitchFamily="34" charset="0"/>
              <a:buChar char="•"/>
            </a:pPr>
            <a:r>
              <a:rPr lang="en-US" altLang="en-US"/>
              <a:t>Unrestricted: access command interpreter</a:t>
            </a:r>
          </a:p>
          <a:p>
            <a:pPr lvl="1">
              <a:lnSpc>
                <a:spcPct val="90000"/>
              </a:lnSpc>
              <a:buFont typeface="Arial" panose="020B0604020202020204" pitchFamily="34" charset="0"/>
              <a:buNone/>
            </a:pPr>
            <a:r>
              <a:rPr lang="en-US" altLang="en-US"/>
              <a:t>	Level of access (restricted, unrestricted) depends on user, role, time, location</a:t>
            </a:r>
          </a:p>
        </p:txBody>
      </p:sp>
      <p:sp>
        <p:nvSpPr>
          <p:cNvPr id="2" name="Date Placeholder 1">
            <a:extLst>
              <a:ext uri="{FF2B5EF4-FFF2-40B4-BE49-F238E27FC236}">
                <a16:creationId xmlns:a16="http://schemas.microsoft.com/office/drawing/2014/main" id="{CA3F419E-7CB5-BA45-850C-DAFD124CA0B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B57FAA6-0BDC-5843-95F1-2160612850D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6743492-8165-5C4A-A459-C56743BDA521}"/>
              </a:ext>
            </a:extLst>
          </p:cNvPr>
          <p:cNvSpPr>
            <a:spLocks noGrp="1"/>
          </p:cNvSpPr>
          <p:nvPr>
            <p:ph type="sldNum" sz="quarter" idx="12"/>
          </p:nvPr>
        </p:nvSpPr>
        <p:spPr/>
        <p:txBody>
          <a:bodyPr/>
          <a:lstStyle/>
          <a:p>
            <a:r>
              <a:rPr lang="en-US"/>
              <a:t>Slide 31-</a:t>
            </a:r>
            <a:fld id="{52DFCED4-3DB5-5A4D-92BF-293F61671FD6}" type="slidenum">
              <a:rPr lang="en-US" smtClean="0"/>
              <a:pPr/>
              <a:t>15</a:t>
            </a:fld>
            <a:endParaRPr lang="en-US" dirty="0"/>
          </a:p>
        </p:txBody>
      </p:sp>
    </p:spTree>
    <p:extLst>
      <p:ext uri="{BB962C8B-B14F-4D97-AF65-F5344CB8AC3E}">
        <p14:creationId xmlns:p14="http://schemas.microsoft.com/office/powerpoint/2010/main" val="317622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CA423FC1-867A-5643-A0B1-8AD668722E38}"/>
              </a:ext>
            </a:extLst>
          </p:cNvPr>
          <p:cNvSpPr>
            <a:spLocks noGrp="1" noChangeArrowheads="1"/>
          </p:cNvSpPr>
          <p:nvPr>
            <p:ph type="title"/>
          </p:nvPr>
        </p:nvSpPr>
        <p:spPr/>
        <p:txBody>
          <a:bodyPr/>
          <a:lstStyle/>
          <a:p>
            <a:pPr>
              <a:buFont typeface="Arial" panose="020B0604020202020204" pitchFamily="34" charset="0"/>
              <a:buNone/>
            </a:pPr>
            <a:r>
              <a:rPr lang="en-US" altLang="en-US"/>
              <a:t>Access to Roles, Commands</a:t>
            </a:r>
          </a:p>
        </p:txBody>
      </p:sp>
      <p:sp>
        <p:nvSpPr>
          <p:cNvPr id="280579" name="Rectangle 3">
            <a:extLst>
              <a:ext uri="{FF2B5EF4-FFF2-40B4-BE49-F238E27FC236}">
                <a16:creationId xmlns:a16="http://schemas.microsoft.com/office/drawing/2014/main" id="{114BB9B3-81A8-0149-95DE-F2B8A7F0CF21}"/>
              </a:ext>
            </a:extLst>
          </p:cNvPr>
          <p:cNvSpPr>
            <a:spLocks noGrp="1" noChangeArrowheads="1"/>
          </p:cNvSpPr>
          <p:nvPr>
            <p:ph type="body" idx="1"/>
          </p:nvPr>
        </p:nvSpPr>
        <p:spPr/>
        <p:txBody>
          <a:bodyPr/>
          <a:lstStyle/>
          <a:p>
            <a:pPr>
              <a:lnSpc>
                <a:spcPct val="90000"/>
              </a:lnSpc>
            </a:pPr>
            <a:r>
              <a:rPr lang="en-US" altLang="en-US"/>
              <a:t>Module determines whether access to be allowed</a:t>
            </a:r>
          </a:p>
          <a:p>
            <a:pPr lvl="1">
              <a:lnSpc>
                <a:spcPct val="90000"/>
              </a:lnSpc>
            </a:pPr>
            <a:r>
              <a:rPr lang="en-US" altLang="en-US"/>
              <a:t>If it can’t get user, role, location, and/or time, error; return failure</a:t>
            </a:r>
          </a:p>
          <a:p>
            <a:pPr>
              <a:lnSpc>
                <a:spcPct val="90000"/>
              </a:lnSpc>
            </a:pPr>
            <a:r>
              <a:rPr lang="en-US" altLang="en-US"/>
              <a:t>Interface: controls how info passed between module, caller</a:t>
            </a:r>
          </a:p>
          <a:p>
            <a:pPr>
              <a:lnSpc>
                <a:spcPct val="90000"/>
              </a:lnSpc>
            </a:pPr>
            <a:r>
              <a:rPr lang="en-US" altLang="en-US"/>
              <a:t>Internal structure: how does module handle errors, access control data structures</a:t>
            </a:r>
          </a:p>
        </p:txBody>
      </p:sp>
      <p:sp>
        <p:nvSpPr>
          <p:cNvPr id="2" name="Date Placeholder 1">
            <a:extLst>
              <a:ext uri="{FF2B5EF4-FFF2-40B4-BE49-F238E27FC236}">
                <a16:creationId xmlns:a16="http://schemas.microsoft.com/office/drawing/2014/main" id="{30D5D100-FA25-EC48-ACC6-F22E523B417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8FF1843-281F-5143-BCA8-098B15C3C90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1AD8EDA-6556-B440-A28D-894EBDF76A26}"/>
              </a:ext>
            </a:extLst>
          </p:cNvPr>
          <p:cNvSpPr>
            <a:spLocks noGrp="1"/>
          </p:cNvSpPr>
          <p:nvPr>
            <p:ph type="sldNum" sz="quarter" idx="12"/>
          </p:nvPr>
        </p:nvSpPr>
        <p:spPr/>
        <p:txBody>
          <a:bodyPr/>
          <a:lstStyle/>
          <a:p>
            <a:r>
              <a:rPr lang="en-US"/>
              <a:t>Slide 31-</a:t>
            </a:r>
            <a:fld id="{52DFCED4-3DB5-5A4D-92BF-293F61671FD6}" type="slidenum">
              <a:rPr lang="en-US" smtClean="0"/>
              <a:pPr/>
              <a:t>16</a:t>
            </a:fld>
            <a:endParaRPr lang="en-US" dirty="0"/>
          </a:p>
        </p:txBody>
      </p:sp>
    </p:spTree>
    <p:extLst>
      <p:ext uri="{BB962C8B-B14F-4D97-AF65-F5344CB8AC3E}">
        <p14:creationId xmlns:p14="http://schemas.microsoft.com/office/powerpoint/2010/main" val="1615515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1709145E-189F-2E43-AE52-01C6C8FDD80D}"/>
              </a:ext>
            </a:extLst>
          </p:cNvPr>
          <p:cNvSpPr>
            <a:spLocks noGrp="1" noChangeArrowheads="1"/>
          </p:cNvSpPr>
          <p:nvPr>
            <p:ph type="title"/>
          </p:nvPr>
        </p:nvSpPr>
        <p:spPr/>
        <p:txBody>
          <a:bodyPr/>
          <a:lstStyle/>
          <a:p>
            <a:r>
              <a:rPr lang="en-US" altLang="en-US"/>
              <a:t>Interface to Module</a:t>
            </a:r>
          </a:p>
        </p:txBody>
      </p:sp>
      <p:sp>
        <p:nvSpPr>
          <p:cNvPr id="281603" name="Rectangle 3">
            <a:extLst>
              <a:ext uri="{FF2B5EF4-FFF2-40B4-BE49-F238E27FC236}">
                <a16:creationId xmlns:a16="http://schemas.microsoft.com/office/drawing/2014/main" id="{CFF3DA54-D0BE-A945-A01F-F0D70BA9CBF8}"/>
              </a:ext>
            </a:extLst>
          </p:cNvPr>
          <p:cNvSpPr>
            <a:spLocks noGrp="1" noChangeArrowheads="1"/>
          </p:cNvSpPr>
          <p:nvPr>
            <p:ph type="body" idx="1"/>
          </p:nvPr>
        </p:nvSpPr>
        <p:spPr/>
        <p:txBody>
          <a:bodyPr/>
          <a:lstStyle/>
          <a:p>
            <a:pPr>
              <a:lnSpc>
                <a:spcPct val="90000"/>
              </a:lnSpc>
            </a:pPr>
            <a:r>
              <a:rPr lang="en-US" altLang="en-US"/>
              <a:t>Minimize amount of information being passed through interface</a:t>
            </a:r>
          </a:p>
          <a:p>
            <a:pPr lvl="1">
              <a:lnSpc>
                <a:spcPct val="90000"/>
              </a:lnSpc>
            </a:pPr>
            <a:r>
              <a:rPr lang="en-US" altLang="en-US"/>
              <a:t>Follow standard ideas of information hiding</a:t>
            </a:r>
          </a:p>
          <a:p>
            <a:pPr lvl="1">
              <a:lnSpc>
                <a:spcPct val="90000"/>
              </a:lnSpc>
            </a:pPr>
            <a:r>
              <a:rPr lang="en-US" altLang="en-US"/>
              <a:t>Module can get user, time of day, location from system</a:t>
            </a:r>
          </a:p>
          <a:p>
            <a:pPr lvl="1">
              <a:lnSpc>
                <a:spcPct val="90000"/>
              </a:lnSpc>
            </a:pPr>
            <a:r>
              <a:rPr lang="en-US" altLang="en-US"/>
              <a:t>So, need pass only command (if any), role account name</a:t>
            </a:r>
          </a:p>
          <a:p>
            <a:pPr>
              <a:lnSpc>
                <a:spcPct val="90000"/>
              </a:lnSpc>
            </a:pPr>
            <a:r>
              <a:rPr lang="en-US" altLang="en-US"/>
              <a:t> </a:t>
            </a:r>
            <a:r>
              <a:rPr lang="en-US" altLang="en-US" sz="2000">
                <a:latin typeface="Courier" pitchFamily="2" charset="0"/>
              </a:rPr>
              <a:t>boolean accessok(role rname, command cmd)</a:t>
            </a:r>
            <a:endParaRPr lang="en-US" altLang="en-US"/>
          </a:p>
          <a:p>
            <a:pPr lvl="1">
              <a:lnSpc>
                <a:spcPct val="90000"/>
              </a:lnSpc>
            </a:pPr>
            <a:r>
              <a:rPr lang="en-US" altLang="en-US" i="1"/>
              <a:t>rname</a:t>
            </a:r>
            <a:r>
              <a:rPr lang="en-US" altLang="en-US"/>
              <a:t>: name of role</a:t>
            </a:r>
          </a:p>
          <a:p>
            <a:pPr lvl="1">
              <a:lnSpc>
                <a:spcPct val="90000"/>
              </a:lnSpc>
            </a:pPr>
            <a:r>
              <a:rPr lang="en-US" altLang="en-US" i="1"/>
              <a:t>cmd</a:t>
            </a:r>
            <a:r>
              <a:rPr lang="en-US" altLang="en-US"/>
              <a:t>: command (empty if unrestricted access desired)</a:t>
            </a:r>
          </a:p>
          <a:p>
            <a:pPr lvl="1">
              <a:lnSpc>
                <a:spcPct val="90000"/>
              </a:lnSpc>
            </a:pPr>
            <a:r>
              <a:rPr lang="en-US" altLang="en-US"/>
              <a:t>returns </a:t>
            </a:r>
            <a:r>
              <a:rPr lang="en-US" altLang="en-US" i="1"/>
              <a:t>true</a:t>
            </a:r>
            <a:r>
              <a:rPr lang="en-US" altLang="en-US"/>
              <a:t> if access granted, </a:t>
            </a:r>
            <a:r>
              <a:rPr lang="en-US" altLang="en-US" i="1"/>
              <a:t>false</a:t>
            </a:r>
            <a:r>
              <a:rPr lang="en-US" altLang="en-US"/>
              <a:t> if not (or error)</a:t>
            </a:r>
          </a:p>
        </p:txBody>
      </p:sp>
      <p:sp>
        <p:nvSpPr>
          <p:cNvPr id="2" name="Date Placeholder 1">
            <a:extLst>
              <a:ext uri="{FF2B5EF4-FFF2-40B4-BE49-F238E27FC236}">
                <a16:creationId xmlns:a16="http://schemas.microsoft.com/office/drawing/2014/main" id="{BA1F9F9D-423E-764B-9EC7-D372C8113F2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3D62F67-B779-0940-85F1-45BC7722C87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A82EFED-EA86-4943-8A39-2E902540606A}"/>
              </a:ext>
            </a:extLst>
          </p:cNvPr>
          <p:cNvSpPr>
            <a:spLocks noGrp="1"/>
          </p:cNvSpPr>
          <p:nvPr>
            <p:ph type="sldNum" sz="quarter" idx="12"/>
          </p:nvPr>
        </p:nvSpPr>
        <p:spPr/>
        <p:txBody>
          <a:bodyPr/>
          <a:lstStyle/>
          <a:p>
            <a:r>
              <a:rPr lang="en-US"/>
              <a:t>Slide 31-</a:t>
            </a:r>
            <a:fld id="{52DFCED4-3DB5-5A4D-92BF-293F61671FD6}" type="slidenum">
              <a:rPr lang="en-US" smtClean="0"/>
              <a:pPr/>
              <a:t>17</a:t>
            </a:fld>
            <a:endParaRPr lang="en-US" dirty="0"/>
          </a:p>
        </p:txBody>
      </p:sp>
    </p:spTree>
    <p:extLst>
      <p:ext uri="{BB962C8B-B14F-4D97-AF65-F5344CB8AC3E}">
        <p14:creationId xmlns:p14="http://schemas.microsoft.com/office/powerpoint/2010/main" val="985868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F23A8F0D-6B18-B840-8613-4419EBECC8F7}"/>
              </a:ext>
            </a:extLst>
          </p:cNvPr>
          <p:cNvSpPr>
            <a:spLocks noGrp="1" noChangeArrowheads="1"/>
          </p:cNvSpPr>
          <p:nvPr>
            <p:ph type="title"/>
          </p:nvPr>
        </p:nvSpPr>
        <p:spPr/>
        <p:txBody>
          <a:bodyPr/>
          <a:lstStyle/>
          <a:p>
            <a:r>
              <a:rPr lang="en-US" altLang="en-US"/>
              <a:t>Internals of Module</a:t>
            </a:r>
          </a:p>
        </p:txBody>
      </p:sp>
      <p:sp>
        <p:nvSpPr>
          <p:cNvPr id="285699" name="Rectangle 3">
            <a:extLst>
              <a:ext uri="{FF2B5EF4-FFF2-40B4-BE49-F238E27FC236}">
                <a16:creationId xmlns:a16="http://schemas.microsoft.com/office/drawing/2014/main" id="{B645F2EA-C8E9-1545-A752-6426BC903F71}"/>
              </a:ext>
            </a:extLst>
          </p:cNvPr>
          <p:cNvSpPr>
            <a:spLocks noGrp="1" noChangeArrowheads="1"/>
          </p:cNvSpPr>
          <p:nvPr>
            <p:ph type="body" idx="1"/>
          </p:nvPr>
        </p:nvSpPr>
        <p:spPr/>
        <p:txBody>
          <a:bodyPr/>
          <a:lstStyle/>
          <a:p>
            <a:r>
              <a:rPr lang="en-US" altLang="en-US"/>
              <a:t>Part 1: gather data to determine if access allowed</a:t>
            </a:r>
          </a:p>
          <a:p>
            <a:r>
              <a:rPr lang="en-US" altLang="en-US"/>
              <a:t>Part 2: retrieve access control information from storage</a:t>
            </a:r>
          </a:p>
          <a:p>
            <a:r>
              <a:rPr lang="en-US" altLang="en-US"/>
              <a:t>Part 3: compare two, determine if access allowed</a:t>
            </a:r>
          </a:p>
        </p:txBody>
      </p:sp>
      <p:sp>
        <p:nvSpPr>
          <p:cNvPr id="2" name="Date Placeholder 1">
            <a:extLst>
              <a:ext uri="{FF2B5EF4-FFF2-40B4-BE49-F238E27FC236}">
                <a16:creationId xmlns:a16="http://schemas.microsoft.com/office/drawing/2014/main" id="{3D10E9D2-F015-3E44-BE16-7A4FF50549B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5735DFB-FA02-A345-ACD2-8D0AFE9A2D7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6CB8E88-04AA-9849-A299-BFFF001B219B}"/>
              </a:ext>
            </a:extLst>
          </p:cNvPr>
          <p:cNvSpPr>
            <a:spLocks noGrp="1"/>
          </p:cNvSpPr>
          <p:nvPr>
            <p:ph type="sldNum" sz="quarter" idx="12"/>
          </p:nvPr>
        </p:nvSpPr>
        <p:spPr/>
        <p:txBody>
          <a:bodyPr/>
          <a:lstStyle/>
          <a:p>
            <a:r>
              <a:rPr lang="en-US"/>
              <a:t>Slide 31-</a:t>
            </a:r>
            <a:fld id="{52DFCED4-3DB5-5A4D-92BF-293F61671FD6}" type="slidenum">
              <a:rPr lang="en-US" smtClean="0"/>
              <a:pPr/>
              <a:t>18</a:t>
            </a:fld>
            <a:endParaRPr lang="en-US" dirty="0"/>
          </a:p>
        </p:txBody>
      </p:sp>
    </p:spTree>
    <p:extLst>
      <p:ext uri="{BB962C8B-B14F-4D97-AF65-F5344CB8AC3E}">
        <p14:creationId xmlns:p14="http://schemas.microsoft.com/office/powerpoint/2010/main" val="2915553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10FCE052-96F4-F543-9CC8-847E69139A15}"/>
              </a:ext>
            </a:extLst>
          </p:cNvPr>
          <p:cNvSpPr>
            <a:spLocks noGrp="1" noChangeArrowheads="1"/>
          </p:cNvSpPr>
          <p:nvPr>
            <p:ph type="title"/>
          </p:nvPr>
        </p:nvSpPr>
        <p:spPr/>
        <p:txBody>
          <a:bodyPr/>
          <a:lstStyle/>
          <a:p>
            <a:r>
              <a:rPr lang="en-US" altLang="en-US"/>
              <a:t>Part 1</a:t>
            </a:r>
          </a:p>
        </p:txBody>
      </p:sp>
      <p:sp>
        <p:nvSpPr>
          <p:cNvPr id="287747" name="Rectangle 3">
            <a:extLst>
              <a:ext uri="{FF2B5EF4-FFF2-40B4-BE49-F238E27FC236}">
                <a16:creationId xmlns:a16="http://schemas.microsoft.com/office/drawing/2014/main" id="{69D20F06-AF0E-FA44-A38B-D7248B00ABC0}"/>
              </a:ext>
            </a:extLst>
          </p:cNvPr>
          <p:cNvSpPr>
            <a:spLocks noGrp="1" noChangeArrowheads="1"/>
          </p:cNvSpPr>
          <p:nvPr>
            <p:ph type="body" idx="1"/>
          </p:nvPr>
        </p:nvSpPr>
        <p:spPr/>
        <p:txBody>
          <a:bodyPr/>
          <a:lstStyle/>
          <a:p>
            <a:pPr>
              <a:lnSpc>
                <a:spcPct val="90000"/>
              </a:lnSpc>
            </a:pPr>
            <a:r>
              <a:rPr lang="en-US" altLang="en-US"/>
              <a:t>Required:</a:t>
            </a:r>
          </a:p>
          <a:p>
            <a:pPr lvl="1">
              <a:lnSpc>
                <a:spcPct val="90000"/>
              </a:lnSpc>
            </a:pPr>
            <a:r>
              <a:rPr lang="en-US" altLang="en-US"/>
              <a:t>user ID: who is trying to access role account</a:t>
            </a:r>
          </a:p>
          <a:p>
            <a:pPr lvl="1">
              <a:lnSpc>
                <a:spcPct val="90000"/>
              </a:lnSpc>
            </a:pPr>
            <a:r>
              <a:rPr lang="en-US" altLang="en-US"/>
              <a:t>time of day: when is access being attempted</a:t>
            </a:r>
          </a:p>
          <a:p>
            <a:pPr lvl="2">
              <a:lnSpc>
                <a:spcPct val="90000"/>
              </a:lnSpc>
            </a:pPr>
            <a:r>
              <a:rPr lang="en-US" altLang="en-US"/>
              <a:t>From system call to operating system</a:t>
            </a:r>
          </a:p>
          <a:p>
            <a:pPr lvl="1">
              <a:lnSpc>
                <a:spcPct val="90000"/>
              </a:lnSpc>
            </a:pPr>
            <a:r>
              <a:rPr lang="en-US" altLang="en-US"/>
              <a:t>entry point: terminal or network connection</a:t>
            </a:r>
          </a:p>
          <a:p>
            <a:pPr lvl="1">
              <a:lnSpc>
                <a:spcPct val="90000"/>
              </a:lnSpc>
            </a:pPr>
            <a:r>
              <a:rPr lang="en-US" altLang="en-US"/>
              <a:t>remote host: name of host from which user accessing local system (empty if on local system)</a:t>
            </a:r>
          </a:p>
          <a:p>
            <a:pPr lvl="2">
              <a:lnSpc>
                <a:spcPct val="90000"/>
              </a:lnSpc>
            </a:pPr>
            <a:r>
              <a:rPr lang="en-US" altLang="en-US"/>
              <a:t>These make up location</a:t>
            </a:r>
          </a:p>
        </p:txBody>
      </p:sp>
      <p:sp>
        <p:nvSpPr>
          <p:cNvPr id="2" name="Date Placeholder 1">
            <a:extLst>
              <a:ext uri="{FF2B5EF4-FFF2-40B4-BE49-F238E27FC236}">
                <a16:creationId xmlns:a16="http://schemas.microsoft.com/office/drawing/2014/main" id="{189E28EA-5955-044C-8D6A-4F407AFB23C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A3C11A3-1554-7E48-B7A0-1E74B0843A8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4373425-494C-484C-B5AA-B9A47FDB29C9}"/>
              </a:ext>
            </a:extLst>
          </p:cNvPr>
          <p:cNvSpPr>
            <a:spLocks noGrp="1"/>
          </p:cNvSpPr>
          <p:nvPr>
            <p:ph type="sldNum" sz="quarter" idx="12"/>
          </p:nvPr>
        </p:nvSpPr>
        <p:spPr/>
        <p:txBody>
          <a:bodyPr/>
          <a:lstStyle/>
          <a:p>
            <a:r>
              <a:rPr lang="en-US"/>
              <a:t>Slide 31-</a:t>
            </a:r>
            <a:fld id="{52DFCED4-3DB5-5A4D-92BF-293F61671FD6}" type="slidenum">
              <a:rPr lang="en-US" smtClean="0"/>
              <a:pPr/>
              <a:t>19</a:t>
            </a:fld>
            <a:endParaRPr lang="en-US" dirty="0"/>
          </a:p>
        </p:txBody>
      </p:sp>
    </p:spTree>
    <p:extLst>
      <p:ext uri="{BB962C8B-B14F-4D97-AF65-F5344CB8AC3E}">
        <p14:creationId xmlns:p14="http://schemas.microsoft.com/office/powerpoint/2010/main" val="264501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63B4C1B-0761-3849-9C07-654B665E96A3}"/>
              </a:ext>
            </a:extLst>
          </p:cNvPr>
          <p:cNvSpPr>
            <a:spLocks noGrp="1" noChangeArrowheads="1"/>
          </p:cNvSpPr>
          <p:nvPr>
            <p:ph type="title"/>
          </p:nvPr>
        </p:nvSpPr>
        <p:spPr/>
        <p:txBody>
          <a:bodyPr/>
          <a:lstStyle/>
          <a:p>
            <a:r>
              <a:rPr lang="en-US" altLang="en-US"/>
              <a:t>Chapter 29: Program Security</a:t>
            </a:r>
          </a:p>
        </p:txBody>
      </p:sp>
      <p:sp>
        <p:nvSpPr>
          <p:cNvPr id="2051" name="Rectangle 3">
            <a:extLst>
              <a:ext uri="{FF2B5EF4-FFF2-40B4-BE49-F238E27FC236}">
                <a16:creationId xmlns:a16="http://schemas.microsoft.com/office/drawing/2014/main" id="{25E1F2BC-9FDE-7F47-BB20-8573A047E517}"/>
              </a:ext>
            </a:extLst>
          </p:cNvPr>
          <p:cNvSpPr>
            <a:spLocks noGrp="1" noChangeArrowheads="1"/>
          </p:cNvSpPr>
          <p:nvPr>
            <p:ph type="body" idx="1"/>
          </p:nvPr>
        </p:nvSpPr>
        <p:spPr/>
        <p:txBody>
          <a:bodyPr/>
          <a:lstStyle/>
          <a:p>
            <a:pPr>
              <a:tabLst>
                <a:tab pos="4337050" algn="l"/>
                <a:tab pos="4630738" algn="l"/>
              </a:tabLst>
            </a:pPr>
            <a:r>
              <a:rPr lang="en-US" altLang="en-US"/>
              <a:t>Introduction</a:t>
            </a:r>
          </a:p>
          <a:p>
            <a:pPr>
              <a:tabLst>
                <a:tab pos="4337050" algn="l"/>
                <a:tab pos="4630738" algn="l"/>
              </a:tabLst>
            </a:pPr>
            <a:r>
              <a:rPr lang="en-US" altLang="en-US"/>
              <a:t>Requirements and Policy</a:t>
            </a:r>
          </a:p>
          <a:p>
            <a:pPr>
              <a:tabLst>
                <a:tab pos="4337050" algn="l"/>
                <a:tab pos="4630738" algn="l"/>
              </a:tabLst>
            </a:pPr>
            <a:r>
              <a:rPr lang="en-US" altLang="en-US"/>
              <a:t>Design</a:t>
            </a:r>
          </a:p>
          <a:p>
            <a:pPr>
              <a:tabLst>
                <a:tab pos="4337050" algn="l"/>
                <a:tab pos="4630738" algn="l"/>
              </a:tabLst>
            </a:pPr>
            <a:r>
              <a:rPr lang="en-US" altLang="en-US"/>
              <a:t>Refinement and Implementation</a:t>
            </a:r>
          </a:p>
          <a:p>
            <a:pPr>
              <a:tabLst>
                <a:tab pos="4337050" algn="l"/>
                <a:tab pos="4630738" algn="l"/>
              </a:tabLst>
            </a:pPr>
            <a:r>
              <a:rPr lang="en-US" altLang="en-US"/>
              <a:t>Common Security-Related Programming Problems</a:t>
            </a:r>
          </a:p>
          <a:p>
            <a:pPr>
              <a:tabLst>
                <a:tab pos="4337050" algn="l"/>
                <a:tab pos="4630738" algn="l"/>
              </a:tabLst>
            </a:pPr>
            <a:r>
              <a:rPr lang="en-US" altLang="en-US"/>
              <a:t>Testing, Maintenance, and Operation</a:t>
            </a:r>
          </a:p>
          <a:p>
            <a:pPr>
              <a:tabLst>
                <a:tab pos="4337050" algn="l"/>
                <a:tab pos="4630738" algn="l"/>
              </a:tabLst>
            </a:pPr>
            <a:r>
              <a:rPr lang="en-US" altLang="en-US"/>
              <a:t>Distribution</a:t>
            </a:r>
          </a:p>
        </p:txBody>
      </p:sp>
      <p:sp>
        <p:nvSpPr>
          <p:cNvPr id="2" name="Date Placeholder 1">
            <a:extLst>
              <a:ext uri="{FF2B5EF4-FFF2-40B4-BE49-F238E27FC236}">
                <a16:creationId xmlns:a16="http://schemas.microsoft.com/office/drawing/2014/main" id="{3E634CD8-4C6E-CF42-BAC8-D908CD1B26F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403E9F8-874F-FF42-A36C-0F65284D7BC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C87A172-BC73-BC42-B6F4-0C3F477CFC0C}"/>
              </a:ext>
            </a:extLst>
          </p:cNvPr>
          <p:cNvSpPr>
            <a:spLocks noGrp="1"/>
          </p:cNvSpPr>
          <p:nvPr>
            <p:ph type="sldNum" sz="quarter" idx="12"/>
          </p:nvPr>
        </p:nvSpPr>
        <p:spPr/>
        <p:txBody>
          <a:bodyPr/>
          <a:lstStyle/>
          <a:p>
            <a:r>
              <a:rPr lang="en-US"/>
              <a:t>Slide 31-</a:t>
            </a:r>
            <a:fld id="{52DFCED4-3DB5-5A4D-92BF-293F61671FD6}" type="slidenum">
              <a:rPr lang="en-US" smtClean="0"/>
              <a:pPr/>
              <a:t>2</a:t>
            </a:fld>
            <a:endParaRPr lang="en-US" dirty="0"/>
          </a:p>
        </p:txBody>
      </p:sp>
    </p:spTree>
    <p:extLst>
      <p:ext uri="{BB962C8B-B14F-4D97-AF65-F5344CB8AC3E}">
        <p14:creationId xmlns:p14="http://schemas.microsoft.com/office/powerpoint/2010/main" val="958000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1BE614C5-7F46-A64F-ACBB-6AFC69AF1300}"/>
              </a:ext>
            </a:extLst>
          </p:cNvPr>
          <p:cNvSpPr>
            <a:spLocks noGrp="1" noChangeArrowheads="1"/>
          </p:cNvSpPr>
          <p:nvPr>
            <p:ph type="title"/>
          </p:nvPr>
        </p:nvSpPr>
        <p:spPr/>
        <p:txBody>
          <a:bodyPr/>
          <a:lstStyle/>
          <a:p>
            <a:r>
              <a:rPr lang="en-US" altLang="en-US"/>
              <a:t>Part 2</a:t>
            </a:r>
          </a:p>
        </p:txBody>
      </p:sp>
      <p:sp>
        <p:nvSpPr>
          <p:cNvPr id="289795" name="Rectangle 3">
            <a:extLst>
              <a:ext uri="{FF2B5EF4-FFF2-40B4-BE49-F238E27FC236}">
                <a16:creationId xmlns:a16="http://schemas.microsoft.com/office/drawing/2014/main" id="{A2EA01F4-4E9F-5C46-9ABE-120609FE575F}"/>
              </a:ext>
            </a:extLst>
          </p:cNvPr>
          <p:cNvSpPr>
            <a:spLocks noGrp="1" noChangeArrowheads="1"/>
          </p:cNvSpPr>
          <p:nvPr>
            <p:ph type="body" idx="1"/>
          </p:nvPr>
        </p:nvSpPr>
        <p:spPr/>
        <p:txBody>
          <a:bodyPr/>
          <a:lstStyle/>
          <a:p>
            <a:pPr>
              <a:lnSpc>
                <a:spcPct val="90000"/>
              </a:lnSpc>
            </a:pPr>
            <a:r>
              <a:rPr lang="en-US" altLang="en-US"/>
              <a:t>Obtain handle for access control file</a:t>
            </a:r>
          </a:p>
          <a:p>
            <a:pPr lvl="1">
              <a:lnSpc>
                <a:spcPct val="90000"/>
              </a:lnSpc>
            </a:pPr>
            <a:r>
              <a:rPr lang="en-US" altLang="en-US"/>
              <a:t>May be called a “descriptor”</a:t>
            </a:r>
          </a:p>
          <a:p>
            <a:pPr>
              <a:lnSpc>
                <a:spcPct val="90000"/>
              </a:lnSpc>
            </a:pPr>
            <a:r>
              <a:rPr lang="en-US" altLang="en-US"/>
              <a:t>Contents of file is sequence of records:</a:t>
            </a:r>
          </a:p>
          <a:p>
            <a:pPr lvl="1">
              <a:lnSpc>
                <a:spcPct val="90000"/>
              </a:lnSpc>
              <a:buFontTx/>
              <a:buNone/>
            </a:pPr>
            <a:r>
              <a:rPr lang="en-US" altLang="en-US" sz="1600">
                <a:latin typeface="Courier" pitchFamily="2" charset="0"/>
              </a:rPr>
              <a:t>role account</a:t>
            </a:r>
          </a:p>
          <a:p>
            <a:pPr lvl="1">
              <a:lnSpc>
                <a:spcPct val="90000"/>
              </a:lnSpc>
              <a:buFontTx/>
              <a:buNone/>
            </a:pPr>
            <a:r>
              <a:rPr lang="en-US" altLang="en-US" sz="1600">
                <a:latin typeface="Courier" pitchFamily="2" charset="0"/>
              </a:rPr>
              <a:t>user names</a:t>
            </a:r>
          </a:p>
          <a:p>
            <a:pPr lvl="1">
              <a:lnSpc>
                <a:spcPct val="90000"/>
              </a:lnSpc>
              <a:buFontTx/>
              <a:buNone/>
            </a:pPr>
            <a:r>
              <a:rPr lang="en-US" altLang="en-US" sz="1600">
                <a:latin typeface="Courier" pitchFamily="2" charset="0"/>
              </a:rPr>
              <a:t>locations from which the role account can be accessed</a:t>
            </a:r>
          </a:p>
          <a:p>
            <a:pPr lvl="1">
              <a:lnSpc>
                <a:spcPct val="90000"/>
              </a:lnSpc>
              <a:buFontTx/>
              <a:buNone/>
            </a:pPr>
            <a:r>
              <a:rPr lang="en-US" altLang="en-US" sz="1600">
                <a:latin typeface="Courier" pitchFamily="2" charset="0"/>
              </a:rPr>
              <a:t>times when the role account can be accessed</a:t>
            </a:r>
          </a:p>
          <a:p>
            <a:pPr lvl="1">
              <a:lnSpc>
                <a:spcPct val="90000"/>
              </a:lnSpc>
              <a:buFontTx/>
              <a:buNone/>
            </a:pPr>
            <a:r>
              <a:rPr lang="en-US" altLang="en-US" sz="1600">
                <a:latin typeface="Courier" pitchFamily="2" charset="0"/>
              </a:rPr>
              <a:t>command and arguments</a:t>
            </a:r>
          </a:p>
          <a:p>
            <a:pPr>
              <a:lnSpc>
                <a:spcPct val="90000"/>
              </a:lnSpc>
            </a:pPr>
            <a:r>
              <a:rPr lang="en-US" altLang="en-US"/>
              <a:t>Can list multiple commands, arguments in 1 record</a:t>
            </a:r>
          </a:p>
          <a:p>
            <a:pPr lvl="1">
              <a:lnSpc>
                <a:spcPct val="90000"/>
              </a:lnSpc>
            </a:pPr>
            <a:r>
              <a:rPr lang="en-US" altLang="en-US"/>
              <a:t>If no commands listed, unrestricted access</a:t>
            </a:r>
          </a:p>
        </p:txBody>
      </p:sp>
      <p:sp>
        <p:nvSpPr>
          <p:cNvPr id="2" name="Date Placeholder 1">
            <a:extLst>
              <a:ext uri="{FF2B5EF4-FFF2-40B4-BE49-F238E27FC236}">
                <a16:creationId xmlns:a16="http://schemas.microsoft.com/office/drawing/2014/main" id="{1D989248-0545-774B-A542-2384EC6CDE5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F87BD09-4C0F-E544-AEA5-9A248DC0D11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46D6D80-01ED-E244-B413-E21D13949699}"/>
              </a:ext>
            </a:extLst>
          </p:cNvPr>
          <p:cNvSpPr>
            <a:spLocks noGrp="1"/>
          </p:cNvSpPr>
          <p:nvPr>
            <p:ph type="sldNum" sz="quarter" idx="12"/>
          </p:nvPr>
        </p:nvSpPr>
        <p:spPr/>
        <p:txBody>
          <a:bodyPr/>
          <a:lstStyle/>
          <a:p>
            <a:r>
              <a:rPr lang="en-US"/>
              <a:t>Slide 31-</a:t>
            </a:r>
            <a:fld id="{52DFCED4-3DB5-5A4D-92BF-293F61671FD6}" type="slidenum">
              <a:rPr lang="en-US" smtClean="0"/>
              <a:pPr/>
              <a:t>20</a:t>
            </a:fld>
            <a:endParaRPr lang="en-US" dirty="0"/>
          </a:p>
        </p:txBody>
      </p:sp>
    </p:spTree>
    <p:extLst>
      <p:ext uri="{BB962C8B-B14F-4D97-AF65-F5344CB8AC3E}">
        <p14:creationId xmlns:p14="http://schemas.microsoft.com/office/powerpoint/2010/main" val="154486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95C9F6D5-1BFA-9244-A03E-128550C099DD}"/>
              </a:ext>
            </a:extLst>
          </p:cNvPr>
          <p:cNvSpPr>
            <a:spLocks noGrp="1" noChangeArrowheads="1"/>
          </p:cNvSpPr>
          <p:nvPr>
            <p:ph type="title"/>
          </p:nvPr>
        </p:nvSpPr>
        <p:spPr/>
        <p:txBody>
          <a:bodyPr/>
          <a:lstStyle/>
          <a:p>
            <a:r>
              <a:rPr lang="en-US" altLang="en-US"/>
              <a:t>Part 3</a:t>
            </a:r>
          </a:p>
        </p:txBody>
      </p:sp>
      <p:sp>
        <p:nvSpPr>
          <p:cNvPr id="291843" name="Rectangle 3">
            <a:extLst>
              <a:ext uri="{FF2B5EF4-FFF2-40B4-BE49-F238E27FC236}">
                <a16:creationId xmlns:a16="http://schemas.microsoft.com/office/drawing/2014/main" id="{3D9CF3DA-F910-0542-A6F9-966762AEA015}"/>
              </a:ext>
            </a:extLst>
          </p:cNvPr>
          <p:cNvSpPr>
            <a:spLocks noGrp="1" noChangeArrowheads="1"/>
          </p:cNvSpPr>
          <p:nvPr>
            <p:ph type="body" idx="1"/>
          </p:nvPr>
        </p:nvSpPr>
        <p:spPr/>
        <p:txBody>
          <a:bodyPr/>
          <a:lstStyle/>
          <a:p>
            <a:pPr>
              <a:lnSpc>
                <a:spcPct val="90000"/>
              </a:lnSpc>
            </a:pPr>
            <a:r>
              <a:rPr lang="en-US" altLang="en-US"/>
              <a:t>Iterate through access control file</a:t>
            </a:r>
          </a:p>
          <a:p>
            <a:pPr lvl="1">
              <a:lnSpc>
                <a:spcPct val="90000"/>
              </a:lnSpc>
            </a:pPr>
            <a:r>
              <a:rPr lang="en-US" altLang="en-US"/>
              <a:t>If no more records</a:t>
            </a:r>
          </a:p>
          <a:p>
            <a:pPr lvl="2">
              <a:lnSpc>
                <a:spcPct val="90000"/>
              </a:lnSpc>
            </a:pPr>
            <a:r>
              <a:rPr lang="en-US" altLang="en-US"/>
              <a:t>Release handle</a:t>
            </a:r>
          </a:p>
          <a:p>
            <a:pPr lvl="2">
              <a:lnSpc>
                <a:spcPct val="90000"/>
              </a:lnSpc>
            </a:pPr>
            <a:r>
              <a:rPr lang="en-US" altLang="en-US"/>
              <a:t>Return failure</a:t>
            </a:r>
          </a:p>
          <a:p>
            <a:pPr lvl="1">
              <a:lnSpc>
                <a:spcPct val="90000"/>
              </a:lnSpc>
            </a:pPr>
            <a:r>
              <a:rPr lang="en-US" altLang="en-US"/>
              <a:t>Check role</a:t>
            </a:r>
          </a:p>
          <a:p>
            <a:pPr lvl="2">
              <a:lnSpc>
                <a:spcPct val="90000"/>
              </a:lnSpc>
            </a:pPr>
            <a:r>
              <a:rPr lang="en-US" altLang="en-US"/>
              <a:t>If not a match, skip record (go back to top)</a:t>
            </a:r>
          </a:p>
          <a:p>
            <a:pPr lvl="1">
              <a:lnSpc>
                <a:spcPct val="90000"/>
              </a:lnSpc>
            </a:pPr>
            <a:r>
              <a:rPr lang="en-US" altLang="en-US"/>
              <a:t>Check user name, location, time, command</a:t>
            </a:r>
          </a:p>
          <a:p>
            <a:pPr lvl="2">
              <a:lnSpc>
                <a:spcPct val="90000"/>
              </a:lnSpc>
            </a:pPr>
            <a:r>
              <a:rPr lang="en-US" altLang="en-US"/>
              <a:t>If </a:t>
            </a:r>
            <a:r>
              <a:rPr lang="en-US" altLang="en-US" i="1"/>
              <a:t>any</a:t>
            </a:r>
            <a:r>
              <a:rPr lang="en-US" altLang="en-US"/>
              <a:t> does not match, skip record (go back to top)</a:t>
            </a:r>
          </a:p>
          <a:p>
            <a:pPr lvl="1">
              <a:lnSpc>
                <a:spcPct val="90000"/>
              </a:lnSpc>
            </a:pPr>
            <a:r>
              <a:rPr lang="en-US" altLang="en-US"/>
              <a:t>Release handle</a:t>
            </a:r>
          </a:p>
          <a:p>
            <a:pPr lvl="1">
              <a:lnSpc>
                <a:spcPct val="90000"/>
              </a:lnSpc>
            </a:pPr>
            <a:r>
              <a:rPr lang="en-US" altLang="en-US"/>
              <a:t>Return success</a:t>
            </a:r>
          </a:p>
        </p:txBody>
      </p:sp>
      <p:sp>
        <p:nvSpPr>
          <p:cNvPr id="2" name="Date Placeholder 1">
            <a:extLst>
              <a:ext uri="{FF2B5EF4-FFF2-40B4-BE49-F238E27FC236}">
                <a16:creationId xmlns:a16="http://schemas.microsoft.com/office/drawing/2014/main" id="{C0063574-8E7A-F340-AF37-F2D101659CC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B2B941E-242F-9C4B-A22B-53727E2ED78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8BB7201-3E1C-5342-8EFC-A30896DC3FDD}"/>
              </a:ext>
            </a:extLst>
          </p:cNvPr>
          <p:cNvSpPr>
            <a:spLocks noGrp="1"/>
          </p:cNvSpPr>
          <p:nvPr>
            <p:ph type="sldNum" sz="quarter" idx="12"/>
          </p:nvPr>
        </p:nvSpPr>
        <p:spPr/>
        <p:txBody>
          <a:bodyPr/>
          <a:lstStyle/>
          <a:p>
            <a:r>
              <a:rPr lang="en-US"/>
              <a:t>Slide 31-</a:t>
            </a:r>
            <a:fld id="{52DFCED4-3DB5-5A4D-92BF-293F61671FD6}" type="slidenum">
              <a:rPr lang="en-US" smtClean="0"/>
              <a:pPr/>
              <a:t>21</a:t>
            </a:fld>
            <a:endParaRPr lang="en-US" dirty="0"/>
          </a:p>
        </p:txBody>
      </p:sp>
    </p:spTree>
    <p:extLst>
      <p:ext uri="{BB962C8B-B14F-4D97-AF65-F5344CB8AC3E}">
        <p14:creationId xmlns:p14="http://schemas.microsoft.com/office/powerpoint/2010/main" val="163479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48E46093-A5B0-734D-BB89-15E747FEC06E}"/>
              </a:ext>
            </a:extLst>
          </p:cNvPr>
          <p:cNvSpPr>
            <a:spLocks noGrp="1" noChangeArrowheads="1"/>
          </p:cNvSpPr>
          <p:nvPr>
            <p:ph type="title"/>
          </p:nvPr>
        </p:nvSpPr>
        <p:spPr/>
        <p:txBody>
          <a:bodyPr/>
          <a:lstStyle/>
          <a:p>
            <a:r>
              <a:rPr lang="en-US" altLang="en-US"/>
              <a:t> Storing Access Control Data</a:t>
            </a:r>
          </a:p>
        </p:txBody>
      </p:sp>
      <p:sp>
        <p:nvSpPr>
          <p:cNvPr id="293891" name="Rectangle 3">
            <a:extLst>
              <a:ext uri="{FF2B5EF4-FFF2-40B4-BE49-F238E27FC236}">
                <a16:creationId xmlns:a16="http://schemas.microsoft.com/office/drawing/2014/main" id="{2BA4C490-D185-454D-A527-5E64EB105D17}"/>
              </a:ext>
            </a:extLst>
          </p:cNvPr>
          <p:cNvSpPr>
            <a:spLocks noGrp="1" noChangeArrowheads="1"/>
          </p:cNvSpPr>
          <p:nvPr>
            <p:ph type="body" idx="1"/>
          </p:nvPr>
        </p:nvSpPr>
        <p:spPr/>
        <p:txBody>
          <a:bodyPr/>
          <a:lstStyle/>
          <a:p>
            <a:r>
              <a:rPr lang="en-US" altLang="en-US" dirty="0"/>
              <a:t>Sequence of records; what should contents of fields be?</a:t>
            </a:r>
          </a:p>
          <a:p>
            <a:pPr lvl="1"/>
            <a:r>
              <a:rPr lang="en-US" altLang="en-US" dirty="0"/>
              <a:t>Location: *any*, *local*, </a:t>
            </a:r>
            <a:r>
              <a:rPr lang="en-US" altLang="en-US" i="1" dirty="0"/>
              <a:t>host</a:t>
            </a:r>
            <a:r>
              <a:rPr lang="en-US" altLang="en-US" dirty="0"/>
              <a:t>, </a:t>
            </a:r>
            <a:r>
              <a:rPr lang="en-US" altLang="en-US" i="1" dirty="0"/>
              <a:t>domain</a:t>
            </a:r>
            <a:r>
              <a:rPr lang="en-US" altLang="en-US" dirty="0"/>
              <a:t>; operators not, or (‘,’)</a:t>
            </a:r>
          </a:p>
          <a:p>
            <a:pPr lvl="2">
              <a:buFontTx/>
              <a:buNone/>
            </a:pPr>
            <a:r>
              <a:rPr lang="en-US" altLang="en-US" dirty="0">
                <a:latin typeface="Courier" pitchFamily="2" charset="0"/>
              </a:rPr>
              <a:t>*local* , </a:t>
            </a:r>
            <a:r>
              <a:rPr lang="en-US" altLang="en-US" dirty="0" err="1">
                <a:latin typeface="Courier" pitchFamily="2" charset="0"/>
              </a:rPr>
              <a:t>control.fixit.com</a:t>
            </a:r>
            <a:r>
              <a:rPr lang="en-US" altLang="en-US" dirty="0">
                <a:latin typeface="Courier" pitchFamily="2" charset="0"/>
              </a:rPr>
              <a:t> , .</a:t>
            </a:r>
            <a:r>
              <a:rPr lang="en-US" altLang="en-US" dirty="0" err="1">
                <a:latin typeface="Courier" pitchFamily="2" charset="0"/>
              </a:rPr>
              <a:t>watchu.edu</a:t>
            </a:r>
            <a:endParaRPr lang="en-US" altLang="en-US" dirty="0"/>
          </a:p>
          <a:p>
            <a:pPr lvl="1"/>
            <a:r>
              <a:rPr lang="en-US" altLang="en-US" dirty="0"/>
              <a:t>User: *any*, </a:t>
            </a:r>
            <a:r>
              <a:rPr lang="en-US" altLang="en-US" i="1" dirty="0"/>
              <a:t>user name</a:t>
            </a:r>
            <a:r>
              <a:rPr lang="en-US" altLang="en-US" dirty="0"/>
              <a:t>; operators not, or (‘,’)</a:t>
            </a:r>
          </a:p>
          <a:p>
            <a:pPr lvl="2">
              <a:buFontTx/>
              <a:buNone/>
            </a:pPr>
            <a:r>
              <a:rPr lang="en-US" altLang="en-US" dirty="0">
                <a:latin typeface="Courier" pitchFamily="2" charset="0"/>
              </a:rPr>
              <a:t>peter , </a:t>
            </a:r>
            <a:r>
              <a:rPr lang="en-US" altLang="en-US" dirty="0" err="1">
                <a:latin typeface="Courier" pitchFamily="2" charset="0"/>
              </a:rPr>
              <a:t>paul</a:t>
            </a:r>
            <a:r>
              <a:rPr lang="en-US" altLang="en-US" dirty="0">
                <a:latin typeface="Courier" pitchFamily="2" charset="0"/>
              </a:rPr>
              <a:t> , </a:t>
            </a:r>
            <a:r>
              <a:rPr lang="en-US" altLang="en-US" dirty="0" err="1">
                <a:latin typeface="Courier" pitchFamily="2" charset="0"/>
              </a:rPr>
              <a:t>mary</a:t>
            </a:r>
            <a:r>
              <a:rPr lang="en-US" altLang="en-US" dirty="0">
                <a:latin typeface="Courier" pitchFamily="2" charset="0"/>
              </a:rPr>
              <a:t> , </a:t>
            </a:r>
            <a:r>
              <a:rPr lang="en-US" altLang="en-US" dirty="0" err="1">
                <a:latin typeface="Courier" pitchFamily="2" charset="0"/>
              </a:rPr>
              <a:t>joan</a:t>
            </a:r>
            <a:r>
              <a:rPr lang="en-US" altLang="en-US" dirty="0">
                <a:latin typeface="Courier" pitchFamily="2" charset="0"/>
              </a:rPr>
              <a:t> , </a:t>
            </a:r>
            <a:r>
              <a:rPr lang="en-US" altLang="en-US" dirty="0" err="1">
                <a:latin typeface="Courier" pitchFamily="2" charset="0"/>
              </a:rPr>
              <a:t>janis</a:t>
            </a:r>
            <a:endParaRPr lang="en-US" altLang="en-US" dirty="0"/>
          </a:p>
          <a:p>
            <a:pPr lvl="1"/>
            <a:r>
              <a:rPr lang="en-US" altLang="en-US" dirty="0"/>
              <a:t>Time: *any*, </a:t>
            </a:r>
            <a:r>
              <a:rPr lang="en-US" altLang="en-US" i="1" dirty="0"/>
              <a:t>time range</a:t>
            </a:r>
          </a:p>
          <a:p>
            <a:pPr marL="457200" lvl="1" indent="0">
              <a:buNone/>
            </a:pPr>
            <a:r>
              <a:rPr lang="en-US" altLang="en-US" sz="2000" dirty="0">
                <a:latin typeface="Courier" pitchFamily="2" charset="0"/>
              </a:rPr>
              <a:t>	Monday-Thursday 9a.m.-5p.m.</a:t>
            </a:r>
            <a:endParaRPr lang="en-US" altLang="en-US" sz="2000" dirty="0"/>
          </a:p>
          <a:p>
            <a:pPr marL="457200" lvl="1" indent="0">
              <a:buNone/>
            </a:pPr>
            <a:endParaRPr lang="en-US" altLang="en-US" i="1" dirty="0"/>
          </a:p>
        </p:txBody>
      </p:sp>
      <p:sp>
        <p:nvSpPr>
          <p:cNvPr id="2" name="Date Placeholder 1">
            <a:extLst>
              <a:ext uri="{FF2B5EF4-FFF2-40B4-BE49-F238E27FC236}">
                <a16:creationId xmlns:a16="http://schemas.microsoft.com/office/drawing/2014/main" id="{EB3BCD07-B4AB-8A41-A725-7D3E9BC3CB6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1C269B3-BCAA-2A44-84E2-F4750F8760E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1D22057-DDEC-BC48-96A4-C99CF08C3599}"/>
              </a:ext>
            </a:extLst>
          </p:cNvPr>
          <p:cNvSpPr>
            <a:spLocks noGrp="1"/>
          </p:cNvSpPr>
          <p:nvPr>
            <p:ph type="sldNum" sz="quarter" idx="12"/>
          </p:nvPr>
        </p:nvSpPr>
        <p:spPr/>
        <p:txBody>
          <a:bodyPr/>
          <a:lstStyle/>
          <a:p>
            <a:r>
              <a:rPr lang="en-US"/>
              <a:t>Slide 31-</a:t>
            </a:r>
            <a:fld id="{52DFCED4-3DB5-5A4D-92BF-293F61671FD6}" type="slidenum">
              <a:rPr lang="en-US" smtClean="0"/>
              <a:pPr/>
              <a:t>22</a:t>
            </a:fld>
            <a:endParaRPr lang="en-US" dirty="0"/>
          </a:p>
        </p:txBody>
      </p:sp>
    </p:spTree>
    <p:extLst>
      <p:ext uri="{BB962C8B-B14F-4D97-AF65-F5344CB8AC3E}">
        <p14:creationId xmlns:p14="http://schemas.microsoft.com/office/powerpoint/2010/main" val="68149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a:extLst>
              <a:ext uri="{FF2B5EF4-FFF2-40B4-BE49-F238E27FC236}">
                <a16:creationId xmlns:a16="http://schemas.microsoft.com/office/drawing/2014/main" id="{BAC847F6-3509-6F44-8BF9-DD35AAAC32F9}"/>
              </a:ext>
            </a:extLst>
          </p:cNvPr>
          <p:cNvSpPr>
            <a:spLocks noGrp="1" noChangeArrowheads="1"/>
          </p:cNvSpPr>
          <p:nvPr>
            <p:ph type="title"/>
          </p:nvPr>
        </p:nvSpPr>
        <p:spPr/>
        <p:txBody>
          <a:bodyPr/>
          <a:lstStyle/>
          <a:p>
            <a:r>
              <a:rPr lang="en-US" altLang="en-US"/>
              <a:t>Time Representation</a:t>
            </a:r>
          </a:p>
        </p:txBody>
      </p:sp>
      <p:sp>
        <p:nvSpPr>
          <p:cNvPr id="295939" name="Rectangle 3">
            <a:extLst>
              <a:ext uri="{FF2B5EF4-FFF2-40B4-BE49-F238E27FC236}">
                <a16:creationId xmlns:a16="http://schemas.microsoft.com/office/drawing/2014/main" id="{36C6C815-4567-994E-BBEA-61501A2D2010}"/>
              </a:ext>
            </a:extLst>
          </p:cNvPr>
          <p:cNvSpPr>
            <a:spLocks noGrp="1" noChangeArrowheads="1"/>
          </p:cNvSpPr>
          <p:nvPr>
            <p:ph type="body" idx="1"/>
          </p:nvPr>
        </p:nvSpPr>
        <p:spPr/>
        <p:txBody>
          <a:bodyPr/>
          <a:lstStyle/>
          <a:p>
            <a:r>
              <a:rPr lang="en-US" altLang="en-US"/>
              <a:t>Use ranges expressed (reasonably) normally</a:t>
            </a:r>
          </a:p>
          <a:p>
            <a:pPr lvl="1">
              <a:buFontTx/>
              <a:buNone/>
            </a:pPr>
            <a:r>
              <a:rPr lang="en-US" altLang="en-US">
                <a:latin typeface="Courier" pitchFamily="2" charset="0"/>
              </a:rPr>
              <a:t>Mon-Thu 9AM-5PM</a:t>
            </a:r>
            <a:endParaRPr lang="en-US" altLang="en-US"/>
          </a:p>
          <a:p>
            <a:pPr lvl="1"/>
            <a:r>
              <a:rPr lang="en-US" altLang="en-US"/>
              <a:t>Any time between 9AM and 5PM on Mon, Tue, Wed, or Thu</a:t>
            </a:r>
          </a:p>
          <a:p>
            <a:pPr lvl="1">
              <a:buFontTx/>
              <a:buNone/>
            </a:pPr>
            <a:r>
              <a:rPr lang="en-US" altLang="en-US">
                <a:latin typeface="Courier" pitchFamily="2" charset="0"/>
              </a:rPr>
              <a:t>Mon 9AM-Thu 5PM</a:t>
            </a:r>
            <a:endParaRPr lang="en-US" altLang="en-US"/>
          </a:p>
          <a:p>
            <a:pPr lvl="1"/>
            <a:r>
              <a:rPr lang="en-US" altLang="en-US"/>
              <a:t>Any time between 9AM Monday and 5PM Thursday</a:t>
            </a:r>
          </a:p>
          <a:p>
            <a:pPr lvl="1">
              <a:buFontTx/>
              <a:buNone/>
            </a:pPr>
            <a:r>
              <a:rPr lang="en-US" altLang="en-US">
                <a:latin typeface="Courier" pitchFamily="2" charset="0"/>
              </a:rPr>
              <a:t>Apr 15 8AM-Sep 15 6PM</a:t>
            </a:r>
            <a:endParaRPr lang="en-US" altLang="en-US"/>
          </a:p>
          <a:p>
            <a:pPr lvl="1"/>
            <a:r>
              <a:rPr lang="en-US" altLang="en-US"/>
              <a:t>Any time from 8AM on April 15 to 6PM on September 15, on any year</a:t>
            </a:r>
          </a:p>
        </p:txBody>
      </p:sp>
      <p:sp>
        <p:nvSpPr>
          <p:cNvPr id="2" name="Date Placeholder 1">
            <a:extLst>
              <a:ext uri="{FF2B5EF4-FFF2-40B4-BE49-F238E27FC236}">
                <a16:creationId xmlns:a16="http://schemas.microsoft.com/office/drawing/2014/main" id="{CA7239B5-640E-7C4F-AE97-4A259989A6C3}"/>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64EA18B-7932-504F-B252-A0461899C32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C887DBD-E14C-2E4E-B995-81EF8ABF68AE}"/>
              </a:ext>
            </a:extLst>
          </p:cNvPr>
          <p:cNvSpPr>
            <a:spLocks noGrp="1"/>
          </p:cNvSpPr>
          <p:nvPr>
            <p:ph type="sldNum" sz="quarter" idx="12"/>
          </p:nvPr>
        </p:nvSpPr>
        <p:spPr/>
        <p:txBody>
          <a:bodyPr/>
          <a:lstStyle/>
          <a:p>
            <a:r>
              <a:rPr lang="en-US"/>
              <a:t>Slide 31-</a:t>
            </a:r>
            <a:fld id="{52DFCED4-3DB5-5A4D-92BF-293F61671FD6}" type="slidenum">
              <a:rPr lang="en-US" smtClean="0"/>
              <a:pPr/>
              <a:t>23</a:t>
            </a:fld>
            <a:endParaRPr lang="en-US" dirty="0"/>
          </a:p>
        </p:txBody>
      </p:sp>
    </p:spTree>
    <p:extLst>
      <p:ext uri="{BB962C8B-B14F-4D97-AF65-F5344CB8AC3E}">
        <p14:creationId xmlns:p14="http://schemas.microsoft.com/office/powerpoint/2010/main" val="3308939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9EF8D02D-32F6-664C-95FC-677D20EC5A93}"/>
              </a:ext>
            </a:extLst>
          </p:cNvPr>
          <p:cNvSpPr>
            <a:spLocks noGrp="1" noChangeArrowheads="1"/>
          </p:cNvSpPr>
          <p:nvPr>
            <p:ph type="title"/>
          </p:nvPr>
        </p:nvSpPr>
        <p:spPr/>
        <p:txBody>
          <a:bodyPr/>
          <a:lstStyle/>
          <a:p>
            <a:r>
              <a:rPr lang="en-US" altLang="en-US"/>
              <a:t>Commands</a:t>
            </a:r>
          </a:p>
        </p:txBody>
      </p:sp>
      <p:sp>
        <p:nvSpPr>
          <p:cNvPr id="296963" name="Rectangle 3">
            <a:extLst>
              <a:ext uri="{FF2B5EF4-FFF2-40B4-BE49-F238E27FC236}">
                <a16:creationId xmlns:a16="http://schemas.microsoft.com/office/drawing/2014/main" id="{50CF76F8-FE05-6F49-8A36-A4100EAE9378}"/>
              </a:ext>
            </a:extLst>
          </p:cNvPr>
          <p:cNvSpPr>
            <a:spLocks noGrp="1" noChangeArrowheads="1"/>
          </p:cNvSpPr>
          <p:nvPr>
            <p:ph type="body" idx="1"/>
          </p:nvPr>
        </p:nvSpPr>
        <p:spPr/>
        <p:txBody>
          <a:bodyPr/>
          <a:lstStyle/>
          <a:p>
            <a:r>
              <a:rPr lang="en-US" altLang="en-US"/>
              <a:t>Command plus arguments shown</a:t>
            </a:r>
          </a:p>
          <a:p>
            <a:pPr lvl="1">
              <a:buFontTx/>
              <a:buNone/>
            </a:pPr>
            <a:r>
              <a:rPr lang="en-US" altLang="en-US">
                <a:latin typeface="Courier" pitchFamily="2" charset="0"/>
              </a:rPr>
              <a:t>/bin/install *</a:t>
            </a:r>
            <a:endParaRPr lang="en-US" altLang="en-US"/>
          </a:p>
          <a:p>
            <a:pPr lvl="1"/>
            <a:r>
              <a:rPr lang="en-US" altLang="en-US"/>
              <a:t>Execute /bin/install with any arguments</a:t>
            </a:r>
          </a:p>
          <a:p>
            <a:pPr lvl="1">
              <a:buFontTx/>
              <a:buNone/>
            </a:pPr>
            <a:r>
              <a:rPr lang="en-US" altLang="en-US">
                <a:latin typeface="Courier" pitchFamily="2" charset="0"/>
              </a:rPr>
              <a:t>/bin/cp</a:t>
            </a:r>
            <a:r>
              <a:rPr lang="en-US" altLang="en-US"/>
              <a:t> log /var/inst/log</a:t>
            </a:r>
          </a:p>
          <a:p>
            <a:pPr lvl="1"/>
            <a:r>
              <a:rPr lang="en-US" altLang="en-US"/>
              <a:t>Copy file log to /var/inst/log</a:t>
            </a:r>
          </a:p>
          <a:p>
            <a:pPr lvl="1">
              <a:buFontTx/>
              <a:buNone/>
            </a:pPr>
            <a:r>
              <a:rPr lang="en-US" altLang="en-US">
                <a:latin typeface="Courier" pitchFamily="2" charset="0"/>
              </a:rPr>
              <a:t>/usr/bin/id</a:t>
            </a:r>
            <a:endParaRPr lang="en-US" altLang="en-US"/>
          </a:p>
          <a:p>
            <a:pPr lvl="1"/>
            <a:r>
              <a:rPr lang="en-US" altLang="en-US"/>
              <a:t>Run program id with no arguments</a:t>
            </a:r>
          </a:p>
          <a:p>
            <a:r>
              <a:rPr lang="en-US" altLang="en-US"/>
              <a:t>User need not supply path names, but commands used </a:t>
            </a:r>
            <a:r>
              <a:rPr lang="en-US" altLang="en-US" i="1"/>
              <a:t>must</a:t>
            </a:r>
            <a:r>
              <a:rPr lang="en-US" altLang="en-US"/>
              <a:t> be the ones with those path names</a:t>
            </a:r>
          </a:p>
        </p:txBody>
      </p:sp>
      <p:sp>
        <p:nvSpPr>
          <p:cNvPr id="2" name="Date Placeholder 1">
            <a:extLst>
              <a:ext uri="{FF2B5EF4-FFF2-40B4-BE49-F238E27FC236}">
                <a16:creationId xmlns:a16="http://schemas.microsoft.com/office/drawing/2014/main" id="{9F5940A6-516F-F442-9A6E-861A884CFA3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03B8AF3-6768-4F40-B880-B7B3C92A32C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08F9E24-3DA2-2A49-BD05-F16A9CA04424}"/>
              </a:ext>
            </a:extLst>
          </p:cNvPr>
          <p:cNvSpPr>
            <a:spLocks noGrp="1"/>
          </p:cNvSpPr>
          <p:nvPr>
            <p:ph type="sldNum" sz="quarter" idx="12"/>
          </p:nvPr>
        </p:nvSpPr>
        <p:spPr/>
        <p:txBody>
          <a:bodyPr/>
          <a:lstStyle/>
          <a:p>
            <a:r>
              <a:rPr lang="en-US"/>
              <a:t>Slide 31-</a:t>
            </a:r>
            <a:fld id="{52DFCED4-3DB5-5A4D-92BF-293F61671FD6}" type="slidenum">
              <a:rPr lang="en-US" smtClean="0"/>
              <a:pPr/>
              <a:t>24</a:t>
            </a:fld>
            <a:endParaRPr lang="en-US" dirty="0"/>
          </a:p>
        </p:txBody>
      </p:sp>
    </p:spTree>
    <p:extLst>
      <p:ext uri="{BB962C8B-B14F-4D97-AF65-F5344CB8AC3E}">
        <p14:creationId xmlns:p14="http://schemas.microsoft.com/office/powerpoint/2010/main" val="1570380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5188BF6F-89AD-DB4D-95CE-586FB1E29644}"/>
              </a:ext>
            </a:extLst>
          </p:cNvPr>
          <p:cNvSpPr>
            <a:spLocks noGrp="1" noChangeArrowheads="1"/>
          </p:cNvSpPr>
          <p:nvPr>
            <p:ph type="title"/>
          </p:nvPr>
        </p:nvSpPr>
        <p:spPr/>
        <p:txBody>
          <a:bodyPr/>
          <a:lstStyle/>
          <a:p>
            <a:r>
              <a:rPr lang="en-US" altLang="en-US"/>
              <a:t>Refinement and Implementation</a:t>
            </a:r>
          </a:p>
        </p:txBody>
      </p:sp>
      <p:sp>
        <p:nvSpPr>
          <p:cNvPr id="299011" name="Rectangle 3">
            <a:extLst>
              <a:ext uri="{FF2B5EF4-FFF2-40B4-BE49-F238E27FC236}">
                <a16:creationId xmlns:a16="http://schemas.microsoft.com/office/drawing/2014/main" id="{08771DF7-5097-E64C-9CC1-6FCBFE3E4A99}"/>
              </a:ext>
            </a:extLst>
          </p:cNvPr>
          <p:cNvSpPr>
            <a:spLocks noGrp="1" noChangeArrowheads="1"/>
          </p:cNvSpPr>
          <p:nvPr>
            <p:ph type="body" idx="1"/>
          </p:nvPr>
        </p:nvSpPr>
        <p:spPr/>
        <p:txBody>
          <a:bodyPr/>
          <a:lstStyle/>
          <a:p>
            <a:r>
              <a:rPr lang="en-US" altLang="en-US"/>
              <a:t>First-level refinement</a:t>
            </a:r>
          </a:p>
          <a:p>
            <a:r>
              <a:rPr lang="en-US" altLang="en-US"/>
              <a:t>Second-level refinement</a:t>
            </a:r>
          </a:p>
          <a:p>
            <a:r>
              <a:rPr lang="en-US" altLang="en-US"/>
              <a:t>Functions</a:t>
            </a:r>
          </a:p>
          <a:p>
            <a:pPr lvl="1"/>
            <a:r>
              <a:rPr lang="en-US" altLang="en-US"/>
              <a:t>Obtaining location</a:t>
            </a:r>
          </a:p>
          <a:p>
            <a:pPr lvl="1"/>
            <a:r>
              <a:rPr lang="en-US" altLang="en-US"/>
              <a:t>Obtaining access control record</a:t>
            </a:r>
          </a:p>
          <a:p>
            <a:pPr lvl="1"/>
            <a:r>
              <a:rPr lang="en-US" altLang="en-US"/>
              <a:t>Error handling in reading, matching routines</a:t>
            </a:r>
          </a:p>
        </p:txBody>
      </p:sp>
      <p:sp>
        <p:nvSpPr>
          <p:cNvPr id="2" name="Date Placeholder 1">
            <a:extLst>
              <a:ext uri="{FF2B5EF4-FFF2-40B4-BE49-F238E27FC236}">
                <a16:creationId xmlns:a16="http://schemas.microsoft.com/office/drawing/2014/main" id="{C87688D8-4B9B-7C4C-B1F3-59BE19E9E8A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334FE16-83DC-B14A-93D0-815602A8C57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FA3114A-3969-E348-B8E6-33F91CC44A6C}"/>
              </a:ext>
            </a:extLst>
          </p:cNvPr>
          <p:cNvSpPr>
            <a:spLocks noGrp="1"/>
          </p:cNvSpPr>
          <p:nvPr>
            <p:ph type="sldNum" sz="quarter" idx="12"/>
          </p:nvPr>
        </p:nvSpPr>
        <p:spPr/>
        <p:txBody>
          <a:bodyPr/>
          <a:lstStyle/>
          <a:p>
            <a:r>
              <a:rPr lang="en-US"/>
              <a:t>Slide 31-</a:t>
            </a:r>
            <a:fld id="{52DFCED4-3DB5-5A4D-92BF-293F61671FD6}" type="slidenum">
              <a:rPr lang="en-US" smtClean="0"/>
              <a:pPr/>
              <a:t>25</a:t>
            </a:fld>
            <a:endParaRPr lang="en-US" dirty="0"/>
          </a:p>
        </p:txBody>
      </p:sp>
    </p:spTree>
    <p:extLst>
      <p:ext uri="{BB962C8B-B14F-4D97-AF65-F5344CB8AC3E}">
        <p14:creationId xmlns:p14="http://schemas.microsoft.com/office/powerpoint/2010/main" val="4164485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6E820E78-0A7C-2C48-87BD-758624D82961}"/>
              </a:ext>
            </a:extLst>
          </p:cNvPr>
          <p:cNvSpPr>
            <a:spLocks noGrp="1" noChangeArrowheads="1"/>
          </p:cNvSpPr>
          <p:nvPr>
            <p:ph type="title"/>
          </p:nvPr>
        </p:nvSpPr>
        <p:spPr/>
        <p:txBody>
          <a:bodyPr/>
          <a:lstStyle/>
          <a:p>
            <a:r>
              <a:rPr lang="en-US" altLang="en-US"/>
              <a:t>First-Level Refinement</a:t>
            </a:r>
          </a:p>
        </p:txBody>
      </p:sp>
      <p:sp>
        <p:nvSpPr>
          <p:cNvPr id="300035" name="Rectangle 3">
            <a:extLst>
              <a:ext uri="{FF2B5EF4-FFF2-40B4-BE49-F238E27FC236}">
                <a16:creationId xmlns:a16="http://schemas.microsoft.com/office/drawing/2014/main" id="{F5AA5B1B-EA6E-E449-969B-A6E7BBE94E3E}"/>
              </a:ext>
            </a:extLst>
          </p:cNvPr>
          <p:cNvSpPr>
            <a:spLocks noGrp="1" noChangeArrowheads="1"/>
          </p:cNvSpPr>
          <p:nvPr>
            <p:ph type="body" idx="1"/>
          </p:nvPr>
        </p:nvSpPr>
        <p:spPr/>
        <p:txBody>
          <a:bodyPr/>
          <a:lstStyle/>
          <a:p>
            <a:r>
              <a:rPr lang="en-US" altLang="en-US"/>
              <a:t>Use pseudocode:</a:t>
            </a:r>
          </a:p>
          <a:p>
            <a:pPr lvl="1">
              <a:buFontTx/>
              <a:buNone/>
            </a:pPr>
            <a:r>
              <a:rPr lang="en-US" altLang="en-US" sz="1400">
                <a:latin typeface="Courier" pitchFamily="2" charset="0"/>
              </a:rPr>
              <a:t>boolean accessok(role rname, command cmd);</a:t>
            </a:r>
          </a:p>
          <a:p>
            <a:pPr lvl="1">
              <a:buFontTx/>
              <a:buNone/>
            </a:pPr>
            <a:r>
              <a:rPr lang="en-US" altLang="en-US" sz="1400">
                <a:latin typeface="Courier" pitchFamily="2" charset="0"/>
              </a:rPr>
              <a:t>	stat </a:t>
            </a:r>
            <a:r>
              <a:rPr lang="en-US" altLang="en-US" sz="1400">
                <a:latin typeface="Courier" pitchFamily="2" charset="0"/>
                <a:sym typeface="Symbol" pitchFamily="2" charset="2"/>
              </a:rPr>
              <a:t></a:t>
            </a:r>
            <a:r>
              <a:rPr lang="en-US" altLang="en-US" sz="1400">
                <a:latin typeface="Courier" pitchFamily="2" charset="0"/>
              </a:rPr>
              <a:t> false</a:t>
            </a:r>
          </a:p>
          <a:p>
            <a:pPr lvl="1">
              <a:buFontTx/>
              <a:buNone/>
            </a:pPr>
            <a:r>
              <a:rPr lang="en-US" altLang="en-US" sz="1400">
                <a:latin typeface="Courier" pitchFamily="2" charset="0"/>
              </a:rPr>
              <a:t>	user </a:t>
            </a:r>
            <a:r>
              <a:rPr lang="en-US" altLang="en-US" sz="1400">
                <a:latin typeface="Courier" pitchFamily="2" charset="0"/>
                <a:sym typeface="Symbol" pitchFamily="2" charset="2"/>
              </a:rPr>
              <a:t></a:t>
            </a:r>
            <a:r>
              <a:rPr lang="en-US" altLang="en-US" sz="1400">
                <a:latin typeface="Courier" pitchFamily="2" charset="0"/>
              </a:rPr>
              <a:t> obtain user ID</a:t>
            </a:r>
          </a:p>
          <a:p>
            <a:pPr lvl="1">
              <a:buFontTx/>
              <a:buNone/>
            </a:pPr>
            <a:r>
              <a:rPr lang="en-US" altLang="en-US" sz="1400">
                <a:latin typeface="Courier" pitchFamily="2" charset="0"/>
              </a:rPr>
              <a:t>	timeday </a:t>
            </a:r>
            <a:r>
              <a:rPr lang="en-US" altLang="en-US" sz="1400">
                <a:latin typeface="Courier" pitchFamily="2" charset="0"/>
                <a:sym typeface="Symbol" pitchFamily="2" charset="2"/>
              </a:rPr>
              <a:t></a:t>
            </a:r>
            <a:r>
              <a:rPr lang="en-US" altLang="en-US" sz="1400">
                <a:latin typeface="Courier" pitchFamily="2" charset="0"/>
              </a:rPr>
              <a:t> obtain time of day</a:t>
            </a:r>
          </a:p>
          <a:p>
            <a:pPr lvl="1">
              <a:buFontTx/>
              <a:buNone/>
            </a:pPr>
            <a:r>
              <a:rPr lang="en-US" altLang="en-US" sz="1400">
                <a:latin typeface="Courier" pitchFamily="2" charset="0"/>
              </a:rPr>
              <a:t>	entry </a:t>
            </a:r>
            <a:r>
              <a:rPr lang="en-US" altLang="en-US" sz="1400">
                <a:latin typeface="Courier" pitchFamily="2" charset="0"/>
                <a:sym typeface="Symbol" pitchFamily="2" charset="2"/>
              </a:rPr>
              <a:t></a:t>
            </a:r>
            <a:r>
              <a:rPr lang="en-US" altLang="en-US" sz="1400">
                <a:latin typeface="Courier" pitchFamily="2" charset="0"/>
              </a:rPr>
              <a:t> obtain entry point (terminal line, remote host)</a:t>
            </a:r>
          </a:p>
          <a:p>
            <a:pPr lvl="1">
              <a:buFontTx/>
              <a:buNone/>
            </a:pPr>
            <a:r>
              <a:rPr lang="en-US" altLang="en-US" sz="1400">
                <a:latin typeface="Courier" pitchFamily="2" charset="0"/>
              </a:rPr>
              <a:t>	open access control file</a:t>
            </a:r>
          </a:p>
          <a:p>
            <a:pPr lvl="1">
              <a:buFontTx/>
              <a:buNone/>
            </a:pPr>
            <a:r>
              <a:rPr lang="en-US" altLang="en-US" sz="1400">
                <a:latin typeface="Courier" pitchFamily="2" charset="0"/>
              </a:rPr>
              <a:t>	repeat</a:t>
            </a:r>
          </a:p>
          <a:p>
            <a:pPr lvl="1">
              <a:buFontTx/>
              <a:buNone/>
            </a:pPr>
            <a:r>
              <a:rPr lang="en-US" altLang="en-US" sz="1400">
                <a:latin typeface="Courier" pitchFamily="2" charset="0"/>
              </a:rPr>
              <a:t>		rec </a:t>
            </a:r>
            <a:r>
              <a:rPr lang="en-US" altLang="en-US" sz="1400">
                <a:latin typeface="Courier" pitchFamily="2" charset="0"/>
                <a:sym typeface="Symbol" pitchFamily="2" charset="2"/>
              </a:rPr>
              <a:t></a:t>
            </a:r>
            <a:r>
              <a:rPr lang="en-US" altLang="en-US" sz="1400">
                <a:latin typeface="Courier" pitchFamily="2" charset="0"/>
              </a:rPr>
              <a:t> get next record from file; EOF if none</a:t>
            </a:r>
          </a:p>
          <a:p>
            <a:pPr lvl="1">
              <a:buFontTx/>
              <a:buNone/>
            </a:pPr>
            <a:r>
              <a:rPr lang="en-US" altLang="en-US" sz="1400">
                <a:latin typeface="Courier" pitchFamily="2" charset="0"/>
              </a:rPr>
              <a:t>		if rec ≠ EOF then</a:t>
            </a:r>
          </a:p>
          <a:p>
            <a:pPr lvl="1">
              <a:buFontTx/>
              <a:buNone/>
            </a:pPr>
            <a:r>
              <a:rPr lang="en-US" altLang="en-US" sz="1400">
                <a:latin typeface="Courier" pitchFamily="2" charset="0"/>
              </a:rPr>
              <a:t>			stat </a:t>
            </a:r>
            <a:r>
              <a:rPr lang="en-US" altLang="en-US" sz="1400">
                <a:latin typeface="Courier" pitchFamily="2" charset="0"/>
                <a:sym typeface="Symbol" pitchFamily="2" charset="2"/>
              </a:rPr>
              <a:t></a:t>
            </a:r>
            <a:r>
              <a:rPr lang="en-US" altLang="en-US" sz="1400">
                <a:latin typeface="Courier" pitchFamily="2" charset="0"/>
              </a:rPr>
              <a:t> match(rec, rname, cmd, user, timeday, entry)</a:t>
            </a:r>
          </a:p>
          <a:p>
            <a:pPr lvl="1">
              <a:buFontTx/>
              <a:buNone/>
            </a:pPr>
            <a:r>
              <a:rPr lang="en-US" altLang="en-US" sz="1400">
                <a:latin typeface="Courier" pitchFamily="2" charset="0"/>
              </a:rPr>
              <a:t>	until rec = EOF or stat = true</a:t>
            </a:r>
          </a:p>
          <a:p>
            <a:pPr lvl="1">
              <a:buFontTx/>
              <a:buNone/>
            </a:pPr>
            <a:r>
              <a:rPr lang="en-US" altLang="en-US" sz="1400">
                <a:latin typeface="Courier" pitchFamily="2" charset="0"/>
              </a:rPr>
              <a:t>	close access control file</a:t>
            </a:r>
          </a:p>
          <a:p>
            <a:pPr lvl="1">
              <a:buFontTx/>
              <a:buNone/>
            </a:pPr>
            <a:r>
              <a:rPr lang="en-US" altLang="en-US" sz="1400">
                <a:latin typeface="Courier" pitchFamily="2" charset="0"/>
              </a:rPr>
              <a:t>return stat</a:t>
            </a:r>
          </a:p>
        </p:txBody>
      </p:sp>
      <p:sp>
        <p:nvSpPr>
          <p:cNvPr id="2" name="Date Placeholder 1">
            <a:extLst>
              <a:ext uri="{FF2B5EF4-FFF2-40B4-BE49-F238E27FC236}">
                <a16:creationId xmlns:a16="http://schemas.microsoft.com/office/drawing/2014/main" id="{2535250D-5E69-9349-9205-150F15C309F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E834998-FC97-9B44-9031-E590BD30775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D7D155C-F5DC-AB44-8E2F-30D7582A1464}"/>
              </a:ext>
            </a:extLst>
          </p:cNvPr>
          <p:cNvSpPr>
            <a:spLocks noGrp="1"/>
          </p:cNvSpPr>
          <p:nvPr>
            <p:ph type="sldNum" sz="quarter" idx="12"/>
          </p:nvPr>
        </p:nvSpPr>
        <p:spPr/>
        <p:txBody>
          <a:bodyPr/>
          <a:lstStyle/>
          <a:p>
            <a:r>
              <a:rPr lang="en-US"/>
              <a:t>Slide 31-</a:t>
            </a:r>
            <a:fld id="{52DFCED4-3DB5-5A4D-92BF-293F61671FD6}" type="slidenum">
              <a:rPr lang="en-US" smtClean="0"/>
              <a:pPr/>
              <a:t>26</a:t>
            </a:fld>
            <a:endParaRPr lang="en-US" dirty="0"/>
          </a:p>
        </p:txBody>
      </p:sp>
    </p:spTree>
    <p:extLst>
      <p:ext uri="{BB962C8B-B14F-4D97-AF65-F5344CB8AC3E}">
        <p14:creationId xmlns:p14="http://schemas.microsoft.com/office/powerpoint/2010/main" val="1759225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a:extLst>
              <a:ext uri="{FF2B5EF4-FFF2-40B4-BE49-F238E27FC236}">
                <a16:creationId xmlns:a16="http://schemas.microsoft.com/office/drawing/2014/main" id="{E2EFB0D5-B115-284E-BD75-178462B25A4D}"/>
              </a:ext>
            </a:extLst>
          </p:cNvPr>
          <p:cNvSpPr>
            <a:spLocks noGrp="1" noChangeArrowheads="1"/>
          </p:cNvSpPr>
          <p:nvPr>
            <p:ph type="title"/>
          </p:nvPr>
        </p:nvSpPr>
        <p:spPr/>
        <p:txBody>
          <a:bodyPr/>
          <a:lstStyle/>
          <a:p>
            <a:r>
              <a:rPr lang="en-US" altLang="en-US"/>
              <a:t>Check Sketch</a:t>
            </a:r>
          </a:p>
        </p:txBody>
      </p:sp>
      <p:sp>
        <p:nvSpPr>
          <p:cNvPr id="302083" name="Rectangle 3">
            <a:extLst>
              <a:ext uri="{FF2B5EF4-FFF2-40B4-BE49-F238E27FC236}">
                <a16:creationId xmlns:a16="http://schemas.microsoft.com/office/drawing/2014/main" id="{5DBA0731-31EE-FD4F-9DAE-D8D758D36289}"/>
              </a:ext>
            </a:extLst>
          </p:cNvPr>
          <p:cNvSpPr>
            <a:spLocks noGrp="1" noChangeArrowheads="1"/>
          </p:cNvSpPr>
          <p:nvPr>
            <p:ph type="body" idx="1"/>
          </p:nvPr>
        </p:nvSpPr>
        <p:spPr/>
        <p:txBody>
          <a:bodyPr>
            <a:normAutofit lnSpcReduction="10000"/>
          </a:bodyPr>
          <a:lstStyle/>
          <a:p>
            <a:pPr>
              <a:lnSpc>
                <a:spcPct val="90000"/>
              </a:lnSpc>
            </a:pPr>
            <a:r>
              <a:rPr lang="en-US" altLang="en-US"/>
              <a:t>Interface right</a:t>
            </a:r>
          </a:p>
          <a:p>
            <a:pPr>
              <a:lnSpc>
                <a:spcPct val="90000"/>
              </a:lnSpc>
            </a:pPr>
            <a:r>
              <a:rPr lang="en-US" altLang="en-US"/>
              <a:t>Stat (holds status of access control check) false until match made, then true</a:t>
            </a:r>
          </a:p>
          <a:p>
            <a:pPr>
              <a:lnSpc>
                <a:spcPct val="90000"/>
              </a:lnSpc>
            </a:pPr>
            <a:r>
              <a:rPr lang="en-US" altLang="en-US"/>
              <a:t>Get user, time of day, location (entry)</a:t>
            </a:r>
          </a:p>
          <a:p>
            <a:pPr>
              <a:lnSpc>
                <a:spcPct val="90000"/>
              </a:lnSpc>
            </a:pPr>
            <a:r>
              <a:rPr lang="en-US" altLang="en-US"/>
              <a:t>Iterates through access control records</a:t>
            </a:r>
          </a:p>
          <a:p>
            <a:pPr lvl="1">
              <a:lnSpc>
                <a:spcPct val="90000"/>
              </a:lnSpc>
            </a:pPr>
            <a:r>
              <a:rPr lang="en-US" altLang="en-US"/>
              <a:t>Get next record</a:t>
            </a:r>
          </a:p>
          <a:p>
            <a:pPr lvl="1">
              <a:lnSpc>
                <a:spcPct val="90000"/>
              </a:lnSpc>
            </a:pPr>
            <a:r>
              <a:rPr lang="en-US" altLang="en-US"/>
              <a:t>If there was one, sets stat to result of match</a:t>
            </a:r>
          </a:p>
          <a:p>
            <a:pPr lvl="1">
              <a:lnSpc>
                <a:spcPct val="90000"/>
              </a:lnSpc>
            </a:pPr>
            <a:r>
              <a:rPr lang="en-US" altLang="en-US"/>
              <a:t>Drops out when stat true or no more records</a:t>
            </a:r>
          </a:p>
          <a:p>
            <a:pPr>
              <a:lnSpc>
                <a:spcPct val="90000"/>
              </a:lnSpc>
            </a:pPr>
            <a:r>
              <a:rPr lang="en-US" altLang="en-US"/>
              <a:t>Close file, releasing handle</a:t>
            </a:r>
          </a:p>
          <a:p>
            <a:pPr>
              <a:lnSpc>
                <a:spcPct val="90000"/>
              </a:lnSpc>
            </a:pPr>
            <a:r>
              <a:rPr lang="en-US" altLang="en-US"/>
              <a:t>Return stat</a:t>
            </a:r>
          </a:p>
        </p:txBody>
      </p:sp>
      <p:sp>
        <p:nvSpPr>
          <p:cNvPr id="2" name="Date Placeholder 1">
            <a:extLst>
              <a:ext uri="{FF2B5EF4-FFF2-40B4-BE49-F238E27FC236}">
                <a16:creationId xmlns:a16="http://schemas.microsoft.com/office/drawing/2014/main" id="{391E0437-77B9-784D-8EF9-33123FA4BF0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5359566-4CD3-FF43-AFE3-3C5C1F5BE86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B5A08B5F-0E03-B343-91B0-1628A67C7BCB}"/>
              </a:ext>
            </a:extLst>
          </p:cNvPr>
          <p:cNvSpPr>
            <a:spLocks noGrp="1"/>
          </p:cNvSpPr>
          <p:nvPr>
            <p:ph type="sldNum" sz="quarter" idx="12"/>
          </p:nvPr>
        </p:nvSpPr>
        <p:spPr/>
        <p:txBody>
          <a:bodyPr/>
          <a:lstStyle/>
          <a:p>
            <a:r>
              <a:rPr lang="en-US"/>
              <a:t>Slide 31-</a:t>
            </a:r>
            <a:fld id="{52DFCED4-3DB5-5A4D-92BF-293F61671FD6}" type="slidenum">
              <a:rPr lang="en-US" smtClean="0"/>
              <a:pPr/>
              <a:t>27</a:t>
            </a:fld>
            <a:endParaRPr lang="en-US" dirty="0"/>
          </a:p>
        </p:txBody>
      </p:sp>
    </p:spTree>
    <p:extLst>
      <p:ext uri="{BB962C8B-B14F-4D97-AF65-F5344CB8AC3E}">
        <p14:creationId xmlns:p14="http://schemas.microsoft.com/office/powerpoint/2010/main" val="17249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4B73594D-B01E-AD41-A762-9574651FD351}"/>
              </a:ext>
            </a:extLst>
          </p:cNvPr>
          <p:cNvSpPr>
            <a:spLocks noGrp="1" noChangeArrowheads="1"/>
          </p:cNvSpPr>
          <p:nvPr>
            <p:ph type="title"/>
          </p:nvPr>
        </p:nvSpPr>
        <p:spPr/>
        <p:txBody>
          <a:bodyPr/>
          <a:lstStyle/>
          <a:p>
            <a:r>
              <a:rPr lang="en-US" altLang="en-US"/>
              <a:t>Second-Level Refinement</a:t>
            </a:r>
          </a:p>
        </p:txBody>
      </p:sp>
      <p:sp>
        <p:nvSpPr>
          <p:cNvPr id="304131" name="Rectangle 3">
            <a:extLst>
              <a:ext uri="{FF2B5EF4-FFF2-40B4-BE49-F238E27FC236}">
                <a16:creationId xmlns:a16="http://schemas.microsoft.com/office/drawing/2014/main" id="{009B7C58-DA55-0E43-9288-5B783E0B8434}"/>
              </a:ext>
            </a:extLst>
          </p:cNvPr>
          <p:cNvSpPr>
            <a:spLocks noGrp="1" noChangeArrowheads="1"/>
          </p:cNvSpPr>
          <p:nvPr>
            <p:ph type="body" idx="1"/>
          </p:nvPr>
        </p:nvSpPr>
        <p:spPr/>
        <p:txBody>
          <a:bodyPr/>
          <a:lstStyle/>
          <a:p>
            <a:pPr>
              <a:lnSpc>
                <a:spcPct val="90000"/>
              </a:lnSpc>
            </a:pPr>
            <a:r>
              <a:rPr lang="en-US" altLang="en-US"/>
              <a:t>Map pseudocode to particular language, system</a:t>
            </a:r>
          </a:p>
          <a:p>
            <a:pPr lvl="1">
              <a:lnSpc>
                <a:spcPct val="90000"/>
              </a:lnSpc>
            </a:pPr>
            <a:r>
              <a:rPr lang="en-US" altLang="en-US"/>
              <a:t>We’ll use C, Linux (UNIX-like system)</a:t>
            </a:r>
          </a:p>
          <a:p>
            <a:pPr lvl="1">
              <a:lnSpc>
                <a:spcPct val="90000"/>
              </a:lnSpc>
            </a:pPr>
            <a:r>
              <a:rPr lang="en-US" altLang="en-US"/>
              <a:t>Role accounts same as user accounts</a:t>
            </a:r>
          </a:p>
          <a:p>
            <a:pPr>
              <a:lnSpc>
                <a:spcPct val="90000"/>
              </a:lnSpc>
            </a:pPr>
            <a:r>
              <a:rPr lang="en-US" altLang="en-US"/>
              <a:t>Interface decisions</a:t>
            </a:r>
          </a:p>
          <a:p>
            <a:pPr lvl="1">
              <a:lnSpc>
                <a:spcPct val="90000"/>
              </a:lnSpc>
            </a:pPr>
            <a:r>
              <a:rPr lang="en-US" altLang="en-US"/>
              <a:t>User, role ID representation</a:t>
            </a:r>
          </a:p>
          <a:p>
            <a:pPr lvl="1">
              <a:lnSpc>
                <a:spcPct val="90000"/>
              </a:lnSpc>
            </a:pPr>
            <a:r>
              <a:rPr lang="en-US" altLang="en-US"/>
              <a:t>Commands and arguments</a:t>
            </a:r>
          </a:p>
          <a:p>
            <a:pPr lvl="1">
              <a:lnSpc>
                <a:spcPct val="90000"/>
              </a:lnSpc>
            </a:pPr>
            <a:r>
              <a:rPr lang="en-US" altLang="en-US"/>
              <a:t>Result</a:t>
            </a:r>
          </a:p>
        </p:txBody>
      </p:sp>
      <p:sp>
        <p:nvSpPr>
          <p:cNvPr id="2" name="Date Placeholder 1">
            <a:extLst>
              <a:ext uri="{FF2B5EF4-FFF2-40B4-BE49-F238E27FC236}">
                <a16:creationId xmlns:a16="http://schemas.microsoft.com/office/drawing/2014/main" id="{5836CD8E-8045-BC48-855C-19A39F01329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9B71CA9-32E4-634B-BD92-84B692DE2B9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E4A0C36-D929-1548-8E58-E3C2BC7D377F}"/>
              </a:ext>
            </a:extLst>
          </p:cNvPr>
          <p:cNvSpPr>
            <a:spLocks noGrp="1"/>
          </p:cNvSpPr>
          <p:nvPr>
            <p:ph type="sldNum" sz="quarter" idx="12"/>
          </p:nvPr>
        </p:nvSpPr>
        <p:spPr/>
        <p:txBody>
          <a:bodyPr/>
          <a:lstStyle/>
          <a:p>
            <a:r>
              <a:rPr lang="en-US"/>
              <a:t>Slide 31-</a:t>
            </a:r>
            <a:fld id="{52DFCED4-3DB5-5A4D-92BF-293F61671FD6}" type="slidenum">
              <a:rPr lang="en-US" smtClean="0"/>
              <a:pPr/>
              <a:t>28</a:t>
            </a:fld>
            <a:endParaRPr lang="en-US" dirty="0"/>
          </a:p>
        </p:txBody>
      </p:sp>
    </p:spTree>
    <p:extLst>
      <p:ext uri="{BB962C8B-B14F-4D97-AF65-F5344CB8AC3E}">
        <p14:creationId xmlns:p14="http://schemas.microsoft.com/office/powerpoint/2010/main" val="1165694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29BF48FF-21ED-9142-8EEA-4476461C3D18}"/>
              </a:ext>
            </a:extLst>
          </p:cNvPr>
          <p:cNvSpPr>
            <a:spLocks noGrp="1" noChangeArrowheads="1"/>
          </p:cNvSpPr>
          <p:nvPr>
            <p:ph type="title"/>
          </p:nvPr>
        </p:nvSpPr>
        <p:spPr/>
        <p:txBody>
          <a:bodyPr/>
          <a:lstStyle/>
          <a:p>
            <a:r>
              <a:rPr lang="en-US" altLang="en-US"/>
              <a:t>Users and Roles</a:t>
            </a:r>
          </a:p>
        </p:txBody>
      </p:sp>
      <p:sp>
        <p:nvSpPr>
          <p:cNvPr id="306179" name="Rectangle 3">
            <a:extLst>
              <a:ext uri="{FF2B5EF4-FFF2-40B4-BE49-F238E27FC236}">
                <a16:creationId xmlns:a16="http://schemas.microsoft.com/office/drawing/2014/main" id="{37009190-1D47-4048-A3DD-CDC4A7326088}"/>
              </a:ext>
            </a:extLst>
          </p:cNvPr>
          <p:cNvSpPr>
            <a:spLocks noGrp="1" noChangeArrowheads="1"/>
          </p:cNvSpPr>
          <p:nvPr>
            <p:ph type="body" idx="1"/>
          </p:nvPr>
        </p:nvSpPr>
        <p:spPr/>
        <p:txBody>
          <a:bodyPr/>
          <a:lstStyle/>
          <a:p>
            <a:pPr>
              <a:lnSpc>
                <a:spcPct val="90000"/>
              </a:lnSpc>
            </a:pPr>
            <a:r>
              <a:rPr lang="en-US" altLang="en-US"/>
              <a:t>May be name (string) or uid_t (integer)</a:t>
            </a:r>
          </a:p>
          <a:p>
            <a:pPr lvl="1">
              <a:lnSpc>
                <a:spcPct val="90000"/>
              </a:lnSpc>
            </a:pPr>
            <a:r>
              <a:rPr lang="en-US" altLang="en-US"/>
              <a:t>In access control file, either representation okay</a:t>
            </a:r>
          </a:p>
          <a:p>
            <a:pPr>
              <a:lnSpc>
                <a:spcPct val="90000"/>
              </a:lnSpc>
            </a:pPr>
            <a:r>
              <a:rPr lang="en-US" altLang="en-US"/>
              <a:t>If bogus name, can’t be mapped to uid_t</a:t>
            </a:r>
          </a:p>
          <a:p>
            <a:pPr>
              <a:lnSpc>
                <a:spcPct val="90000"/>
              </a:lnSpc>
            </a:pPr>
            <a:r>
              <a:rPr lang="en-US" altLang="en-US"/>
              <a:t>Kernel works with uid_t</a:t>
            </a:r>
          </a:p>
          <a:p>
            <a:pPr lvl="1">
              <a:lnSpc>
                <a:spcPct val="90000"/>
              </a:lnSpc>
            </a:pPr>
            <a:r>
              <a:rPr lang="en-US" altLang="en-US"/>
              <a:t>So access control part needs to do conversion to uid_t at some point</a:t>
            </a:r>
          </a:p>
          <a:p>
            <a:pPr>
              <a:lnSpc>
                <a:spcPct val="90000"/>
              </a:lnSpc>
            </a:pPr>
            <a:r>
              <a:rPr lang="en-US" altLang="en-US"/>
              <a:t>Decision: represent all user, role IDs as uid_t</a:t>
            </a:r>
          </a:p>
          <a:p>
            <a:pPr>
              <a:lnSpc>
                <a:spcPct val="90000"/>
              </a:lnSpc>
            </a:pPr>
            <a:r>
              <a:rPr lang="en-US" altLang="en-US"/>
              <a:t>Note: no design decision relied upon representation of user, role accounts, so no need to revisit any</a:t>
            </a:r>
          </a:p>
        </p:txBody>
      </p:sp>
      <p:sp>
        <p:nvSpPr>
          <p:cNvPr id="2" name="Date Placeholder 1">
            <a:extLst>
              <a:ext uri="{FF2B5EF4-FFF2-40B4-BE49-F238E27FC236}">
                <a16:creationId xmlns:a16="http://schemas.microsoft.com/office/drawing/2014/main" id="{C3BD86EC-91B5-994F-8D0D-7FC20FCE905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87C7437-1CE0-194B-B4DC-A913190D40F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9BCD591-A41B-9147-9950-AFF823475743}"/>
              </a:ext>
            </a:extLst>
          </p:cNvPr>
          <p:cNvSpPr>
            <a:spLocks noGrp="1"/>
          </p:cNvSpPr>
          <p:nvPr>
            <p:ph type="sldNum" sz="quarter" idx="12"/>
          </p:nvPr>
        </p:nvSpPr>
        <p:spPr/>
        <p:txBody>
          <a:bodyPr/>
          <a:lstStyle/>
          <a:p>
            <a:r>
              <a:rPr lang="en-US"/>
              <a:t>Slide 31-</a:t>
            </a:r>
            <a:fld id="{52DFCED4-3DB5-5A4D-92BF-293F61671FD6}" type="slidenum">
              <a:rPr lang="en-US" smtClean="0"/>
              <a:pPr/>
              <a:t>29</a:t>
            </a:fld>
            <a:endParaRPr lang="en-US" dirty="0"/>
          </a:p>
        </p:txBody>
      </p:sp>
    </p:spTree>
    <p:extLst>
      <p:ext uri="{BB962C8B-B14F-4D97-AF65-F5344CB8AC3E}">
        <p14:creationId xmlns:p14="http://schemas.microsoft.com/office/powerpoint/2010/main" val="254115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F6017EAF-1401-EA47-B4E3-A69A77C492FD}"/>
              </a:ext>
            </a:extLst>
          </p:cNvPr>
          <p:cNvSpPr>
            <a:spLocks noGrp="1" noChangeArrowheads="1"/>
          </p:cNvSpPr>
          <p:nvPr>
            <p:ph type="title"/>
          </p:nvPr>
        </p:nvSpPr>
        <p:spPr/>
        <p:txBody>
          <a:bodyPr/>
          <a:lstStyle/>
          <a:p>
            <a:r>
              <a:rPr lang="en-US" altLang="en-US"/>
              <a:t>Introduction</a:t>
            </a:r>
          </a:p>
        </p:txBody>
      </p:sp>
      <p:sp>
        <p:nvSpPr>
          <p:cNvPr id="256003" name="Rectangle 3">
            <a:extLst>
              <a:ext uri="{FF2B5EF4-FFF2-40B4-BE49-F238E27FC236}">
                <a16:creationId xmlns:a16="http://schemas.microsoft.com/office/drawing/2014/main" id="{5948D704-125A-314C-8C4A-1C5A901E5622}"/>
              </a:ext>
            </a:extLst>
          </p:cNvPr>
          <p:cNvSpPr>
            <a:spLocks noGrp="1" noChangeArrowheads="1"/>
          </p:cNvSpPr>
          <p:nvPr>
            <p:ph type="body" idx="1"/>
          </p:nvPr>
        </p:nvSpPr>
        <p:spPr/>
        <p:txBody>
          <a:bodyPr/>
          <a:lstStyle/>
          <a:p>
            <a:pPr>
              <a:lnSpc>
                <a:spcPct val="90000"/>
              </a:lnSpc>
            </a:pPr>
            <a:r>
              <a:rPr lang="en-US" altLang="en-US" dirty="0"/>
              <a:t>Goal: implement program that:</a:t>
            </a:r>
          </a:p>
          <a:p>
            <a:pPr lvl="1">
              <a:lnSpc>
                <a:spcPct val="90000"/>
              </a:lnSpc>
            </a:pPr>
            <a:r>
              <a:rPr lang="en-US" altLang="en-US" dirty="0"/>
              <a:t>Verifies user’s identity</a:t>
            </a:r>
          </a:p>
          <a:p>
            <a:pPr lvl="1">
              <a:lnSpc>
                <a:spcPct val="90000"/>
              </a:lnSpc>
            </a:pPr>
            <a:r>
              <a:rPr lang="en-US" altLang="en-US" dirty="0"/>
              <a:t>Determines if change of account allowed</a:t>
            </a:r>
          </a:p>
          <a:p>
            <a:pPr lvl="1">
              <a:lnSpc>
                <a:spcPct val="90000"/>
              </a:lnSpc>
            </a:pPr>
            <a:r>
              <a:rPr lang="en-US" altLang="en-US" dirty="0"/>
              <a:t>If so, places user in desired role</a:t>
            </a:r>
          </a:p>
          <a:p>
            <a:pPr>
              <a:lnSpc>
                <a:spcPct val="90000"/>
              </a:lnSpc>
            </a:pPr>
            <a:r>
              <a:rPr lang="en-US" altLang="en-US" dirty="0"/>
              <a:t>Similar to </a:t>
            </a:r>
            <a:r>
              <a:rPr lang="en-US" altLang="en-US" i="1" dirty="0" err="1"/>
              <a:t>su</a:t>
            </a:r>
            <a:r>
              <a:rPr lang="en-US" altLang="en-US" dirty="0"/>
              <a:t>(1) for UNIX and Linux systems</a:t>
            </a:r>
          </a:p>
          <a:p>
            <a:pPr lvl="1">
              <a:lnSpc>
                <a:spcPct val="90000"/>
              </a:lnSpc>
            </a:pPr>
            <a:r>
              <a:rPr lang="en-US" altLang="en-US" dirty="0"/>
              <a:t>User supplies his/her password, not target account’s</a:t>
            </a:r>
          </a:p>
          <a:p>
            <a:pPr lvl="1">
              <a:lnSpc>
                <a:spcPct val="90000"/>
              </a:lnSpc>
            </a:pPr>
            <a:r>
              <a:rPr lang="en-US" altLang="en-US" dirty="0"/>
              <a:t>Like </a:t>
            </a:r>
            <a:r>
              <a:rPr lang="en-US" altLang="en-US" i="1" dirty="0" err="1"/>
              <a:t>sudo</a:t>
            </a:r>
            <a:r>
              <a:rPr lang="en-US" altLang="en-US" dirty="0"/>
              <a:t>(1) but offers different constraints</a:t>
            </a:r>
          </a:p>
        </p:txBody>
      </p:sp>
      <p:sp>
        <p:nvSpPr>
          <p:cNvPr id="2" name="Date Placeholder 1">
            <a:extLst>
              <a:ext uri="{FF2B5EF4-FFF2-40B4-BE49-F238E27FC236}">
                <a16:creationId xmlns:a16="http://schemas.microsoft.com/office/drawing/2014/main" id="{CA2CBE60-7D41-F14A-B12F-225266147B1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6828F8E-A1F0-604E-9604-38B854C9C6C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5948CE1-9584-4548-BBA2-49E85F73AE4F}"/>
              </a:ext>
            </a:extLst>
          </p:cNvPr>
          <p:cNvSpPr>
            <a:spLocks noGrp="1"/>
          </p:cNvSpPr>
          <p:nvPr>
            <p:ph type="sldNum" sz="quarter" idx="12"/>
          </p:nvPr>
        </p:nvSpPr>
        <p:spPr/>
        <p:txBody>
          <a:bodyPr/>
          <a:lstStyle/>
          <a:p>
            <a:r>
              <a:rPr lang="en-US"/>
              <a:t>Slide 31-</a:t>
            </a:r>
            <a:fld id="{52DFCED4-3DB5-5A4D-92BF-293F61671FD6}" type="slidenum">
              <a:rPr lang="en-US" smtClean="0"/>
              <a:pPr/>
              <a:t>3</a:t>
            </a:fld>
            <a:endParaRPr lang="en-US" dirty="0"/>
          </a:p>
        </p:txBody>
      </p:sp>
    </p:spTree>
    <p:extLst>
      <p:ext uri="{BB962C8B-B14F-4D97-AF65-F5344CB8AC3E}">
        <p14:creationId xmlns:p14="http://schemas.microsoft.com/office/powerpoint/2010/main" val="2186401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a:extLst>
              <a:ext uri="{FF2B5EF4-FFF2-40B4-BE49-F238E27FC236}">
                <a16:creationId xmlns:a16="http://schemas.microsoft.com/office/drawing/2014/main" id="{68C46B0D-604B-1E4F-A9D5-744D3A184748}"/>
              </a:ext>
            </a:extLst>
          </p:cNvPr>
          <p:cNvSpPr>
            <a:spLocks noGrp="1" noChangeArrowheads="1"/>
          </p:cNvSpPr>
          <p:nvPr>
            <p:ph type="title"/>
          </p:nvPr>
        </p:nvSpPr>
        <p:spPr/>
        <p:txBody>
          <a:bodyPr/>
          <a:lstStyle/>
          <a:p>
            <a:r>
              <a:rPr lang="en-US" altLang="en-US"/>
              <a:t>Commands, Arguments, Result</a:t>
            </a:r>
          </a:p>
        </p:txBody>
      </p:sp>
      <p:sp>
        <p:nvSpPr>
          <p:cNvPr id="307203" name="Rectangle 3">
            <a:extLst>
              <a:ext uri="{FF2B5EF4-FFF2-40B4-BE49-F238E27FC236}">
                <a16:creationId xmlns:a16="http://schemas.microsoft.com/office/drawing/2014/main" id="{CB478B38-1DEB-034D-AC8A-5D6756DC73FF}"/>
              </a:ext>
            </a:extLst>
          </p:cNvPr>
          <p:cNvSpPr>
            <a:spLocks noGrp="1" noChangeArrowheads="1"/>
          </p:cNvSpPr>
          <p:nvPr>
            <p:ph type="body" idx="1"/>
          </p:nvPr>
        </p:nvSpPr>
        <p:spPr/>
        <p:txBody>
          <a:bodyPr/>
          <a:lstStyle/>
          <a:p>
            <a:r>
              <a:rPr lang="en-US" altLang="en-US"/>
              <a:t>Command is program name (string)</a:t>
            </a:r>
          </a:p>
          <a:p>
            <a:r>
              <a:rPr lang="en-US" altLang="en-US"/>
              <a:t>Argument is sequence of words (array of string pointers)</a:t>
            </a:r>
          </a:p>
          <a:p>
            <a:r>
              <a:rPr lang="en-US" altLang="en-US"/>
              <a:t>Result is boolean (integer)</a:t>
            </a:r>
          </a:p>
        </p:txBody>
      </p:sp>
      <p:sp>
        <p:nvSpPr>
          <p:cNvPr id="2" name="Date Placeholder 1">
            <a:extLst>
              <a:ext uri="{FF2B5EF4-FFF2-40B4-BE49-F238E27FC236}">
                <a16:creationId xmlns:a16="http://schemas.microsoft.com/office/drawing/2014/main" id="{0144507C-AACC-8B49-886C-D1B17B00200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B5DAFD4-AFA6-E44A-AADF-A8D378538C2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D2154B0-BDCC-C843-A7F4-F2A9A7C16FF1}"/>
              </a:ext>
            </a:extLst>
          </p:cNvPr>
          <p:cNvSpPr>
            <a:spLocks noGrp="1"/>
          </p:cNvSpPr>
          <p:nvPr>
            <p:ph type="sldNum" sz="quarter" idx="12"/>
          </p:nvPr>
        </p:nvSpPr>
        <p:spPr/>
        <p:txBody>
          <a:bodyPr/>
          <a:lstStyle/>
          <a:p>
            <a:r>
              <a:rPr lang="en-US"/>
              <a:t>Slide 31-</a:t>
            </a:r>
            <a:fld id="{52DFCED4-3DB5-5A4D-92BF-293F61671FD6}" type="slidenum">
              <a:rPr lang="en-US" smtClean="0"/>
              <a:pPr/>
              <a:t>30</a:t>
            </a:fld>
            <a:endParaRPr lang="en-US" dirty="0"/>
          </a:p>
        </p:txBody>
      </p:sp>
    </p:spTree>
    <p:extLst>
      <p:ext uri="{BB962C8B-B14F-4D97-AF65-F5344CB8AC3E}">
        <p14:creationId xmlns:p14="http://schemas.microsoft.com/office/powerpoint/2010/main" val="324284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id="{AAA181DB-AD47-0A46-8D03-D34F268CE870}"/>
              </a:ext>
            </a:extLst>
          </p:cNvPr>
          <p:cNvSpPr>
            <a:spLocks noGrp="1" noChangeArrowheads="1"/>
          </p:cNvSpPr>
          <p:nvPr>
            <p:ph type="title"/>
          </p:nvPr>
        </p:nvSpPr>
        <p:spPr/>
        <p:txBody>
          <a:bodyPr/>
          <a:lstStyle/>
          <a:p>
            <a:r>
              <a:rPr lang="en-US" altLang="en-US"/>
              <a:t>Resulting Interface</a:t>
            </a:r>
          </a:p>
        </p:txBody>
      </p:sp>
      <p:sp>
        <p:nvSpPr>
          <p:cNvPr id="309251" name="Rectangle 3">
            <a:extLst>
              <a:ext uri="{FF2B5EF4-FFF2-40B4-BE49-F238E27FC236}">
                <a16:creationId xmlns:a16="http://schemas.microsoft.com/office/drawing/2014/main" id="{599D8B62-79C6-7B41-9C50-0729702B1342}"/>
              </a:ext>
            </a:extLst>
          </p:cNvPr>
          <p:cNvSpPr>
            <a:spLocks noGrp="1" noChangeArrowheads="1"/>
          </p:cNvSpPr>
          <p:nvPr>
            <p:ph type="body" idx="1"/>
          </p:nvPr>
        </p:nvSpPr>
        <p:spPr/>
        <p:txBody>
          <a:bodyPr/>
          <a:lstStyle/>
          <a:p>
            <a:pPr>
              <a:buFontTx/>
              <a:buNone/>
            </a:pPr>
            <a:r>
              <a:rPr lang="en-US" altLang="en-US" sz="2400">
                <a:latin typeface="Courier" pitchFamily="2" charset="0"/>
              </a:rPr>
              <a:t>int accessok(uid_t rname, char *cmd[]);</a:t>
            </a:r>
            <a:endParaRPr lang="en-US" altLang="en-US"/>
          </a:p>
        </p:txBody>
      </p:sp>
      <p:sp>
        <p:nvSpPr>
          <p:cNvPr id="2" name="Date Placeholder 1">
            <a:extLst>
              <a:ext uri="{FF2B5EF4-FFF2-40B4-BE49-F238E27FC236}">
                <a16:creationId xmlns:a16="http://schemas.microsoft.com/office/drawing/2014/main" id="{9DFAB8EE-71D0-6D4A-9426-413D773420C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C5BBD5B-3125-7048-9C97-D769D9FFE8F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133EC3B-C24B-0D47-B2CF-C47C7305A7A2}"/>
              </a:ext>
            </a:extLst>
          </p:cNvPr>
          <p:cNvSpPr>
            <a:spLocks noGrp="1"/>
          </p:cNvSpPr>
          <p:nvPr>
            <p:ph type="sldNum" sz="quarter" idx="12"/>
          </p:nvPr>
        </p:nvSpPr>
        <p:spPr/>
        <p:txBody>
          <a:bodyPr/>
          <a:lstStyle/>
          <a:p>
            <a:r>
              <a:rPr lang="en-US"/>
              <a:t>Slide 31-</a:t>
            </a:r>
            <a:fld id="{52DFCED4-3DB5-5A4D-92BF-293F61671FD6}" type="slidenum">
              <a:rPr lang="en-US" smtClean="0"/>
              <a:pPr/>
              <a:t>31</a:t>
            </a:fld>
            <a:endParaRPr lang="en-US" dirty="0"/>
          </a:p>
        </p:txBody>
      </p:sp>
    </p:spTree>
    <p:extLst>
      <p:ext uri="{BB962C8B-B14F-4D97-AF65-F5344CB8AC3E}">
        <p14:creationId xmlns:p14="http://schemas.microsoft.com/office/powerpoint/2010/main" val="3731761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2CBEC832-D6D7-0043-8F4C-75EAD4F676E8}"/>
              </a:ext>
            </a:extLst>
          </p:cNvPr>
          <p:cNvSpPr>
            <a:spLocks noGrp="1" noChangeArrowheads="1"/>
          </p:cNvSpPr>
          <p:nvPr>
            <p:ph type="title"/>
          </p:nvPr>
        </p:nvSpPr>
        <p:spPr/>
        <p:txBody>
          <a:bodyPr/>
          <a:lstStyle/>
          <a:p>
            <a:r>
              <a:rPr lang="en-US" altLang="en-US"/>
              <a:t>Second-Level Refinement</a:t>
            </a:r>
          </a:p>
        </p:txBody>
      </p:sp>
      <p:sp>
        <p:nvSpPr>
          <p:cNvPr id="310275" name="Rectangle 3">
            <a:extLst>
              <a:ext uri="{FF2B5EF4-FFF2-40B4-BE49-F238E27FC236}">
                <a16:creationId xmlns:a16="http://schemas.microsoft.com/office/drawing/2014/main" id="{33A0A5A7-54A2-9A4A-B21C-500BAA346B8F}"/>
              </a:ext>
            </a:extLst>
          </p:cNvPr>
          <p:cNvSpPr>
            <a:spLocks noGrp="1" noChangeArrowheads="1"/>
          </p:cNvSpPr>
          <p:nvPr>
            <p:ph type="body" idx="1"/>
          </p:nvPr>
        </p:nvSpPr>
        <p:spPr/>
        <p:txBody>
          <a:bodyPr/>
          <a:lstStyle/>
          <a:p>
            <a:r>
              <a:rPr lang="en-US" altLang="en-US"/>
              <a:t>Obtaining user ID</a:t>
            </a:r>
          </a:p>
          <a:p>
            <a:r>
              <a:rPr lang="en-US" altLang="en-US"/>
              <a:t>Obtaining time of day</a:t>
            </a:r>
          </a:p>
          <a:p>
            <a:r>
              <a:rPr lang="en-US" altLang="en-US"/>
              <a:t>Obtaining location</a:t>
            </a:r>
          </a:p>
          <a:p>
            <a:r>
              <a:rPr lang="en-US" altLang="en-US"/>
              <a:t>Opening access control file</a:t>
            </a:r>
          </a:p>
          <a:p>
            <a:r>
              <a:rPr lang="en-US" altLang="en-US"/>
              <a:t>Processing records</a:t>
            </a:r>
          </a:p>
          <a:p>
            <a:r>
              <a:rPr lang="en-US" altLang="en-US"/>
              <a:t>Cleaning up</a:t>
            </a:r>
          </a:p>
        </p:txBody>
      </p:sp>
      <p:sp>
        <p:nvSpPr>
          <p:cNvPr id="2" name="Date Placeholder 1">
            <a:extLst>
              <a:ext uri="{FF2B5EF4-FFF2-40B4-BE49-F238E27FC236}">
                <a16:creationId xmlns:a16="http://schemas.microsoft.com/office/drawing/2014/main" id="{BC59842D-1305-3E4B-9574-91100E1FB6A5}"/>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57606EB-5F67-7146-B018-65DA820BE0F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7A29722-9AD2-CF46-8AF9-E878B02837B8}"/>
              </a:ext>
            </a:extLst>
          </p:cNvPr>
          <p:cNvSpPr>
            <a:spLocks noGrp="1"/>
          </p:cNvSpPr>
          <p:nvPr>
            <p:ph type="sldNum" sz="quarter" idx="12"/>
          </p:nvPr>
        </p:nvSpPr>
        <p:spPr/>
        <p:txBody>
          <a:bodyPr/>
          <a:lstStyle/>
          <a:p>
            <a:r>
              <a:rPr lang="en-US"/>
              <a:t>Slide 31-</a:t>
            </a:r>
            <a:fld id="{52DFCED4-3DB5-5A4D-92BF-293F61671FD6}" type="slidenum">
              <a:rPr lang="en-US" smtClean="0"/>
              <a:pPr/>
              <a:t>32</a:t>
            </a:fld>
            <a:endParaRPr lang="en-US" dirty="0"/>
          </a:p>
        </p:txBody>
      </p:sp>
    </p:spTree>
    <p:extLst>
      <p:ext uri="{BB962C8B-B14F-4D97-AF65-F5344CB8AC3E}">
        <p14:creationId xmlns:p14="http://schemas.microsoft.com/office/powerpoint/2010/main" val="1988594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D6C5FC8F-156A-7D48-A37C-44B682248808}"/>
              </a:ext>
            </a:extLst>
          </p:cNvPr>
          <p:cNvSpPr>
            <a:spLocks noGrp="1" noChangeArrowheads="1"/>
          </p:cNvSpPr>
          <p:nvPr>
            <p:ph type="title"/>
          </p:nvPr>
        </p:nvSpPr>
        <p:spPr/>
        <p:txBody>
          <a:bodyPr/>
          <a:lstStyle/>
          <a:p>
            <a:r>
              <a:rPr lang="en-US" altLang="en-US"/>
              <a:t>Obtaining User ID</a:t>
            </a:r>
          </a:p>
        </p:txBody>
      </p:sp>
      <p:sp>
        <p:nvSpPr>
          <p:cNvPr id="312323" name="Rectangle 3">
            <a:extLst>
              <a:ext uri="{FF2B5EF4-FFF2-40B4-BE49-F238E27FC236}">
                <a16:creationId xmlns:a16="http://schemas.microsoft.com/office/drawing/2014/main" id="{42AFC573-94C1-8448-AAE7-A186A4B9D661}"/>
              </a:ext>
            </a:extLst>
          </p:cNvPr>
          <p:cNvSpPr>
            <a:spLocks noGrp="1" noChangeArrowheads="1"/>
          </p:cNvSpPr>
          <p:nvPr>
            <p:ph type="body" idx="1"/>
          </p:nvPr>
        </p:nvSpPr>
        <p:spPr/>
        <p:txBody>
          <a:bodyPr/>
          <a:lstStyle/>
          <a:p>
            <a:r>
              <a:rPr lang="en-US" altLang="en-US"/>
              <a:t>Which identity?</a:t>
            </a:r>
          </a:p>
          <a:p>
            <a:pPr lvl="1"/>
            <a:r>
              <a:rPr lang="en-US" altLang="en-US"/>
              <a:t>Effective ID: identifies privileges of process</a:t>
            </a:r>
          </a:p>
          <a:p>
            <a:pPr lvl="2"/>
            <a:r>
              <a:rPr lang="en-US" altLang="en-US"/>
              <a:t>Must be 0 (</a:t>
            </a:r>
            <a:r>
              <a:rPr lang="en-US" altLang="en-US" i="1"/>
              <a:t>root</a:t>
            </a:r>
            <a:r>
              <a:rPr lang="en-US" altLang="en-US"/>
              <a:t>), so not this one</a:t>
            </a:r>
          </a:p>
          <a:p>
            <a:pPr lvl="1"/>
            <a:r>
              <a:rPr lang="en-US" altLang="en-US"/>
              <a:t>Real ID: identifies user running process</a:t>
            </a:r>
          </a:p>
          <a:p>
            <a:pPr lvl="1">
              <a:buFontTx/>
              <a:buNone/>
            </a:pPr>
            <a:endParaRPr lang="en-US" altLang="en-US"/>
          </a:p>
          <a:p>
            <a:pPr lvl="1">
              <a:buFontTx/>
              <a:buNone/>
            </a:pPr>
            <a:r>
              <a:rPr lang="en-US" altLang="en-US">
                <a:latin typeface="Courier" pitchFamily="2" charset="0"/>
              </a:rPr>
              <a:t>userid = getuid();</a:t>
            </a:r>
          </a:p>
        </p:txBody>
      </p:sp>
      <p:sp>
        <p:nvSpPr>
          <p:cNvPr id="2" name="Date Placeholder 1">
            <a:extLst>
              <a:ext uri="{FF2B5EF4-FFF2-40B4-BE49-F238E27FC236}">
                <a16:creationId xmlns:a16="http://schemas.microsoft.com/office/drawing/2014/main" id="{7DCD3903-6890-7B41-845F-1AE1C9FCF19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80D8E3B-43DF-D744-8D7D-F073C732AC0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B9AD89E1-80F3-D248-8933-C31FFD31944B}"/>
              </a:ext>
            </a:extLst>
          </p:cNvPr>
          <p:cNvSpPr>
            <a:spLocks noGrp="1"/>
          </p:cNvSpPr>
          <p:nvPr>
            <p:ph type="sldNum" sz="quarter" idx="12"/>
          </p:nvPr>
        </p:nvSpPr>
        <p:spPr/>
        <p:txBody>
          <a:bodyPr/>
          <a:lstStyle/>
          <a:p>
            <a:r>
              <a:rPr lang="en-US"/>
              <a:t>Slide 31-</a:t>
            </a:r>
            <a:fld id="{52DFCED4-3DB5-5A4D-92BF-293F61671FD6}" type="slidenum">
              <a:rPr lang="en-US" smtClean="0"/>
              <a:pPr/>
              <a:t>33</a:t>
            </a:fld>
            <a:endParaRPr lang="en-US" dirty="0"/>
          </a:p>
        </p:txBody>
      </p:sp>
    </p:spTree>
    <p:extLst>
      <p:ext uri="{BB962C8B-B14F-4D97-AF65-F5344CB8AC3E}">
        <p14:creationId xmlns:p14="http://schemas.microsoft.com/office/powerpoint/2010/main" val="2171744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id="{16B80274-C240-A744-99A7-2C49F888A69F}"/>
              </a:ext>
            </a:extLst>
          </p:cNvPr>
          <p:cNvSpPr>
            <a:spLocks noGrp="1" noChangeArrowheads="1"/>
          </p:cNvSpPr>
          <p:nvPr>
            <p:ph type="title"/>
          </p:nvPr>
        </p:nvSpPr>
        <p:spPr/>
        <p:txBody>
          <a:bodyPr/>
          <a:lstStyle/>
          <a:p>
            <a:r>
              <a:rPr lang="en-US" altLang="en-US"/>
              <a:t>Obtain Time of Day</a:t>
            </a:r>
          </a:p>
        </p:txBody>
      </p:sp>
      <p:sp>
        <p:nvSpPr>
          <p:cNvPr id="313347" name="Rectangle 3">
            <a:extLst>
              <a:ext uri="{FF2B5EF4-FFF2-40B4-BE49-F238E27FC236}">
                <a16:creationId xmlns:a16="http://schemas.microsoft.com/office/drawing/2014/main" id="{EFAF3575-369C-8A4E-A0E0-6B196616A751}"/>
              </a:ext>
            </a:extLst>
          </p:cNvPr>
          <p:cNvSpPr>
            <a:spLocks noGrp="1" noChangeArrowheads="1"/>
          </p:cNvSpPr>
          <p:nvPr>
            <p:ph type="body" idx="1"/>
          </p:nvPr>
        </p:nvSpPr>
        <p:spPr/>
        <p:txBody>
          <a:bodyPr/>
          <a:lstStyle/>
          <a:p>
            <a:r>
              <a:rPr lang="en-US" altLang="en-US"/>
              <a:t>Internal representation is seconds since epoch</a:t>
            </a:r>
          </a:p>
          <a:p>
            <a:pPr lvl="1"/>
            <a:r>
              <a:rPr lang="en-US" altLang="en-US"/>
              <a:t>On Linux, epoch is Jan 1, 1970 00:00:00</a:t>
            </a:r>
          </a:p>
          <a:p>
            <a:pPr lvl="1">
              <a:buFontTx/>
              <a:buNone/>
            </a:pPr>
            <a:endParaRPr lang="en-US" altLang="en-US"/>
          </a:p>
          <a:p>
            <a:pPr lvl="1">
              <a:buFontTx/>
              <a:buNone/>
            </a:pPr>
            <a:r>
              <a:rPr lang="en-US" altLang="en-US">
                <a:latin typeface="Courier" pitchFamily="2" charset="0"/>
              </a:rPr>
              <a:t>timeday = time(NULL);</a:t>
            </a:r>
          </a:p>
        </p:txBody>
      </p:sp>
      <p:sp>
        <p:nvSpPr>
          <p:cNvPr id="2" name="Date Placeholder 1">
            <a:extLst>
              <a:ext uri="{FF2B5EF4-FFF2-40B4-BE49-F238E27FC236}">
                <a16:creationId xmlns:a16="http://schemas.microsoft.com/office/drawing/2014/main" id="{BEC47FE4-8172-B346-B668-CC7725B7ED3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3E31655-4A5E-8345-B7A0-04C72F9BFC3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133D545-FE33-7247-BFF5-D20822646D60}"/>
              </a:ext>
            </a:extLst>
          </p:cNvPr>
          <p:cNvSpPr>
            <a:spLocks noGrp="1"/>
          </p:cNvSpPr>
          <p:nvPr>
            <p:ph type="sldNum" sz="quarter" idx="12"/>
          </p:nvPr>
        </p:nvSpPr>
        <p:spPr/>
        <p:txBody>
          <a:bodyPr/>
          <a:lstStyle/>
          <a:p>
            <a:r>
              <a:rPr lang="en-US"/>
              <a:t>Slide 31-</a:t>
            </a:r>
            <a:fld id="{52DFCED4-3DB5-5A4D-92BF-293F61671FD6}" type="slidenum">
              <a:rPr lang="en-US" smtClean="0"/>
              <a:pPr/>
              <a:t>34</a:t>
            </a:fld>
            <a:endParaRPr lang="en-US" dirty="0"/>
          </a:p>
        </p:txBody>
      </p:sp>
    </p:spTree>
    <p:extLst>
      <p:ext uri="{BB962C8B-B14F-4D97-AF65-F5344CB8AC3E}">
        <p14:creationId xmlns:p14="http://schemas.microsoft.com/office/powerpoint/2010/main" val="3848772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E596BC78-3787-7C4B-BCB6-D46DD20B2490}"/>
              </a:ext>
            </a:extLst>
          </p:cNvPr>
          <p:cNvSpPr>
            <a:spLocks noGrp="1" noChangeArrowheads="1"/>
          </p:cNvSpPr>
          <p:nvPr>
            <p:ph type="title"/>
          </p:nvPr>
        </p:nvSpPr>
        <p:spPr/>
        <p:txBody>
          <a:bodyPr/>
          <a:lstStyle/>
          <a:p>
            <a:r>
              <a:rPr lang="en-US" altLang="en-US"/>
              <a:t>Obtaining Location</a:t>
            </a:r>
          </a:p>
        </p:txBody>
      </p:sp>
      <p:sp>
        <p:nvSpPr>
          <p:cNvPr id="315395" name="Rectangle 3">
            <a:extLst>
              <a:ext uri="{FF2B5EF4-FFF2-40B4-BE49-F238E27FC236}">
                <a16:creationId xmlns:a16="http://schemas.microsoft.com/office/drawing/2014/main" id="{7DDCC4FA-C1C3-A740-ADA8-A7A33F42272E}"/>
              </a:ext>
            </a:extLst>
          </p:cNvPr>
          <p:cNvSpPr>
            <a:spLocks noGrp="1" noChangeArrowheads="1"/>
          </p:cNvSpPr>
          <p:nvPr>
            <p:ph type="body" idx="1"/>
          </p:nvPr>
        </p:nvSpPr>
        <p:spPr/>
        <p:txBody>
          <a:bodyPr/>
          <a:lstStyle/>
          <a:p>
            <a:r>
              <a:rPr lang="en-US" altLang="en-US"/>
              <a:t>System dependent</a:t>
            </a:r>
          </a:p>
          <a:p>
            <a:pPr lvl="1"/>
            <a:r>
              <a:rPr lang="en-US" altLang="en-US"/>
              <a:t>So we defer, encapsulating it in a function to be written later</a:t>
            </a:r>
          </a:p>
          <a:p>
            <a:pPr lvl="1"/>
            <a:endParaRPr lang="en-US" altLang="en-US"/>
          </a:p>
          <a:p>
            <a:pPr lvl="1">
              <a:buFontTx/>
              <a:buNone/>
            </a:pPr>
            <a:r>
              <a:rPr lang="en-US" altLang="en-US">
                <a:latin typeface="Courier" pitchFamily="2" charset="0"/>
              </a:rPr>
              <a:t>entry = getlocation();</a:t>
            </a:r>
            <a:endParaRPr lang="en-US" altLang="en-US"/>
          </a:p>
        </p:txBody>
      </p:sp>
      <p:sp>
        <p:nvSpPr>
          <p:cNvPr id="2" name="Date Placeholder 1">
            <a:extLst>
              <a:ext uri="{FF2B5EF4-FFF2-40B4-BE49-F238E27FC236}">
                <a16:creationId xmlns:a16="http://schemas.microsoft.com/office/drawing/2014/main" id="{683FFD72-5B7E-E941-A8D3-48E2BEBD9BF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3933FA0-1900-3943-A8F1-A1146AFB845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0C8C574-8DC9-B943-BE38-DC33403DA3EA}"/>
              </a:ext>
            </a:extLst>
          </p:cNvPr>
          <p:cNvSpPr>
            <a:spLocks noGrp="1"/>
          </p:cNvSpPr>
          <p:nvPr>
            <p:ph type="sldNum" sz="quarter" idx="12"/>
          </p:nvPr>
        </p:nvSpPr>
        <p:spPr/>
        <p:txBody>
          <a:bodyPr/>
          <a:lstStyle/>
          <a:p>
            <a:r>
              <a:rPr lang="en-US"/>
              <a:t>Slide 31-</a:t>
            </a:r>
            <a:fld id="{52DFCED4-3DB5-5A4D-92BF-293F61671FD6}" type="slidenum">
              <a:rPr lang="en-US" smtClean="0"/>
              <a:pPr/>
              <a:t>35</a:t>
            </a:fld>
            <a:endParaRPr lang="en-US" dirty="0"/>
          </a:p>
        </p:txBody>
      </p:sp>
    </p:spTree>
    <p:extLst>
      <p:ext uri="{BB962C8B-B14F-4D97-AF65-F5344CB8AC3E}">
        <p14:creationId xmlns:p14="http://schemas.microsoft.com/office/powerpoint/2010/main" val="2845799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a:extLst>
              <a:ext uri="{FF2B5EF4-FFF2-40B4-BE49-F238E27FC236}">
                <a16:creationId xmlns:a16="http://schemas.microsoft.com/office/drawing/2014/main" id="{0F8ABF2C-A9BD-6942-9EC9-5658DC6C529C}"/>
              </a:ext>
            </a:extLst>
          </p:cNvPr>
          <p:cNvSpPr>
            <a:spLocks noGrp="1" noChangeArrowheads="1"/>
          </p:cNvSpPr>
          <p:nvPr>
            <p:ph type="title"/>
          </p:nvPr>
        </p:nvSpPr>
        <p:spPr/>
        <p:txBody>
          <a:bodyPr/>
          <a:lstStyle/>
          <a:p>
            <a:r>
              <a:rPr lang="en-US" altLang="en-US"/>
              <a:t>Opening Access Control File</a:t>
            </a:r>
          </a:p>
        </p:txBody>
      </p:sp>
      <p:sp>
        <p:nvSpPr>
          <p:cNvPr id="317443" name="Rectangle 3">
            <a:extLst>
              <a:ext uri="{FF2B5EF4-FFF2-40B4-BE49-F238E27FC236}">
                <a16:creationId xmlns:a16="http://schemas.microsoft.com/office/drawing/2014/main" id="{ED5B20CD-236B-A443-80FA-609FECAC0F7C}"/>
              </a:ext>
            </a:extLst>
          </p:cNvPr>
          <p:cNvSpPr>
            <a:spLocks noGrp="1" noChangeArrowheads="1"/>
          </p:cNvSpPr>
          <p:nvPr>
            <p:ph type="body" idx="1"/>
          </p:nvPr>
        </p:nvSpPr>
        <p:spPr/>
        <p:txBody>
          <a:bodyPr/>
          <a:lstStyle/>
          <a:p>
            <a:r>
              <a:rPr lang="en-US" altLang="en-US"/>
              <a:t>Note error checking and logging</a:t>
            </a:r>
          </a:p>
          <a:p>
            <a:endParaRPr lang="en-US" altLang="en-US"/>
          </a:p>
          <a:p>
            <a:pPr lvl="1">
              <a:buFontTx/>
              <a:buNone/>
            </a:pPr>
            <a:r>
              <a:rPr lang="en-US" altLang="en-US" sz="2000">
                <a:latin typeface="Courier" pitchFamily="2" charset="0"/>
              </a:rPr>
              <a:t>if ((fp = fopen(acfile, “r”)) == NULL){</a:t>
            </a:r>
          </a:p>
          <a:p>
            <a:pPr lvl="1">
              <a:buFontTx/>
              <a:buNone/>
            </a:pPr>
            <a:r>
              <a:rPr lang="en-US" altLang="en-US" sz="2000">
                <a:latin typeface="Courier" pitchFamily="2" charset="0"/>
              </a:rPr>
              <a:t>	  logerror(errno, acfile);</a:t>
            </a:r>
          </a:p>
          <a:p>
            <a:pPr lvl="1">
              <a:buFontTx/>
              <a:buNone/>
            </a:pPr>
            <a:r>
              <a:rPr lang="en-US" altLang="en-US" sz="2000">
                <a:latin typeface="Courier" pitchFamily="2" charset="0"/>
              </a:rPr>
              <a:t>	  return(stat);</a:t>
            </a:r>
          </a:p>
          <a:p>
            <a:pPr lvl="1">
              <a:buFontTx/>
              <a:buNone/>
            </a:pPr>
            <a:r>
              <a:rPr lang="en-US" altLang="en-US" sz="2000">
                <a:latin typeface="Courier" pitchFamily="2" charset="0"/>
              </a:rPr>
              <a:t>}</a:t>
            </a:r>
          </a:p>
        </p:txBody>
      </p:sp>
      <p:sp>
        <p:nvSpPr>
          <p:cNvPr id="2" name="Date Placeholder 1">
            <a:extLst>
              <a:ext uri="{FF2B5EF4-FFF2-40B4-BE49-F238E27FC236}">
                <a16:creationId xmlns:a16="http://schemas.microsoft.com/office/drawing/2014/main" id="{65D2111A-F93F-F646-A011-8D1585E7A77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D4BFE0B-49D4-1349-B17A-EE3CD8488A5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DF52127-64FD-074F-AEE3-8ACC9A70E396}"/>
              </a:ext>
            </a:extLst>
          </p:cNvPr>
          <p:cNvSpPr>
            <a:spLocks noGrp="1"/>
          </p:cNvSpPr>
          <p:nvPr>
            <p:ph type="sldNum" sz="quarter" idx="12"/>
          </p:nvPr>
        </p:nvSpPr>
        <p:spPr/>
        <p:txBody>
          <a:bodyPr/>
          <a:lstStyle/>
          <a:p>
            <a:r>
              <a:rPr lang="en-US"/>
              <a:t>Slide 31-</a:t>
            </a:r>
            <a:fld id="{52DFCED4-3DB5-5A4D-92BF-293F61671FD6}" type="slidenum">
              <a:rPr lang="en-US" smtClean="0"/>
              <a:pPr/>
              <a:t>36</a:t>
            </a:fld>
            <a:endParaRPr lang="en-US" dirty="0"/>
          </a:p>
        </p:txBody>
      </p:sp>
    </p:spTree>
    <p:extLst>
      <p:ext uri="{BB962C8B-B14F-4D97-AF65-F5344CB8AC3E}">
        <p14:creationId xmlns:p14="http://schemas.microsoft.com/office/powerpoint/2010/main" val="4078082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53A7B63E-B4FE-C848-885F-FCD9493D4F91}"/>
              </a:ext>
            </a:extLst>
          </p:cNvPr>
          <p:cNvSpPr>
            <a:spLocks noGrp="1" noChangeArrowheads="1"/>
          </p:cNvSpPr>
          <p:nvPr>
            <p:ph type="title"/>
          </p:nvPr>
        </p:nvSpPr>
        <p:spPr/>
        <p:txBody>
          <a:bodyPr/>
          <a:lstStyle/>
          <a:p>
            <a:r>
              <a:rPr lang="en-US" altLang="en-US"/>
              <a:t>Processing Records</a:t>
            </a:r>
          </a:p>
        </p:txBody>
      </p:sp>
      <p:sp>
        <p:nvSpPr>
          <p:cNvPr id="318467" name="Rectangle 3">
            <a:extLst>
              <a:ext uri="{FF2B5EF4-FFF2-40B4-BE49-F238E27FC236}">
                <a16:creationId xmlns:a16="http://schemas.microsoft.com/office/drawing/2014/main" id="{75194477-4605-8442-B17E-1113F0B1C554}"/>
              </a:ext>
            </a:extLst>
          </p:cNvPr>
          <p:cNvSpPr>
            <a:spLocks noGrp="1" noChangeArrowheads="1"/>
          </p:cNvSpPr>
          <p:nvPr>
            <p:ph type="body" idx="1"/>
          </p:nvPr>
        </p:nvSpPr>
        <p:spPr/>
        <p:txBody>
          <a:bodyPr/>
          <a:lstStyle/>
          <a:p>
            <a:r>
              <a:rPr lang="en-US" altLang="en-US"/>
              <a:t>Internal record format not yet decided</a:t>
            </a:r>
          </a:p>
          <a:p>
            <a:pPr lvl="1"/>
            <a:r>
              <a:rPr lang="en-US" altLang="en-US"/>
              <a:t>Note use of functions to delay deciding this</a:t>
            </a:r>
          </a:p>
          <a:p>
            <a:pPr lvl="1">
              <a:buFontTx/>
              <a:buNone/>
            </a:pPr>
            <a:r>
              <a:rPr lang="en-US" altLang="en-US" sz="2000">
                <a:latin typeface="Courier" pitchFamily="2" charset="0"/>
              </a:rPr>
              <a:t>do {</a:t>
            </a:r>
          </a:p>
          <a:p>
            <a:pPr lvl="1">
              <a:buFontTx/>
              <a:buNone/>
            </a:pPr>
            <a:r>
              <a:rPr lang="en-US" altLang="en-US" sz="2000">
                <a:latin typeface="Courier" pitchFamily="2" charset="0"/>
              </a:rPr>
              <a:t>    acrec = getnextacrec(fp);</a:t>
            </a:r>
          </a:p>
          <a:p>
            <a:pPr lvl="1">
              <a:buFontTx/>
              <a:buNone/>
            </a:pPr>
            <a:r>
              <a:rPr lang="en-US" altLang="en-US" sz="2000">
                <a:latin typeface="Courier" pitchFamily="2" charset="0"/>
              </a:rPr>
              <a:t>    if (acrec != NULL)</a:t>
            </a:r>
          </a:p>
          <a:p>
            <a:pPr lvl="1">
              <a:buFontTx/>
              <a:buNone/>
            </a:pPr>
            <a:r>
              <a:rPr lang="en-US" altLang="en-US" sz="2000">
                <a:latin typeface="Courier" pitchFamily="2" charset="0"/>
              </a:rPr>
              <a:t>        stat = match(rec, rname, cmd, user,</a:t>
            </a:r>
          </a:p>
          <a:p>
            <a:pPr lvl="1">
              <a:buFontTx/>
              <a:buNone/>
            </a:pPr>
            <a:r>
              <a:rPr lang="en-US" altLang="en-US" sz="2000">
                <a:latin typeface="Courier" pitchFamily="2" charset="0"/>
              </a:rPr>
              <a:t>						  timeday, entry);</a:t>
            </a:r>
          </a:p>
          <a:p>
            <a:pPr lvl="1">
              <a:buFontTx/>
              <a:buNone/>
            </a:pPr>
            <a:r>
              <a:rPr lang="en-US" altLang="en-US" sz="2000">
                <a:latin typeface="Courier" pitchFamily="2" charset="0"/>
              </a:rPr>
              <a:t>} until (acrec == NULL || stat == 1);</a:t>
            </a:r>
            <a:endParaRPr lang="en-US" altLang="en-US"/>
          </a:p>
        </p:txBody>
      </p:sp>
      <p:sp>
        <p:nvSpPr>
          <p:cNvPr id="2" name="Date Placeholder 1">
            <a:extLst>
              <a:ext uri="{FF2B5EF4-FFF2-40B4-BE49-F238E27FC236}">
                <a16:creationId xmlns:a16="http://schemas.microsoft.com/office/drawing/2014/main" id="{B009C4A1-C4C1-9641-B2FE-37229CE198C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C05BE4C-6253-E344-9A99-DA273D05DBB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6539FC0-416E-944F-BD2E-FA49649003BE}"/>
              </a:ext>
            </a:extLst>
          </p:cNvPr>
          <p:cNvSpPr>
            <a:spLocks noGrp="1"/>
          </p:cNvSpPr>
          <p:nvPr>
            <p:ph type="sldNum" sz="quarter" idx="12"/>
          </p:nvPr>
        </p:nvSpPr>
        <p:spPr/>
        <p:txBody>
          <a:bodyPr/>
          <a:lstStyle/>
          <a:p>
            <a:r>
              <a:rPr lang="en-US"/>
              <a:t>Slide 31-</a:t>
            </a:r>
            <a:fld id="{52DFCED4-3DB5-5A4D-92BF-293F61671FD6}" type="slidenum">
              <a:rPr lang="en-US" smtClean="0"/>
              <a:pPr/>
              <a:t>37</a:t>
            </a:fld>
            <a:endParaRPr lang="en-US" dirty="0"/>
          </a:p>
        </p:txBody>
      </p:sp>
    </p:spTree>
    <p:extLst>
      <p:ext uri="{BB962C8B-B14F-4D97-AF65-F5344CB8AC3E}">
        <p14:creationId xmlns:p14="http://schemas.microsoft.com/office/powerpoint/2010/main" val="29790758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952C6F3F-7E54-D947-AAC4-800090840981}"/>
              </a:ext>
            </a:extLst>
          </p:cNvPr>
          <p:cNvSpPr>
            <a:spLocks noGrp="1" noChangeArrowheads="1"/>
          </p:cNvSpPr>
          <p:nvPr>
            <p:ph type="title"/>
          </p:nvPr>
        </p:nvSpPr>
        <p:spPr/>
        <p:txBody>
          <a:bodyPr/>
          <a:lstStyle/>
          <a:p>
            <a:r>
              <a:rPr lang="en-US" altLang="en-US"/>
              <a:t>Cleaning Up</a:t>
            </a:r>
          </a:p>
        </p:txBody>
      </p:sp>
      <p:sp>
        <p:nvSpPr>
          <p:cNvPr id="320515" name="Rectangle 3">
            <a:extLst>
              <a:ext uri="{FF2B5EF4-FFF2-40B4-BE49-F238E27FC236}">
                <a16:creationId xmlns:a16="http://schemas.microsoft.com/office/drawing/2014/main" id="{EEF188CF-DBC3-814B-B39B-D4379CBBD66C}"/>
              </a:ext>
            </a:extLst>
          </p:cNvPr>
          <p:cNvSpPr>
            <a:spLocks noGrp="1" noChangeArrowheads="1"/>
          </p:cNvSpPr>
          <p:nvPr>
            <p:ph type="body" idx="1"/>
          </p:nvPr>
        </p:nvSpPr>
        <p:spPr/>
        <p:txBody>
          <a:bodyPr/>
          <a:lstStyle/>
          <a:p>
            <a:r>
              <a:rPr lang="en-US" altLang="en-US"/>
              <a:t>Release handle by closing file</a:t>
            </a:r>
          </a:p>
          <a:p>
            <a:endParaRPr lang="en-US" altLang="en-US"/>
          </a:p>
          <a:p>
            <a:pPr lvl="1">
              <a:buFontTx/>
              <a:buNone/>
            </a:pPr>
            <a:r>
              <a:rPr lang="en-US" altLang="en-US">
                <a:latin typeface="Courier" pitchFamily="2" charset="0"/>
              </a:rPr>
              <a:t>(void) fclose(fp);</a:t>
            </a:r>
          </a:p>
          <a:p>
            <a:pPr lvl="1">
              <a:buFontTx/>
              <a:buNone/>
            </a:pPr>
            <a:r>
              <a:rPr lang="en-US" altLang="en-US">
                <a:latin typeface="Courier" pitchFamily="2" charset="0"/>
              </a:rPr>
              <a:t>return(stat);</a:t>
            </a:r>
          </a:p>
        </p:txBody>
      </p:sp>
      <p:sp>
        <p:nvSpPr>
          <p:cNvPr id="2" name="Date Placeholder 1">
            <a:extLst>
              <a:ext uri="{FF2B5EF4-FFF2-40B4-BE49-F238E27FC236}">
                <a16:creationId xmlns:a16="http://schemas.microsoft.com/office/drawing/2014/main" id="{0E506B78-5589-3040-BC76-FF60F98CC04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C0BA909-C420-8446-9627-3589D09A2B3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6C943B9-A36B-844B-8B61-81767DA481FE}"/>
              </a:ext>
            </a:extLst>
          </p:cNvPr>
          <p:cNvSpPr>
            <a:spLocks noGrp="1"/>
          </p:cNvSpPr>
          <p:nvPr>
            <p:ph type="sldNum" sz="quarter" idx="12"/>
          </p:nvPr>
        </p:nvSpPr>
        <p:spPr/>
        <p:txBody>
          <a:bodyPr/>
          <a:lstStyle/>
          <a:p>
            <a:r>
              <a:rPr lang="en-US"/>
              <a:t>Slide 31-</a:t>
            </a:r>
            <a:fld id="{52DFCED4-3DB5-5A4D-92BF-293F61671FD6}" type="slidenum">
              <a:rPr lang="en-US" smtClean="0"/>
              <a:pPr/>
              <a:t>38</a:t>
            </a:fld>
            <a:endParaRPr lang="en-US" dirty="0"/>
          </a:p>
        </p:txBody>
      </p:sp>
    </p:spTree>
    <p:extLst>
      <p:ext uri="{BB962C8B-B14F-4D97-AF65-F5344CB8AC3E}">
        <p14:creationId xmlns:p14="http://schemas.microsoft.com/office/powerpoint/2010/main" val="4275159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CB0C1707-FA5B-1547-AEF9-3342333F677E}"/>
              </a:ext>
            </a:extLst>
          </p:cNvPr>
          <p:cNvSpPr>
            <a:spLocks noGrp="1" noChangeArrowheads="1"/>
          </p:cNvSpPr>
          <p:nvPr>
            <p:ph type="title"/>
          </p:nvPr>
        </p:nvSpPr>
        <p:spPr/>
        <p:txBody>
          <a:bodyPr/>
          <a:lstStyle/>
          <a:p>
            <a:r>
              <a:rPr lang="en-US" altLang="en-US"/>
              <a:t>Getting Location</a:t>
            </a:r>
          </a:p>
        </p:txBody>
      </p:sp>
      <p:sp>
        <p:nvSpPr>
          <p:cNvPr id="322563" name="Rectangle 3">
            <a:extLst>
              <a:ext uri="{FF2B5EF4-FFF2-40B4-BE49-F238E27FC236}">
                <a16:creationId xmlns:a16="http://schemas.microsoft.com/office/drawing/2014/main" id="{AA9EED11-145B-AE40-9104-B03A395BD7F8}"/>
              </a:ext>
            </a:extLst>
          </p:cNvPr>
          <p:cNvSpPr>
            <a:spLocks noGrp="1" noChangeArrowheads="1"/>
          </p:cNvSpPr>
          <p:nvPr>
            <p:ph type="body" idx="1"/>
          </p:nvPr>
        </p:nvSpPr>
        <p:spPr/>
        <p:txBody>
          <a:bodyPr/>
          <a:lstStyle/>
          <a:p>
            <a:r>
              <a:rPr lang="en-US" altLang="en-US"/>
              <a:t>On login, Linux writes user name, terminal name, time, and name of remote host (if any) in file </a:t>
            </a:r>
            <a:r>
              <a:rPr lang="en-US" altLang="en-US" i="1"/>
              <a:t>utmp</a:t>
            </a:r>
            <a:endParaRPr lang="en-US" altLang="en-US"/>
          </a:p>
          <a:p>
            <a:r>
              <a:rPr lang="en-US" altLang="en-US"/>
              <a:t>Every process may have associated terminal</a:t>
            </a:r>
          </a:p>
          <a:p>
            <a:r>
              <a:rPr lang="en-US" altLang="en-US"/>
              <a:t>To get location information:</a:t>
            </a:r>
          </a:p>
          <a:p>
            <a:pPr lvl="1"/>
            <a:r>
              <a:rPr lang="en-US" altLang="en-US"/>
              <a:t>Obtain associated process terminal name</a:t>
            </a:r>
          </a:p>
          <a:p>
            <a:pPr lvl="1"/>
            <a:r>
              <a:rPr lang="en-US" altLang="en-US"/>
              <a:t>Open </a:t>
            </a:r>
            <a:r>
              <a:rPr lang="en-US" altLang="en-US" i="1"/>
              <a:t>utmp</a:t>
            </a:r>
            <a:r>
              <a:rPr lang="en-US" altLang="en-US"/>
              <a:t> file</a:t>
            </a:r>
          </a:p>
          <a:p>
            <a:pPr lvl="1"/>
            <a:r>
              <a:rPr lang="en-US" altLang="en-US"/>
              <a:t>Find record for that terminal</a:t>
            </a:r>
          </a:p>
          <a:p>
            <a:pPr lvl="1"/>
            <a:r>
              <a:rPr lang="en-US" altLang="en-US"/>
              <a:t>Get associated remote host from that record</a:t>
            </a:r>
          </a:p>
        </p:txBody>
      </p:sp>
      <p:sp>
        <p:nvSpPr>
          <p:cNvPr id="2" name="Date Placeholder 1">
            <a:extLst>
              <a:ext uri="{FF2B5EF4-FFF2-40B4-BE49-F238E27FC236}">
                <a16:creationId xmlns:a16="http://schemas.microsoft.com/office/drawing/2014/main" id="{D20DA89C-7E6C-4240-9710-511C14CCEC97}"/>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519B796-5BD4-6E44-BE20-7C5170F4779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30B21094-6081-1B43-B667-233FC7772727}"/>
              </a:ext>
            </a:extLst>
          </p:cNvPr>
          <p:cNvSpPr>
            <a:spLocks noGrp="1"/>
          </p:cNvSpPr>
          <p:nvPr>
            <p:ph type="sldNum" sz="quarter" idx="12"/>
          </p:nvPr>
        </p:nvSpPr>
        <p:spPr/>
        <p:txBody>
          <a:bodyPr/>
          <a:lstStyle/>
          <a:p>
            <a:r>
              <a:rPr lang="en-US"/>
              <a:t>Slide 31-</a:t>
            </a:r>
            <a:fld id="{52DFCED4-3DB5-5A4D-92BF-293F61671FD6}" type="slidenum">
              <a:rPr lang="en-US" smtClean="0"/>
              <a:pPr/>
              <a:t>39</a:t>
            </a:fld>
            <a:endParaRPr lang="en-US" dirty="0"/>
          </a:p>
        </p:txBody>
      </p:sp>
    </p:spTree>
    <p:extLst>
      <p:ext uri="{BB962C8B-B14F-4D97-AF65-F5344CB8AC3E}">
        <p14:creationId xmlns:p14="http://schemas.microsoft.com/office/powerpoint/2010/main" val="97543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21271F6E-5925-6B4F-8B58-D511FD30F6FA}"/>
              </a:ext>
            </a:extLst>
          </p:cNvPr>
          <p:cNvSpPr>
            <a:spLocks noGrp="1" noChangeArrowheads="1"/>
          </p:cNvSpPr>
          <p:nvPr>
            <p:ph type="title"/>
          </p:nvPr>
        </p:nvSpPr>
        <p:spPr/>
        <p:txBody>
          <a:bodyPr/>
          <a:lstStyle/>
          <a:p>
            <a:r>
              <a:rPr lang="en-US" altLang="en-US"/>
              <a:t>Why?</a:t>
            </a:r>
          </a:p>
        </p:txBody>
      </p:sp>
      <p:sp>
        <p:nvSpPr>
          <p:cNvPr id="258051" name="Rectangle 3">
            <a:extLst>
              <a:ext uri="{FF2B5EF4-FFF2-40B4-BE49-F238E27FC236}">
                <a16:creationId xmlns:a16="http://schemas.microsoft.com/office/drawing/2014/main" id="{2C2C1F4E-B6BB-F24D-BD70-B403DE02FDA0}"/>
              </a:ext>
            </a:extLst>
          </p:cNvPr>
          <p:cNvSpPr>
            <a:spLocks noGrp="1" noChangeArrowheads="1"/>
          </p:cNvSpPr>
          <p:nvPr>
            <p:ph type="body" idx="1"/>
          </p:nvPr>
        </p:nvSpPr>
        <p:spPr/>
        <p:txBody>
          <a:bodyPr/>
          <a:lstStyle/>
          <a:p>
            <a:r>
              <a:rPr lang="en-US" altLang="en-US"/>
              <a:t>Eliminate password sharing problem</a:t>
            </a:r>
          </a:p>
          <a:p>
            <a:pPr lvl="1"/>
            <a:r>
              <a:rPr lang="en-US" altLang="en-US"/>
              <a:t>Role accounts under Linux are user accounts</a:t>
            </a:r>
          </a:p>
          <a:p>
            <a:pPr lvl="1"/>
            <a:r>
              <a:rPr lang="en-US" altLang="en-US"/>
              <a:t>If two or more people need access, </a:t>
            </a:r>
            <a:r>
              <a:rPr lang="en-US" altLang="en-US" i="1"/>
              <a:t>both</a:t>
            </a:r>
            <a:r>
              <a:rPr lang="en-US" altLang="en-US"/>
              <a:t> need role account’s password</a:t>
            </a:r>
          </a:p>
          <a:p>
            <a:r>
              <a:rPr lang="en-US" altLang="en-US"/>
              <a:t>Program solves this problem</a:t>
            </a:r>
          </a:p>
          <a:p>
            <a:pPr lvl="1"/>
            <a:r>
              <a:rPr lang="en-US" altLang="en-US"/>
              <a:t>Runs with </a:t>
            </a:r>
            <a:r>
              <a:rPr lang="en-US" altLang="en-US" i="1"/>
              <a:t>root</a:t>
            </a:r>
            <a:r>
              <a:rPr lang="en-US" altLang="en-US"/>
              <a:t> privileges</a:t>
            </a:r>
          </a:p>
          <a:p>
            <a:pPr lvl="1"/>
            <a:r>
              <a:rPr lang="en-US" altLang="en-US"/>
              <a:t>User supplies his/her password to authenticate</a:t>
            </a:r>
          </a:p>
          <a:p>
            <a:pPr lvl="1"/>
            <a:r>
              <a:rPr lang="en-US" altLang="en-US"/>
              <a:t>If access allowed, program spawns command interpreter with privileges of role account</a:t>
            </a:r>
          </a:p>
        </p:txBody>
      </p:sp>
      <p:sp>
        <p:nvSpPr>
          <p:cNvPr id="2" name="Date Placeholder 1">
            <a:extLst>
              <a:ext uri="{FF2B5EF4-FFF2-40B4-BE49-F238E27FC236}">
                <a16:creationId xmlns:a16="http://schemas.microsoft.com/office/drawing/2014/main" id="{88B3B805-3C5F-C343-8327-ABBE26DA26C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E48126C-D539-8C41-9659-0A3913B18BD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296A0D8-E089-1349-9D0C-0575AB6EC6FE}"/>
              </a:ext>
            </a:extLst>
          </p:cNvPr>
          <p:cNvSpPr>
            <a:spLocks noGrp="1"/>
          </p:cNvSpPr>
          <p:nvPr>
            <p:ph type="sldNum" sz="quarter" idx="12"/>
          </p:nvPr>
        </p:nvSpPr>
        <p:spPr/>
        <p:txBody>
          <a:bodyPr/>
          <a:lstStyle/>
          <a:p>
            <a:r>
              <a:rPr lang="en-US"/>
              <a:t>Slide 31-</a:t>
            </a:r>
            <a:fld id="{52DFCED4-3DB5-5A4D-92BF-293F61671FD6}" type="slidenum">
              <a:rPr lang="en-US" smtClean="0"/>
              <a:pPr/>
              <a:t>4</a:t>
            </a:fld>
            <a:endParaRPr lang="en-US" dirty="0"/>
          </a:p>
        </p:txBody>
      </p:sp>
    </p:spTree>
    <p:extLst>
      <p:ext uri="{BB962C8B-B14F-4D97-AF65-F5344CB8AC3E}">
        <p14:creationId xmlns:p14="http://schemas.microsoft.com/office/powerpoint/2010/main" val="2678116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45B561E4-065F-2E4E-AC50-518BB131E774}"/>
              </a:ext>
            </a:extLst>
          </p:cNvPr>
          <p:cNvSpPr>
            <a:spLocks noGrp="1" noChangeArrowheads="1"/>
          </p:cNvSpPr>
          <p:nvPr>
            <p:ph type="title"/>
          </p:nvPr>
        </p:nvSpPr>
        <p:spPr/>
        <p:txBody>
          <a:bodyPr/>
          <a:lstStyle/>
          <a:p>
            <a:r>
              <a:rPr lang="en-US" altLang="en-US"/>
              <a:t>Security Problems</a:t>
            </a:r>
          </a:p>
        </p:txBody>
      </p:sp>
      <p:sp>
        <p:nvSpPr>
          <p:cNvPr id="323587" name="Rectangle 3">
            <a:extLst>
              <a:ext uri="{FF2B5EF4-FFF2-40B4-BE49-F238E27FC236}">
                <a16:creationId xmlns:a16="http://schemas.microsoft.com/office/drawing/2014/main" id="{ED98B519-BAF3-294D-8AA1-B9D0289C9EBB}"/>
              </a:ext>
            </a:extLst>
          </p:cNvPr>
          <p:cNvSpPr>
            <a:spLocks noGrp="1" noChangeArrowheads="1"/>
          </p:cNvSpPr>
          <p:nvPr>
            <p:ph type="body" idx="1"/>
          </p:nvPr>
        </p:nvSpPr>
        <p:spPr/>
        <p:txBody>
          <a:bodyPr/>
          <a:lstStyle/>
          <a:p>
            <a:pPr>
              <a:lnSpc>
                <a:spcPct val="90000"/>
              </a:lnSpc>
            </a:pPr>
            <a:r>
              <a:rPr lang="en-US" altLang="en-US"/>
              <a:t>If any untrusted process can alter </a:t>
            </a:r>
            <a:r>
              <a:rPr lang="en-US" altLang="en-US" i="1"/>
              <a:t>utmp</a:t>
            </a:r>
            <a:r>
              <a:rPr lang="en-US" altLang="en-US"/>
              <a:t> file, contents cannot be trusted</a:t>
            </a:r>
          </a:p>
          <a:p>
            <a:pPr lvl="1">
              <a:lnSpc>
                <a:spcPct val="90000"/>
              </a:lnSpc>
            </a:pPr>
            <a:r>
              <a:rPr lang="en-US" altLang="en-US"/>
              <a:t>Several security holes came from this</a:t>
            </a:r>
          </a:p>
          <a:p>
            <a:pPr>
              <a:lnSpc>
                <a:spcPct val="90000"/>
              </a:lnSpc>
            </a:pPr>
            <a:r>
              <a:rPr lang="en-US" altLang="en-US"/>
              <a:t>Process may have no associated terminal</a:t>
            </a:r>
          </a:p>
          <a:p>
            <a:pPr>
              <a:lnSpc>
                <a:spcPct val="90000"/>
              </a:lnSpc>
            </a:pPr>
            <a:r>
              <a:rPr lang="en-US" altLang="en-US"/>
              <a:t>Design decision: if either is true, return meaningless location</a:t>
            </a:r>
          </a:p>
          <a:p>
            <a:pPr lvl="1">
              <a:lnSpc>
                <a:spcPct val="90000"/>
              </a:lnSpc>
            </a:pPr>
            <a:r>
              <a:rPr lang="en-US" altLang="en-US"/>
              <a:t>Unless location in access control file is </a:t>
            </a:r>
            <a:r>
              <a:rPr lang="en-US" altLang="en-US" i="1"/>
              <a:t>any</a:t>
            </a:r>
            <a:r>
              <a:rPr lang="en-US" altLang="en-US"/>
              <a:t> wildcard, fails</a:t>
            </a:r>
          </a:p>
        </p:txBody>
      </p:sp>
      <p:sp>
        <p:nvSpPr>
          <p:cNvPr id="2" name="Date Placeholder 1">
            <a:extLst>
              <a:ext uri="{FF2B5EF4-FFF2-40B4-BE49-F238E27FC236}">
                <a16:creationId xmlns:a16="http://schemas.microsoft.com/office/drawing/2014/main" id="{3BBEE239-46D0-E640-BF0B-DBD975D0234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9E73A1E-88CD-B248-9A0E-C079DC07717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A348F34-C648-A944-ACBD-AC03A3854EBE}"/>
              </a:ext>
            </a:extLst>
          </p:cNvPr>
          <p:cNvSpPr>
            <a:spLocks noGrp="1"/>
          </p:cNvSpPr>
          <p:nvPr>
            <p:ph type="sldNum" sz="quarter" idx="12"/>
          </p:nvPr>
        </p:nvSpPr>
        <p:spPr/>
        <p:txBody>
          <a:bodyPr/>
          <a:lstStyle/>
          <a:p>
            <a:r>
              <a:rPr lang="en-US"/>
              <a:t>Slide 31-</a:t>
            </a:r>
            <a:fld id="{52DFCED4-3DB5-5A4D-92BF-293F61671FD6}" type="slidenum">
              <a:rPr lang="en-US" smtClean="0"/>
              <a:pPr/>
              <a:t>40</a:t>
            </a:fld>
            <a:endParaRPr lang="en-US" dirty="0"/>
          </a:p>
        </p:txBody>
      </p:sp>
    </p:spTree>
    <p:extLst>
      <p:ext uri="{BB962C8B-B14F-4D97-AF65-F5344CB8AC3E}">
        <p14:creationId xmlns:p14="http://schemas.microsoft.com/office/powerpoint/2010/main" val="11810257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a:extLst>
              <a:ext uri="{FF2B5EF4-FFF2-40B4-BE49-F238E27FC236}">
                <a16:creationId xmlns:a16="http://schemas.microsoft.com/office/drawing/2014/main" id="{23B31EB7-57DA-4743-9C28-B35D5E06C623}"/>
              </a:ext>
            </a:extLst>
          </p:cNvPr>
          <p:cNvSpPr>
            <a:spLocks noGrp="1" noChangeArrowheads="1"/>
          </p:cNvSpPr>
          <p:nvPr>
            <p:ph type="title"/>
          </p:nvPr>
        </p:nvSpPr>
        <p:spPr/>
        <p:txBody>
          <a:bodyPr/>
          <a:lstStyle/>
          <a:p>
            <a:r>
              <a:rPr lang="en-US" altLang="en-US" sz="4000">
                <a:latin typeface="Courier" pitchFamily="2" charset="0"/>
              </a:rPr>
              <a:t>getlocation()</a:t>
            </a:r>
            <a:r>
              <a:rPr lang="en-US" altLang="en-US"/>
              <a:t> Outline</a:t>
            </a:r>
          </a:p>
        </p:txBody>
      </p:sp>
      <p:sp>
        <p:nvSpPr>
          <p:cNvPr id="325635" name="Rectangle 3">
            <a:extLst>
              <a:ext uri="{FF2B5EF4-FFF2-40B4-BE49-F238E27FC236}">
                <a16:creationId xmlns:a16="http://schemas.microsoft.com/office/drawing/2014/main" id="{A4937D24-4A97-9741-B182-1344B8CD8529}"/>
              </a:ext>
            </a:extLst>
          </p:cNvPr>
          <p:cNvSpPr>
            <a:spLocks noGrp="1" noChangeArrowheads="1"/>
          </p:cNvSpPr>
          <p:nvPr>
            <p:ph type="body" idx="1"/>
          </p:nvPr>
        </p:nvSpPr>
        <p:spPr/>
        <p:txBody>
          <a:bodyPr>
            <a:normAutofit fontScale="77500" lnSpcReduction="20000"/>
          </a:bodyPr>
          <a:lstStyle/>
          <a:p>
            <a:pPr>
              <a:lnSpc>
                <a:spcPct val="90000"/>
              </a:lnSpc>
              <a:buFontTx/>
              <a:buNone/>
            </a:pPr>
            <a:r>
              <a:rPr lang="en-US" altLang="en-US" sz="1600">
                <a:latin typeface="Courier" pitchFamily="2" charset="0"/>
              </a:rPr>
              <a:t>hostname getlocation()</a:t>
            </a:r>
          </a:p>
          <a:p>
            <a:pPr>
              <a:lnSpc>
                <a:spcPct val="90000"/>
              </a:lnSpc>
              <a:buFontTx/>
              <a:buNone/>
            </a:pPr>
            <a:r>
              <a:rPr lang="en-US" altLang="en-US" sz="1600">
                <a:latin typeface="Courier" pitchFamily="2" charset="0"/>
              </a:rPr>
              <a:t>	myterm </a:t>
            </a:r>
            <a:r>
              <a:rPr lang="en-US" altLang="en-US" sz="1600">
                <a:latin typeface="Courier" pitchFamily="2" charset="0"/>
                <a:sym typeface="Symbol" pitchFamily="2" charset="2"/>
              </a:rPr>
              <a:t></a:t>
            </a:r>
            <a:r>
              <a:rPr lang="en-US" altLang="en-US" sz="1600">
                <a:latin typeface="Courier" pitchFamily="2" charset="0"/>
              </a:rPr>
              <a:t> name of terminal associated with process</a:t>
            </a:r>
          </a:p>
          <a:p>
            <a:pPr>
              <a:lnSpc>
                <a:spcPct val="90000"/>
              </a:lnSpc>
              <a:buFontTx/>
              <a:buNone/>
            </a:pPr>
            <a:r>
              <a:rPr lang="en-US" altLang="en-US" sz="1600">
                <a:latin typeface="Courier" pitchFamily="2" charset="0"/>
              </a:rPr>
              <a:t>	obtain utmp file access control list</a:t>
            </a:r>
          </a:p>
          <a:p>
            <a:pPr>
              <a:lnSpc>
                <a:spcPct val="90000"/>
              </a:lnSpc>
              <a:buFontTx/>
              <a:buNone/>
            </a:pPr>
            <a:r>
              <a:rPr lang="en-US" altLang="en-US" sz="1600">
                <a:latin typeface="Courier" pitchFamily="2" charset="0"/>
              </a:rPr>
              <a:t>	if any user other than root can alter it then</a:t>
            </a:r>
          </a:p>
          <a:p>
            <a:pPr>
              <a:lnSpc>
                <a:spcPct val="90000"/>
              </a:lnSpc>
              <a:buFontTx/>
              <a:buNone/>
            </a:pPr>
            <a:r>
              <a:rPr lang="en-US" altLang="en-US" sz="1600">
                <a:latin typeface="Courier" pitchFamily="2" charset="0"/>
              </a:rPr>
              <a:t>		return “*nowhere*”</a:t>
            </a:r>
          </a:p>
          <a:p>
            <a:pPr>
              <a:lnSpc>
                <a:spcPct val="90000"/>
              </a:lnSpc>
              <a:buFontTx/>
              <a:buNone/>
            </a:pPr>
            <a:r>
              <a:rPr lang="en-US" altLang="en-US" sz="1600">
                <a:latin typeface="Courier" pitchFamily="2" charset="0"/>
              </a:rPr>
              <a:t>	open utmp file</a:t>
            </a:r>
          </a:p>
          <a:p>
            <a:pPr>
              <a:lnSpc>
                <a:spcPct val="90000"/>
              </a:lnSpc>
              <a:buFontTx/>
              <a:buNone/>
            </a:pPr>
            <a:r>
              <a:rPr lang="en-US" altLang="en-US" sz="1600">
                <a:latin typeface="Courier" pitchFamily="2" charset="0"/>
              </a:rPr>
              <a:t>	repeat</a:t>
            </a:r>
          </a:p>
          <a:p>
            <a:pPr>
              <a:lnSpc>
                <a:spcPct val="90000"/>
              </a:lnSpc>
              <a:buFontTx/>
              <a:buNone/>
            </a:pPr>
            <a:r>
              <a:rPr lang="en-US" altLang="en-US" sz="1600">
                <a:latin typeface="Courier" pitchFamily="2" charset="0"/>
              </a:rPr>
              <a:t>		term </a:t>
            </a:r>
            <a:r>
              <a:rPr lang="en-US" altLang="en-US" sz="1600">
                <a:latin typeface="Courier" pitchFamily="2" charset="0"/>
                <a:sym typeface="Symbol" pitchFamily="2" charset="2"/>
              </a:rPr>
              <a:t></a:t>
            </a:r>
            <a:r>
              <a:rPr lang="en-US" altLang="en-US" sz="1600">
                <a:latin typeface="Courier" pitchFamily="2" charset="0"/>
              </a:rPr>
              <a:t> get next record from utmp file; EOF if none</a:t>
            </a:r>
          </a:p>
          <a:p>
            <a:pPr>
              <a:lnSpc>
                <a:spcPct val="90000"/>
              </a:lnSpc>
              <a:buFontTx/>
              <a:buNone/>
            </a:pPr>
            <a:r>
              <a:rPr lang="en-US" altLang="en-US" sz="1600">
                <a:latin typeface="Courier" pitchFamily="2" charset="0"/>
              </a:rPr>
              <a:t>		if term ≠ EOF and myterm = term then stat </a:t>
            </a:r>
            <a:r>
              <a:rPr lang="en-US" altLang="en-US" sz="1600">
                <a:latin typeface="Courier" pitchFamily="2" charset="0"/>
                <a:sym typeface="Symbol" pitchFamily="2" charset="2"/>
              </a:rPr>
              <a:t></a:t>
            </a:r>
            <a:r>
              <a:rPr lang="en-US" altLang="en-US" sz="1600">
                <a:latin typeface="Courier" pitchFamily="2" charset="0"/>
              </a:rPr>
              <a:t> true</a:t>
            </a:r>
          </a:p>
          <a:p>
            <a:pPr>
              <a:lnSpc>
                <a:spcPct val="90000"/>
              </a:lnSpc>
              <a:buFontTx/>
              <a:buNone/>
            </a:pPr>
            <a:r>
              <a:rPr lang="en-US" altLang="en-US" sz="1600">
                <a:latin typeface="Courier" pitchFamily="2" charset="0"/>
              </a:rPr>
              <a:t>		else stat </a:t>
            </a:r>
            <a:r>
              <a:rPr lang="en-US" altLang="en-US" sz="1600">
                <a:latin typeface="Courier" pitchFamily="2" charset="0"/>
                <a:sym typeface="Symbol" pitchFamily="2" charset="2"/>
              </a:rPr>
              <a:t></a:t>
            </a:r>
            <a:r>
              <a:rPr lang="en-US" altLang="en-US" sz="1600">
                <a:latin typeface="Courier" pitchFamily="2" charset="0"/>
              </a:rPr>
              <a:t> false</a:t>
            </a:r>
          </a:p>
          <a:p>
            <a:pPr>
              <a:lnSpc>
                <a:spcPct val="90000"/>
              </a:lnSpc>
              <a:buFontTx/>
              <a:buNone/>
            </a:pPr>
            <a:r>
              <a:rPr lang="en-US" altLang="en-US" sz="1600">
                <a:latin typeface="Courier" pitchFamily="2" charset="0"/>
              </a:rPr>
              <a:t>	until term = EOF or stat = true</a:t>
            </a:r>
          </a:p>
          <a:p>
            <a:pPr>
              <a:lnSpc>
                <a:spcPct val="90000"/>
              </a:lnSpc>
              <a:buFontTx/>
              <a:buNone/>
            </a:pPr>
            <a:r>
              <a:rPr lang="en-US" altLang="en-US" sz="1600">
                <a:latin typeface="Courier" pitchFamily="2" charset="0"/>
              </a:rPr>
              <a:t>	if host field in utmp record = empty then</a:t>
            </a:r>
          </a:p>
          <a:p>
            <a:pPr>
              <a:lnSpc>
                <a:spcPct val="90000"/>
              </a:lnSpc>
              <a:buFontTx/>
              <a:buNone/>
            </a:pPr>
            <a:r>
              <a:rPr lang="en-US" altLang="en-US" sz="1600">
                <a:latin typeface="Courier" pitchFamily="2" charset="0"/>
              </a:rPr>
              <a:t>						host </a:t>
            </a:r>
            <a:r>
              <a:rPr lang="en-US" altLang="en-US" sz="1600">
                <a:latin typeface="Courier" pitchFamily="2" charset="0"/>
                <a:sym typeface="Symbol" pitchFamily="2" charset="2"/>
              </a:rPr>
              <a:t></a:t>
            </a:r>
            <a:r>
              <a:rPr lang="en-US" altLang="en-US" sz="1600">
                <a:latin typeface="Courier" pitchFamily="2" charset="0"/>
              </a:rPr>
              <a:t> “localhost”</a:t>
            </a:r>
          </a:p>
          <a:p>
            <a:pPr>
              <a:lnSpc>
                <a:spcPct val="90000"/>
              </a:lnSpc>
              <a:buFontTx/>
              <a:buNone/>
            </a:pPr>
            <a:r>
              <a:rPr lang="en-US" altLang="en-US" sz="1600">
                <a:latin typeface="Courier" pitchFamily="2" charset="0"/>
              </a:rPr>
              <a:t>	else host </a:t>
            </a:r>
            <a:r>
              <a:rPr lang="en-US" altLang="en-US" sz="1600">
                <a:latin typeface="Courier" pitchFamily="2" charset="0"/>
                <a:sym typeface="Symbol" pitchFamily="2" charset="2"/>
              </a:rPr>
              <a:t></a:t>
            </a:r>
            <a:r>
              <a:rPr lang="en-US" altLang="en-US" sz="1600">
                <a:latin typeface="Courier" pitchFamily="2" charset="0"/>
              </a:rPr>
              <a:t> host field of utmp record</a:t>
            </a:r>
          </a:p>
          <a:p>
            <a:pPr>
              <a:lnSpc>
                <a:spcPct val="90000"/>
              </a:lnSpc>
              <a:buFontTx/>
              <a:buNone/>
            </a:pPr>
            <a:r>
              <a:rPr lang="en-US" altLang="en-US" sz="1600">
                <a:latin typeface="Courier" pitchFamily="2" charset="0"/>
              </a:rPr>
              <a:t>	close utmp file</a:t>
            </a:r>
          </a:p>
          <a:p>
            <a:pPr>
              <a:lnSpc>
                <a:spcPct val="90000"/>
              </a:lnSpc>
              <a:buFontTx/>
              <a:buNone/>
            </a:pPr>
            <a:r>
              <a:rPr lang="en-US" altLang="en-US" sz="1600">
                <a:latin typeface="Courier" pitchFamily="2" charset="0"/>
              </a:rPr>
              <a:t>return host</a:t>
            </a:r>
          </a:p>
        </p:txBody>
      </p:sp>
      <p:sp>
        <p:nvSpPr>
          <p:cNvPr id="2" name="Date Placeholder 1">
            <a:extLst>
              <a:ext uri="{FF2B5EF4-FFF2-40B4-BE49-F238E27FC236}">
                <a16:creationId xmlns:a16="http://schemas.microsoft.com/office/drawing/2014/main" id="{C9D0BE0E-3BAB-634B-8FEF-E36A8DC6956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FE2F4A4-8159-814E-BF54-B5468610A30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0B5078D-7BDA-774E-A677-9D16CE09429A}"/>
              </a:ext>
            </a:extLst>
          </p:cNvPr>
          <p:cNvSpPr>
            <a:spLocks noGrp="1"/>
          </p:cNvSpPr>
          <p:nvPr>
            <p:ph type="sldNum" sz="quarter" idx="12"/>
          </p:nvPr>
        </p:nvSpPr>
        <p:spPr/>
        <p:txBody>
          <a:bodyPr/>
          <a:lstStyle/>
          <a:p>
            <a:r>
              <a:rPr lang="en-US"/>
              <a:t>Slide 31-</a:t>
            </a:r>
            <a:fld id="{52DFCED4-3DB5-5A4D-92BF-293F61671FD6}" type="slidenum">
              <a:rPr lang="en-US" smtClean="0"/>
              <a:pPr/>
              <a:t>41</a:t>
            </a:fld>
            <a:endParaRPr lang="en-US" dirty="0"/>
          </a:p>
        </p:txBody>
      </p:sp>
    </p:spTree>
    <p:extLst>
      <p:ext uri="{BB962C8B-B14F-4D97-AF65-F5344CB8AC3E}">
        <p14:creationId xmlns:p14="http://schemas.microsoft.com/office/powerpoint/2010/main" val="591417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a:extLst>
              <a:ext uri="{FF2B5EF4-FFF2-40B4-BE49-F238E27FC236}">
                <a16:creationId xmlns:a16="http://schemas.microsoft.com/office/drawing/2014/main" id="{26C7FFF4-4FD4-854C-A39E-2E2F6FA39F58}"/>
              </a:ext>
            </a:extLst>
          </p:cNvPr>
          <p:cNvSpPr>
            <a:spLocks noGrp="1" noChangeArrowheads="1"/>
          </p:cNvSpPr>
          <p:nvPr>
            <p:ph type="title"/>
          </p:nvPr>
        </p:nvSpPr>
        <p:spPr/>
        <p:txBody>
          <a:bodyPr/>
          <a:lstStyle/>
          <a:p>
            <a:r>
              <a:rPr lang="en-US" altLang="en-US"/>
              <a:t>Access Control Record</a:t>
            </a:r>
          </a:p>
        </p:txBody>
      </p:sp>
      <p:sp>
        <p:nvSpPr>
          <p:cNvPr id="327683" name="Rectangle 3">
            <a:extLst>
              <a:ext uri="{FF2B5EF4-FFF2-40B4-BE49-F238E27FC236}">
                <a16:creationId xmlns:a16="http://schemas.microsoft.com/office/drawing/2014/main" id="{5C6386D1-A624-4748-9EC0-FF97E7D8591A}"/>
              </a:ext>
            </a:extLst>
          </p:cNvPr>
          <p:cNvSpPr>
            <a:spLocks noGrp="1" noChangeArrowheads="1"/>
          </p:cNvSpPr>
          <p:nvPr>
            <p:ph type="body" idx="1"/>
          </p:nvPr>
        </p:nvSpPr>
        <p:spPr/>
        <p:txBody>
          <a:bodyPr/>
          <a:lstStyle/>
          <a:p>
            <a:r>
              <a:rPr lang="en-US" altLang="en-US"/>
              <a:t>Consider match routine</a:t>
            </a:r>
          </a:p>
          <a:p>
            <a:pPr lvl="1"/>
            <a:r>
              <a:rPr lang="en-US" altLang="en-US"/>
              <a:t>User name is uid_t (integer) internally</a:t>
            </a:r>
          </a:p>
          <a:p>
            <a:pPr lvl="2"/>
            <a:r>
              <a:rPr lang="en-US" altLang="en-US"/>
              <a:t>Easiest: require user name to be uid_t in file</a:t>
            </a:r>
          </a:p>
          <a:p>
            <a:pPr lvl="2"/>
            <a:r>
              <a:rPr lang="en-US" altLang="en-US"/>
              <a:t>Problems: (1) human-unfriendly; (2) unless binary data recorded, still need to convert</a:t>
            </a:r>
          </a:p>
          <a:p>
            <a:pPr lvl="2"/>
            <a:r>
              <a:rPr lang="en-US" altLang="en-US"/>
              <a:t>Decision: in file, user names are strings (names or string of digits representing integer)</a:t>
            </a:r>
          </a:p>
          <a:p>
            <a:pPr lvl="1"/>
            <a:r>
              <a:rPr lang="en-US" altLang="en-US"/>
              <a:t>Location, set of commands strings internally</a:t>
            </a:r>
          </a:p>
          <a:p>
            <a:pPr lvl="2"/>
            <a:r>
              <a:rPr lang="en-US" altLang="en-US"/>
              <a:t>Decision: in file, represent them as strings</a:t>
            </a:r>
          </a:p>
        </p:txBody>
      </p:sp>
      <p:sp>
        <p:nvSpPr>
          <p:cNvPr id="2" name="Date Placeholder 1">
            <a:extLst>
              <a:ext uri="{FF2B5EF4-FFF2-40B4-BE49-F238E27FC236}">
                <a16:creationId xmlns:a16="http://schemas.microsoft.com/office/drawing/2014/main" id="{3781592C-2E0E-F946-B064-B0AE7C43D33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8F404C2-7634-7746-84AB-B20DC6E3A03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BC156F0-2B83-3E43-BFAA-200799EDBDDF}"/>
              </a:ext>
            </a:extLst>
          </p:cNvPr>
          <p:cNvSpPr>
            <a:spLocks noGrp="1"/>
          </p:cNvSpPr>
          <p:nvPr>
            <p:ph type="sldNum" sz="quarter" idx="12"/>
          </p:nvPr>
        </p:nvSpPr>
        <p:spPr/>
        <p:txBody>
          <a:bodyPr/>
          <a:lstStyle/>
          <a:p>
            <a:r>
              <a:rPr lang="en-US"/>
              <a:t>Slide 31-</a:t>
            </a:r>
            <a:fld id="{52DFCED4-3DB5-5A4D-92BF-293F61671FD6}" type="slidenum">
              <a:rPr lang="en-US" smtClean="0"/>
              <a:pPr/>
              <a:t>42</a:t>
            </a:fld>
            <a:endParaRPr lang="en-US" dirty="0"/>
          </a:p>
        </p:txBody>
      </p:sp>
    </p:spTree>
    <p:extLst>
      <p:ext uri="{BB962C8B-B14F-4D97-AF65-F5344CB8AC3E}">
        <p14:creationId xmlns:p14="http://schemas.microsoft.com/office/powerpoint/2010/main" val="1153106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4AED3E01-68E9-5343-9882-4AF6DEFE5875}"/>
              </a:ext>
            </a:extLst>
          </p:cNvPr>
          <p:cNvSpPr>
            <a:spLocks noGrp="1" noChangeArrowheads="1"/>
          </p:cNvSpPr>
          <p:nvPr>
            <p:ph type="title"/>
          </p:nvPr>
        </p:nvSpPr>
        <p:spPr/>
        <p:txBody>
          <a:bodyPr/>
          <a:lstStyle/>
          <a:p>
            <a:r>
              <a:rPr lang="en-US" altLang="en-US"/>
              <a:t>Time Representation</a:t>
            </a:r>
          </a:p>
        </p:txBody>
      </p:sp>
      <p:sp>
        <p:nvSpPr>
          <p:cNvPr id="329731" name="Rectangle 3">
            <a:extLst>
              <a:ext uri="{FF2B5EF4-FFF2-40B4-BE49-F238E27FC236}">
                <a16:creationId xmlns:a16="http://schemas.microsoft.com/office/drawing/2014/main" id="{EC658B43-68B5-7E4E-8984-03C06D4EB3FF}"/>
              </a:ext>
            </a:extLst>
          </p:cNvPr>
          <p:cNvSpPr>
            <a:spLocks noGrp="1" noChangeArrowheads="1"/>
          </p:cNvSpPr>
          <p:nvPr>
            <p:ph type="body" idx="1"/>
          </p:nvPr>
        </p:nvSpPr>
        <p:spPr/>
        <p:txBody>
          <a:bodyPr/>
          <a:lstStyle/>
          <a:p>
            <a:pPr>
              <a:lnSpc>
                <a:spcPct val="90000"/>
              </a:lnSpc>
            </a:pPr>
            <a:r>
              <a:rPr lang="en-US" altLang="en-US"/>
              <a:t>Here, time is an interval</a:t>
            </a:r>
          </a:p>
          <a:p>
            <a:pPr lvl="1">
              <a:lnSpc>
                <a:spcPct val="90000"/>
              </a:lnSpc>
            </a:pPr>
            <a:r>
              <a:rPr lang="en-US" altLang="en-US"/>
              <a:t>May 30 means “any time on May 30”, or “May 30 12AM-May 31 12AM</a:t>
            </a:r>
          </a:p>
          <a:p>
            <a:pPr>
              <a:lnSpc>
                <a:spcPct val="90000"/>
              </a:lnSpc>
            </a:pPr>
            <a:r>
              <a:rPr lang="en-US" altLang="en-US"/>
              <a:t>Current time is integer internally</a:t>
            </a:r>
          </a:p>
          <a:p>
            <a:pPr lvl="1">
              <a:lnSpc>
                <a:spcPct val="90000"/>
              </a:lnSpc>
            </a:pPr>
            <a:r>
              <a:rPr lang="en-US" altLang="en-US"/>
              <a:t>Easiest: require time interval to be two integers</a:t>
            </a:r>
          </a:p>
          <a:p>
            <a:pPr lvl="1">
              <a:lnSpc>
                <a:spcPct val="90000"/>
              </a:lnSpc>
            </a:pPr>
            <a:r>
              <a:rPr lang="en-US" altLang="en-US"/>
              <a:t>Problems: (1) human-unfriendly; (2) unless binary data recorded, still need to convert</a:t>
            </a:r>
          </a:p>
          <a:p>
            <a:pPr lvl="1">
              <a:lnSpc>
                <a:spcPct val="90000"/>
              </a:lnSpc>
            </a:pPr>
            <a:r>
              <a:rPr lang="en-US" altLang="en-US"/>
              <a:t>Decision: in file, time interval represented as string</a:t>
            </a:r>
          </a:p>
        </p:txBody>
      </p:sp>
      <p:sp>
        <p:nvSpPr>
          <p:cNvPr id="2" name="Date Placeholder 1">
            <a:extLst>
              <a:ext uri="{FF2B5EF4-FFF2-40B4-BE49-F238E27FC236}">
                <a16:creationId xmlns:a16="http://schemas.microsoft.com/office/drawing/2014/main" id="{47A48881-1B4A-0943-9E88-48D8140A9577}"/>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376C0AF-D527-8F48-95B6-15AC1813058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27B3D03-1C12-1D49-A7B7-1C1CEEFD5326}"/>
              </a:ext>
            </a:extLst>
          </p:cNvPr>
          <p:cNvSpPr>
            <a:spLocks noGrp="1"/>
          </p:cNvSpPr>
          <p:nvPr>
            <p:ph type="sldNum" sz="quarter" idx="12"/>
          </p:nvPr>
        </p:nvSpPr>
        <p:spPr/>
        <p:txBody>
          <a:bodyPr/>
          <a:lstStyle/>
          <a:p>
            <a:r>
              <a:rPr lang="en-US"/>
              <a:t>Slide 31-</a:t>
            </a:r>
            <a:fld id="{52DFCED4-3DB5-5A4D-92BF-293F61671FD6}" type="slidenum">
              <a:rPr lang="en-US" smtClean="0"/>
              <a:pPr/>
              <a:t>43</a:t>
            </a:fld>
            <a:endParaRPr lang="en-US" dirty="0"/>
          </a:p>
        </p:txBody>
      </p:sp>
    </p:spTree>
    <p:extLst>
      <p:ext uri="{BB962C8B-B14F-4D97-AF65-F5344CB8AC3E}">
        <p14:creationId xmlns:p14="http://schemas.microsoft.com/office/powerpoint/2010/main" val="865393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F137AADB-EFF7-4C45-AD17-BCFF3EE0753D}"/>
              </a:ext>
            </a:extLst>
          </p:cNvPr>
          <p:cNvSpPr>
            <a:spLocks noGrp="1" noChangeArrowheads="1"/>
          </p:cNvSpPr>
          <p:nvPr>
            <p:ph type="title"/>
          </p:nvPr>
        </p:nvSpPr>
        <p:spPr/>
        <p:txBody>
          <a:bodyPr/>
          <a:lstStyle/>
          <a:p>
            <a:r>
              <a:rPr lang="en-US" altLang="en-US"/>
              <a:t>Record Format</a:t>
            </a:r>
          </a:p>
        </p:txBody>
      </p:sp>
      <p:sp>
        <p:nvSpPr>
          <p:cNvPr id="331779" name="Rectangle 3">
            <a:extLst>
              <a:ext uri="{FF2B5EF4-FFF2-40B4-BE49-F238E27FC236}">
                <a16:creationId xmlns:a16="http://schemas.microsoft.com/office/drawing/2014/main" id="{B10B4BE0-80B0-554F-AA32-219FC3D56757}"/>
              </a:ext>
            </a:extLst>
          </p:cNvPr>
          <p:cNvSpPr>
            <a:spLocks noGrp="1" noChangeArrowheads="1"/>
          </p:cNvSpPr>
          <p:nvPr>
            <p:ph type="body" idx="1"/>
          </p:nvPr>
        </p:nvSpPr>
        <p:spPr/>
        <p:txBody>
          <a:bodyPr/>
          <a:lstStyle/>
          <a:p>
            <a:pPr>
              <a:lnSpc>
                <a:spcPct val="90000"/>
              </a:lnSpc>
            </a:pPr>
            <a:r>
              <a:rPr lang="en-US" altLang="en-US"/>
              <a:t>Here, </a:t>
            </a:r>
            <a:r>
              <a:rPr lang="en-US" altLang="en-US" i="1"/>
              <a:t>commands</a:t>
            </a:r>
            <a:r>
              <a:rPr lang="en-US" altLang="en-US"/>
              <a:t> is repeated once per command, and </a:t>
            </a:r>
            <a:r>
              <a:rPr lang="en-US" altLang="en-US" i="1"/>
              <a:t>numcommands</a:t>
            </a:r>
            <a:r>
              <a:rPr lang="en-US" altLang="en-US"/>
              <a:t> is number of </a:t>
            </a:r>
            <a:r>
              <a:rPr lang="en-US" altLang="en-US" i="1"/>
              <a:t>commands</a:t>
            </a:r>
            <a:r>
              <a:rPr lang="en-US" altLang="en-US"/>
              <a:t> fields</a:t>
            </a:r>
          </a:p>
          <a:p>
            <a:pPr lvl="1">
              <a:lnSpc>
                <a:spcPct val="80000"/>
              </a:lnSpc>
              <a:buFontTx/>
              <a:buNone/>
            </a:pPr>
            <a:r>
              <a:rPr lang="en-US" altLang="en-US" sz="1800">
                <a:latin typeface="Courier" pitchFamily="2" charset="0"/>
              </a:rPr>
              <a:t>record</a:t>
            </a:r>
          </a:p>
          <a:p>
            <a:pPr lvl="1">
              <a:lnSpc>
                <a:spcPct val="80000"/>
              </a:lnSpc>
              <a:buFontTx/>
              <a:buNone/>
            </a:pPr>
            <a:r>
              <a:rPr lang="en-US" altLang="en-US" sz="1800">
                <a:latin typeface="Courier" pitchFamily="2" charset="0"/>
              </a:rPr>
              <a:t>	role rname</a:t>
            </a:r>
          </a:p>
          <a:p>
            <a:pPr lvl="1">
              <a:lnSpc>
                <a:spcPct val="80000"/>
              </a:lnSpc>
              <a:buFontTx/>
              <a:buNone/>
            </a:pPr>
            <a:r>
              <a:rPr lang="en-US" altLang="en-US" sz="1800">
                <a:latin typeface="Courier" pitchFamily="2" charset="0"/>
              </a:rPr>
              <a:t>	string userlist</a:t>
            </a:r>
          </a:p>
          <a:p>
            <a:pPr lvl="1">
              <a:lnSpc>
                <a:spcPct val="80000"/>
              </a:lnSpc>
              <a:buFontTx/>
              <a:buNone/>
            </a:pPr>
            <a:r>
              <a:rPr lang="en-US" altLang="en-US" sz="1800">
                <a:latin typeface="Courier" pitchFamily="2" charset="0"/>
              </a:rPr>
              <a:t>	string location</a:t>
            </a:r>
          </a:p>
          <a:p>
            <a:pPr lvl="1">
              <a:lnSpc>
                <a:spcPct val="80000"/>
              </a:lnSpc>
              <a:buFontTx/>
              <a:buNone/>
            </a:pPr>
            <a:r>
              <a:rPr lang="en-US" altLang="en-US" sz="1800">
                <a:latin typeface="Courier" pitchFamily="2" charset="0"/>
              </a:rPr>
              <a:t>	string timeofday</a:t>
            </a:r>
          </a:p>
          <a:p>
            <a:pPr lvl="1">
              <a:lnSpc>
                <a:spcPct val="80000"/>
              </a:lnSpc>
              <a:buFontTx/>
              <a:buNone/>
            </a:pPr>
            <a:r>
              <a:rPr lang="en-US" altLang="en-US" sz="1800">
                <a:latin typeface="Courier" pitchFamily="2" charset="0"/>
              </a:rPr>
              <a:t>	string commands[]</a:t>
            </a:r>
          </a:p>
          <a:p>
            <a:pPr lvl="1">
              <a:lnSpc>
                <a:spcPct val="80000"/>
              </a:lnSpc>
              <a:buFontTx/>
              <a:buNone/>
            </a:pPr>
            <a:r>
              <a:rPr lang="en-US" altLang="en-US" sz="1800">
                <a:latin typeface="Courier" pitchFamily="2" charset="0"/>
              </a:rPr>
              <a:t>	…</a:t>
            </a:r>
          </a:p>
          <a:p>
            <a:pPr lvl="1">
              <a:lnSpc>
                <a:spcPct val="80000"/>
              </a:lnSpc>
              <a:buFontTx/>
              <a:buNone/>
            </a:pPr>
            <a:r>
              <a:rPr lang="en-US" altLang="en-US" sz="1800">
                <a:latin typeface="Courier" pitchFamily="2" charset="0"/>
              </a:rPr>
              <a:t>	string commands[]</a:t>
            </a:r>
          </a:p>
          <a:p>
            <a:pPr lvl="1">
              <a:lnSpc>
                <a:spcPct val="80000"/>
              </a:lnSpc>
              <a:buFontTx/>
              <a:buNone/>
            </a:pPr>
            <a:r>
              <a:rPr lang="en-US" altLang="en-US" sz="1800">
                <a:latin typeface="Courier" pitchFamily="2" charset="0"/>
              </a:rPr>
              <a:t>	integer numcommands</a:t>
            </a:r>
          </a:p>
          <a:p>
            <a:pPr lvl="1">
              <a:lnSpc>
                <a:spcPct val="80000"/>
              </a:lnSpc>
              <a:buFontTx/>
              <a:buNone/>
            </a:pPr>
            <a:r>
              <a:rPr lang="en-US" altLang="en-US" sz="1800">
                <a:latin typeface="Courier" pitchFamily="2" charset="0"/>
              </a:rPr>
              <a:t>end record;</a:t>
            </a:r>
            <a:endParaRPr lang="en-US" altLang="en-US">
              <a:latin typeface="Courier" pitchFamily="2" charset="0"/>
            </a:endParaRPr>
          </a:p>
          <a:p>
            <a:pPr>
              <a:lnSpc>
                <a:spcPct val="90000"/>
              </a:lnSpc>
            </a:pPr>
            <a:r>
              <a:rPr lang="en-US" altLang="en-US"/>
              <a:t>May be able to compute </a:t>
            </a:r>
            <a:r>
              <a:rPr lang="en-US" altLang="en-US" i="1"/>
              <a:t>numcommands</a:t>
            </a:r>
            <a:r>
              <a:rPr lang="en-US" altLang="en-US"/>
              <a:t> from record</a:t>
            </a:r>
          </a:p>
        </p:txBody>
      </p:sp>
      <p:sp>
        <p:nvSpPr>
          <p:cNvPr id="2" name="Date Placeholder 1">
            <a:extLst>
              <a:ext uri="{FF2B5EF4-FFF2-40B4-BE49-F238E27FC236}">
                <a16:creationId xmlns:a16="http://schemas.microsoft.com/office/drawing/2014/main" id="{4FCC08D8-7695-BF49-8D7C-E0314133B97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B241CF2-4AB3-C049-BEE2-D7F96B3DC23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28F97C3-0AC1-284F-AE9B-B43EE176729D}"/>
              </a:ext>
            </a:extLst>
          </p:cNvPr>
          <p:cNvSpPr>
            <a:spLocks noGrp="1"/>
          </p:cNvSpPr>
          <p:nvPr>
            <p:ph type="sldNum" sz="quarter" idx="12"/>
          </p:nvPr>
        </p:nvSpPr>
        <p:spPr/>
        <p:txBody>
          <a:bodyPr/>
          <a:lstStyle/>
          <a:p>
            <a:r>
              <a:rPr lang="en-US"/>
              <a:t>Slide 31-</a:t>
            </a:r>
            <a:fld id="{52DFCED4-3DB5-5A4D-92BF-293F61671FD6}" type="slidenum">
              <a:rPr lang="en-US" smtClean="0"/>
              <a:pPr/>
              <a:t>44</a:t>
            </a:fld>
            <a:endParaRPr lang="en-US" dirty="0"/>
          </a:p>
        </p:txBody>
      </p:sp>
    </p:spTree>
    <p:extLst>
      <p:ext uri="{BB962C8B-B14F-4D97-AF65-F5344CB8AC3E}">
        <p14:creationId xmlns:p14="http://schemas.microsoft.com/office/powerpoint/2010/main" val="1541751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D10556A0-6EAC-2949-AD86-953C1FF4D546}"/>
              </a:ext>
            </a:extLst>
          </p:cNvPr>
          <p:cNvSpPr>
            <a:spLocks noGrp="1" noChangeArrowheads="1"/>
          </p:cNvSpPr>
          <p:nvPr>
            <p:ph type="title"/>
          </p:nvPr>
        </p:nvSpPr>
        <p:spPr/>
        <p:txBody>
          <a:bodyPr/>
          <a:lstStyle/>
          <a:p>
            <a:r>
              <a:rPr lang="en-US" altLang="en-US"/>
              <a:t>Error Handling</a:t>
            </a:r>
          </a:p>
        </p:txBody>
      </p:sp>
      <p:sp>
        <p:nvSpPr>
          <p:cNvPr id="334851" name="Rectangle 3">
            <a:extLst>
              <a:ext uri="{FF2B5EF4-FFF2-40B4-BE49-F238E27FC236}">
                <a16:creationId xmlns:a16="http://schemas.microsoft.com/office/drawing/2014/main" id="{152C2C2B-597B-D64C-BC8C-1F81E6759961}"/>
              </a:ext>
            </a:extLst>
          </p:cNvPr>
          <p:cNvSpPr>
            <a:spLocks noGrp="1" noChangeArrowheads="1"/>
          </p:cNvSpPr>
          <p:nvPr>
            <p:ph type="body" idx="1"/>
          </p:nvPr>
        </p:nvSpPr>
        <p:spPr/>
        <p:txBody>
          <a:bodyPr/>
          <a:lstStyle/>
          <a:p>
            <a:r>
              <a:rPr lang="en-US" altLang="en-US"/>
              <a:t>Suppose syntax error or garbled record</a:t>
            </a:r>
          </a:p>
          <a:p>
            <a:r>
              <a:rPr lang="en-US" altLang="en-US"/>
              <a:t>Error cannot be ignored</a:t>
            </a:r>
          </a:p>
          <a:p>
            <a:pPr lvl="1"/>
            <a:r>
              <a:rPr lang="en-US" altLang="en-US"/>
              <a:t>Log it so system administrator can see it</a:t>
            </a:r>
          </a:p>
          <a:p>
            <a:pPr lvl="2"/>
            <a:r>
              <a:rPr lang="en-US" altLang="en-US"/>
              <a:t>Include access control file name, line or record number</a:t>
            </a:r>
          </a:p>
          <a:p>
            <a:pPr lvl="1"/>
            <a:r>
              <a:rPr lang="en-US" altLang="en-US"/>
              <a:t>Notify user, or tell user why there is an error, different question</a:t>
            </a:r>
          </a:p>
          <a:p>
            <a:pPr lvl="2"/>
            <a:r>
              <a:rPr lang="en-US" altLang="en-US"/>
              <a:t>Can just say “access denied”</a:t>
            </a:r>
          </a:p>
          <a:p>
            <a:pPr lvl="2"/>
            <a:r>
              <a:rPr lang="en-US" altLang="en-US"/>
              <a:t>If error message, need to give access control file name, line number</a:t>
            </a:r>
          </a:p>
          <a:p>
            <a:pPr lvl="1"/>
            <a:r>
              <a:rPr lang="en-US" altLang="en-US"/>
              <a:t>Suggests error, log routines part of </a:t>
            </a:r>
            <a:r>
              <a:rPr lang="en-US" altLang="en-US" i="1"/>
              <a:t>accessok</a:t>
            </a:r>
            <a:r>
              <a:rPr lang="en-US" altLang="en-US"/>
              <a:t> module</a:t>
            </a:r>
          </a:p>
        </p:txBody>
      </p:sp>
      <p:sp>
        <p:nvSpPr>
          <p:cNvPr id="2" name="Date Placeholder 1">
            <a:extLst>
              <a:ext uri="{FF2B5EF4-FFF2-40B4-BE49-F238E27FC236}">
                <a16:creationId xmlns:a16="http://schemas.microsoft.com/office/drawing/2014/main" id="{6241301F-0728-6E47-9C61-304DE9ED172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B8996B0-0985-5A47-9A10-259E526F27D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D59CD1B-3CB9-5E4D-A193-B267CA7B2ECF}"/>
              </a:ext>
            </a:extLst>
          </p:cNvPr>
          <p:cNvSpPr>
            <a:spLocks noGrp="1"/>
          </p:cNvSpPr>
          <p:nvPr>
            <p:ph type="sldNum" sz="quarter" idx="12"/>
          </p:nvPr>
        </p:nvSpPr>
        <p:spPr/>
        <p:txBody>
          <a:bodyPr/>
          <a:lstStyle/>
          <a:p>
            <a:r>
              <a:rPr lang="en-US"/>
              <a:t>Slide 31-</a:t>
            </a:r>
            <a:fld id="{52DFCED4-3DB5-5A4D-92BF-293F61671FD6}" type="slidenum">
              <a:rPr lang="en-US" smtClean="0"/>
              <a:pPr/>
              <a:t>45</a:t>
            </a:fld>
            <a:endParaRPr lang="en-US" dirty="0"/>
          </a:p>
        </p:txBody>
      </p:sp>
    </p:spTree>
    <p:extLst>
      <p:ext uri="{BB962C8B-B14F-4D97-AF65-F5344CB8AC3E}">
        <p14:creationId xmlns:p14="http://schemas.microsoft.com/office/powerpoint/2010/main" val="3120357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A49635A3-D8D8-2E46-A85F-70DA1925D4E0}"/>
              </a:ext>
            </a:extLst>
          </p:cNvPr>
          <p:cNvSpPr>
            <a:spLocks noGrp="1" noChangeArrowheads="1"/>
          </p:cNvSpPr>
          <p:nvPr>
            <p:ph type="title"/>
          </p:nvPr>
        </p:nvSpPr>
        <p:spPr/>
        <p:txBody>
          <a:bodyPr/>
          <a:lstStyle/>
          <a:p>
            <a:r>
              <a:rPr lang="en-US" altLang="en-US"/>
              <a:t>Implementation</a:t>
            </a:r>
          </a:p>
        </p:txBody>
      </p:sp>
      <p:sp>
        <p:nvSpPr>
          <p:cNvPr id="336899" name="Rectangle 3">
            <a:extLst>
              <a:ext uri="{FF2B5EF4-FFF2-40B4-BE49-F238E27FC236}">
                <a16:creationId xmlns:a16="http://schemas.microsoft.com/office/drawing/2014/main" id="{8C721DE2-4EA8-4845-82EB-6E98AD2A52C1}"/>
              </a:ext>
            </a:extLst>
          </p:cNvPr>
          <p:cNvSpPr>
            <a:spLocks noGrp="1" noChangeArrowheads="1"/>
          </p:cNvSpPr>
          <p:nvPr>
            <p:ph type="body" idx="1"/>
          </p:nvPr>
        </p:nvSpPr>
        <p:spPr/>
        <p:txBody>
          <a:bodyPr/>
          <a:lstStyle/>
          <a:p>
            <a:pPr>
              <a:lnSpc>
                <a:spcPct val="90000"/>
              </a:lnSpc>
            </a:pPr>
            <a:r>
              <a:rPr lang="en-US" altLang="en-US" dirty="0"/>
              <a:t>Concern: many common security-related programming problems</a:t>
            </a:r>
          </a:p>
          <a:p>
            <a:pPr lvl="1">
              <a:lnSpc>
                <a:spcPct val="90000"/>
              </a:lnSpc>
            </a:pPr>
            <a:r>
              <a:rPr lang="en-US" altLang="en-US" dirty="0"/>
              <a:t>Present management and programming rules</a:t>
            </a:r>
          </a:p>
          <a:p>
            <a:pPr lvl="1">
              <a:lnSpc>
                <a:spcPct val="90000"/>
              </a:lnSpc>
            </a:pPr>
            <a:r>
              <a:rPr lang="en-US" altLang="en-US" dirty="0"/>
              <a:t>Use framework for describing problems</a:t>
            </a:r>
          </a:p>
          <a:p>
            <a:pPr lvl="2">
              <a:lnSpc>
                <a:spcPct val="90000"/>
              </a:lnSpc>
            </a:pPr>
            <a:r>
              <a:rPr lang="en-US" altLang="en-US" dirty="0"/>
              <a:t>NRL: our interest is technical modeling, not reason for or time of introduction</a:t>
            </a:r>
          </a:p>
          <a:p>
            <a:pPr lvl="2">
              <a:lnSpc>
                <a:spcPct val="90000"/>
              </a:lnSpc>
            </a:pPr>
            <a:r>
              <a:rPr lang="en-US" altLang="en-US" dirty="0"/>
              <a:t>Aslam: want to look at multiple components of vulnerabilities</a:t>
            </a:r>
          </a:p>
          <a:p>
            <a:pPr lvl="2">
              <a:lnSpc>
                <a:spcPct val="90000"/>
              </a:lnSpc>
            </a:pPr>
            <a:r>
              <a:rPr lang="en-US" altLang="en-US" dirty="0"/>
              <a:t>Use PA or RISOS; we choose PA</a:t>
            </a:r>
          </a:p>
        </p:txBody>
      </p:sp>
      <p:sp>
        <p:nvSpPr>
          <p:cNvPr id="2" name="Date Placeholder 1">
            <a:extLst>
              <a:ext uri="{FF2B5EF4-FFF2-40B4-BE49-F238E27FC236}">
                <a16:creationId xmlns:a16="http://schemas.microsoft.com/office/drawing/2014/main" id="{626F6343-38EC-3848-82E5-CDD41EAB079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BEB3094-F43E-7E4B-B3EB-1B10912A3C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27E1F31-BACF-F640-836B-B48D40B56E55}"/>
              </a:ext>
            </a:extLst>
          </p:cNvPr>
          <p:cNvSpPr>
            <a:spLocks noGrp="1"/>
          </p:cNvSpPr>
          <p:nvPr>
            <p:ph type="sldNum" sz="quarter" idx="12"/>
          </p:nvPr>
        </p:nvSpPr>
        <p:spPr/>
        <p:txBody>
          <a:bodyPr/>
          <a:lstStyle/>
          <a:p>
            <a:r>
              <a:rPr lang="en-US"/>
              <a:t>Slide 31-</a:t>
            </a:r>
            <a:fld id="{52DFCED4-3DB5-5A4D-92BF-293F61671FD6}" type="slidenum">
              <a:rPr lang="en-US" smtClean="0"/>
              <a:pPr/>
              <a:t>46</a:t>
            </a:fld>
            <a:endParaRPr lang="en-US" dirty="0"/>
          </a:p>
        </p:txBody>
      </p:sp>
    </p:spTree>
    <p:extLst>
      <p:ext uri="{BB962C8B-B14F-4D97-AF65-F5344CB8AC3E}">
        <p14:creationId xmlns:p14="http://schemas.microsoft.com/office/powerpoint/2010/main" val="1882311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8DAC3D25-957F-6F47-970F-66C839DFB319}"/>
              </a:ext>
            </a:extLst>
          </p:cNvPr>
          <p:cNvSpPr>
            <a:spLocks noGrp="1" noChangeArrowheads="1"/>
          </p:cNvSpPr>
          <p:nvPr>
            <p:ph type="title"/>
          </p:nvPr>
        </p:nvSpPr>
        <p:spPr/>
        <p:txBody>
          <a:bodyPr/>
          <a:lstStyle/>
          <a:p>
            <a:r>
              <a:rPr lang="en-US" altLang="en-US"/>
              <a:t>Improper Choice of Initial Protection Domain</a:t>
            </a:r>
          </a:p>
        </p:txBody>
      </p:sp>
      <p:sp>
        <p:nvSpPr>
          <p:cNvPr id="338947" name="Rectangle 3">
            <a:extLst>
              <a:ext uri="{FF2B5EF4-FFF2-40B4-BE49-F238E27FC236}">
                <a16:creationId xmlns:a16="http://schemas.microsoft.com/office/drawing/2014/main" id="{5A5A5069-5FF7-7B4D-A292-28B0A4DEC0AD}"/>
              </a:ext>
            </a:extLst>
          </p:cNvPr>
          <p:cNvSpPr>
            <a:spLocks noGrp="1" noChangeArrowheads="1"/>
          </p:cNvSpPr>
          <p:nvPr>
            <p:ph type="body" idx="1"/>
          </p:nvPr>
        </p:nvSpPr>
        <p:spPr/>
        <p:txBody>
          <a:bodyPr/>
          <a:lstStyle/>
          <a:p>
            <a:r>
              <a:rPr lang="en-US" altLang="en-US"/>
              <a:t>Arise from incorrect setting of permissions or privileges</a:t>
            </a:r>
          </a:p>
          <a:p>
            <a:pPr lvl="1"/>
            <a:r>
              <a:rPr lang="en-US" altLang="en-US"/>
              <a:t>Process privileges</a:t>
            </a:r>
          </a:p>
          <a:p>
            <a:pPr lvl="1"/>
            <a:r>
              <a:rPr lang="en-US" altLang="en-US"/>
              <a:t>Access control file permissions</a:t>
            </a:r>
          </a:p>
          <a:p>
            <a:pPr lvl="1"/>
            <a:r>
              <a:rPr lang="en-US" altLang="en-US"/>
              <a:t>Memory protection</a:t>
            </a:r>
          </a:p>
          <a:p>
            <a:pPr lvl="1"/>
            <a:r>
              <a:rPr lang="en-US" altLang="en-US"/>
              <a:t>Trust in system</a:t>
            </a:r>
          </a:p>
        </p:txBody>
      </p:sp>
      <p:sp>
        <p:nvSpPr>
          <p:cNvPr id="2" name="Date Placeholder 1">
            <a:extLst>
              <a:ext uri="{FF2B5EF4-FFF2-40B4-BE49-F238E27FC236}">
                <a16:creationId xmlns:a16="http://schemas.microsoft.com/office/drawing/2014/main" id="{DEA41E32-016F-8E40-8DA4-099BE2AFBE9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AC853D9-60EF-8040-9222-0D7E28B0C52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C839688-4234-394A-8C62-A66AE76FF364}"/>
              </a:ext>
            </a:extLst>
          </p:cNvPr>
          <p:cNvSpPr>
            <a:spLocks noGrp="1"/>
          </p:cNvSpPr>
          <p:nvPr>
            <p:ph type="sldNum" sz="quarter" idx="12"/>
          </p:nvPr>
        </p:nvSpPr>
        <p:spPr/>
        <p:txBody>
          <a:bodyPr/>
          <a:lstStyle/>
          <a:p>
            <a:r>
              <a:rPr lang="en-US"/>
              <a:t>Slide 31-</a:t>
            </a:r>
            <a:fld id="{52DFCED4-3DB5-5A4D-92BF-293F61671FD6}" type="slidenum">
              <a:rPr lang="en-US" smtClean="0"/>
              <a:pPr/>
              <a:t>47</a:t>
            </a:fld>
            <a:endParaRPr lang="en-US" dirty="0"/>
          </a:p>
        </p:txBody>
      </p:sp>
    </p:spTree>
    <p:extLst>
      <p:ext uri="{BB962C8B-B14F-4D97-AF65-F5344CB8AC3E}">
        <p14:creationId xmlns:p14="http://schemas.microsoft.com/office/powerpoint/2010/main" val="9291742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826C87EA-C581-9B4B-829A-321FF28D1050}"/>
              </a:ext>
            </a:extLst>
          </p:cNvPr>
          <p:cNvSpPr>
            <a:spLocks noGrp="1" noChangeArrowheads="1"/>
          </p:cNvSpPr>
          <p:nvPr>
            <p:ph type="title"/>
          </p:nvPr>
        </p:nvSpPr>
        <p:spPr/>
        <p:txBody>
          <a:bodyPr/>
          <a:lstStyle/>
          <a:p>
            <a:r>
              <a:rPr lang="en-US" altLang="en-US"/>
              <a:t>Process Privileges</a:t>
            </a:r>
          </a:p>
        </p:txBody>
      </p:sp>
      <p:sp>
        <p:nvSpPr>
          <p:cNvPr id="340995" name="Rectangle 3">
            <a:extLst>
              <a:ext uri="{FF2B5EF4-FFF2-40B4-BE49-F238E27FC236}">
                <a16:creationId xmlns:a16="http://schemas.microsoft.com/office/drawing/2014/main" id="{C56CDE40-FA1C-F448-BBC9-6F53181A1906}"/>
              </a:ext>
            </a:extLst>
          </p:cNvPr>
          <p:cNvSpPr>
            <a:spLocks noGrp="1" noChangeArrowheads="1"/>
          </p:cNvSpPr>
          <p:nvPr>
            <p:ph type="body" idx="1"/>
          </p:nvPr>
        </p:nvSpPr>
        <p:spPr/>
        <p:txBody>
          <a:bodyPr/>
          <a:lstStyle/>
          <a:p>
            <a:pPr>
              <a:lnSpc>
                <a:spcPct val="90000"/>
              </a:lnSpc>
            </a:pPr>
            <a:r>
              <a:rPr lang="en-US" altLang="en-US"/>
              <a:t>Least privilege: no process has more privileges than needed, but each process has the privileges it needs</a:t>
            </a:r>
          </a:p>
          <a:p>
            <a:pPr>
              <a:lnSpc>
                <a:spcPct val="90000"/>
              </a:lnSpc>
            </a:pPr>
            <a:r>
              <a:rPr lang="en-US" altLang="en-US"/>
              <a:t>Implementation Rule 1:</a:t>
            </a:r>
          </a:p>
          <a:p>
            <a:pPr lvl="1">
              <a:lnSpc>
                <a:spcPct val="90000"/>
              </a:lnSpc>
            </a:pPr>
            <a:r>
              <a:rPr lang="en-US" altLang="en-US" b="1"/>
              <a:t>Structure the process so that all sections requiring extra privileges are modules. The modules should be as small as possible and should perform only those tasks that require those privileges.</a:t>
            </a:r>
          </a:p>
        </p:txBody>
      </p:sp>
      <p:sp>
        <p:nvSpPr>
          <p:cNvPr id="2" name="Date Placeholder 1">
            <a:extLst>
              <a:ext uri="{FF2B5EF4-FFF2-40B4-BE49-F238E27FC236}">
                <a16:creationId xmlns:a16="http://schemas.microsoft.com/office/drawing/2014/main" id="{66E66C6B-7D2A-C740-B2B3-8A59065855B7}"/>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1217349-26D4-A94B-91D1-A2C3A1BA1E4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4FBE2BE-0047-644B-8918-9716A862D87C}"/>
              </a:ext>
            </a:extLst>
          </p:cNvPr>
          <p:cNvSpPr>
            <a:spLocks noGrp="1"/>
          </p:cNvSpPr>
          <p:nvPr>
            <p:ph type="sldNum" sz="quarter" idx="12"/>
          </p:nvPr>
        </p:nvSpPr>
        <p:spPr/>
        <p:txBody>
          <a:bodyPr/>
          <a:lstStyle/>
          <a:p>
            <a:r>
              <a:rPr lang="en-US"/>
              <a:t>Slide 31-</a:t>
            </a:r>
            <a:fld id="{52DFCED4-3DB5-5A4D-92BF-293F61671FD6}" type="slidenum">
              <a:rPr lang="en-US" smtClean="0"/>
              <a:pPr/>
              <a:t>48</a:t>
            </a:fld>
            <a:endParaRPr lang="en-US" dirty="0"/>
          </a:p>
        </p:txBody>
      </p:sp>
    </p:spTree>
    <p:extLst>
      <p:ext uri="{BB962C8B-B14F-4D97-AF65-F5344CB8AC3E}">
        <p14:creationId xmlns:p14="http://schemas.microsoft.com/office/powerpoint/2010/main" val="1013173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6516AB61-C9B1-DB48-906F-CC1FB57736E2}"/>
              </a:ext>
            </a:extLst>
          </p:cNvPr>
          <p:cNvSpPr>
            <a:spLocks noGrp="1" noChangeArrowheads="1"/>
          </p:cNvSpPr>
          <p:nvPr>
            <p:ph type="title"/>
          </p:nvPr>
        </p:nvSpPr>
        <p:spPr/>
        <p:txBody>
          <a:bodyPr/>
          <a:lstStyle/>
          <a:p>
            <a:r>
              <a:rPr lang="en-US" altLang="en-US"/>
              <a:t>Basis</a:t>
            </a:r>
          </a:p>
        </p:txBody>
      </p:sp>
      <p:sp>
        <p:nvSpPr>
          <p:cNvPr id="343043" name="Rectangle 3">
            <a:extLst>
              <a:ext uri="{FF2B5EF4-FFF2-40B4-BE49-F238E27FC236}">
                <a16:creationId xmlns:a16="http://schemas.microsoft.com/office/drawing/2014/main" id="{FDE214E2-4AFA-C344-8215-0C6BE87F12B3}"/>
              </a:ext>
            </a:extLst>
          </p:cNvPr>
          <p:cNvSpPr>
            <a:spLocks noGrp="1" noChangeArrowheads="1"/>
          </p:cNvSpPr>
          <p:nvPr>
            <p:ph type="body" idx="1"/>
          </p:nvPr>
        </p:nvSpPr>
        <p:spPr/>
        <p:txBody>
          <a:bodyPr/>
          <a:lstStyle/>
          <a:p>
            <a:pPr>
              <a:lnSpc>
                <a:spcPct val="90000"/>
              </a:lnSpc>
            </a:pPr>
            <a:r>
              <a:rPr lang="en-US" altLang="en-US"/>
              <a:t>Reference monitor</a:t>
            </a:r>
          </a:p>
          <a:p>
            <a:pPr lvl="1">
              <a:lnSpc>
                <a:spcPct val="90000"/>
              </a:lnSpc>
            </a:pPr>
            <a:r>
              <a:rPr lang="en-US" altLang="en-US"/>
              <a:t>Verifiable: here, modules are small and simple</a:t>
            </a:r>
          </a:p>
          <a:p>
            <a:pPr lvl="1">
              <a:lnSpc>
                <a:spcPct val="90000"/>
              </a:lnSpc>
            </a:pPr>
            <a:r>
              <a:rPr lang="en-US" altLang="en-US"/>
              <a:t>Complete: here, access to privileged resource only possible through privileges, which require program to call module</a:t>
            </a:r>
          </a:p>
          <a:p>
            <a:pPr lvl="1">
              <a:lnSpc>
                <a:spcPct val="90000"/>
              </a:lnSpc>
            </a:pPr>
            <a:r>
              <a:rPr lang="en-US" altLang="en-US"/>
              <a:t>Tamperproof: separate modules with well-defined interfaces minimizes chances of other parts of program corrupting those modules</a:t>
            </a:r>
          </a:p>
          <a:p>
            <a:pPr>
              <a:lnSpc>
                <a:spcPct val="90000"/>
              </a:lnSpc>
            </a:pPr>
            <a:r>
              <a:rPr lang="en-US" altLang="en-US" b="1" i="1"/>
              <a:t>Note</a:t>
            </a:r>
            <a:r>
              <a:rPr lang="en-US" altLang="en-US"/>
              <a:t>: this program, and these modules, are </a:t>
            </a:r>
            <a:r>
              <a:rPr lang="en-US" altLang="en-US" b="1" i="1"/>
              <a:t>not</a:t>
            </a:r>
            <a:r>
              <a:rPr lang="en-US" altLang="en-US"/>
              <a:t> reference monitors!</a:t>
            </a:r>
          </a:p>
          <a:p>
            <a:pPr lvl="1">
              <a:lnSpc>
                <a:spcPct val="90000"/>
              </a:lnSpc>
            </a:pPr>
            <a:r>
              <a:rPr lang="en-US" altLang="en-US"/>
              <a:t>We’re approximating reference monitors …</a:t>
            </a:r>
          </a:p>
        </p:txBody>
      </p:sp>
      <p:sp>
        <p:nvSpPr>
          <p:cNvPr id="2" name="Date Placeholder 1">
            <a:extLst>
              <a:ext uri="{FF2B5EF4-FFF2-40B4-BE49-F238E27FC236}">
                <a16:creationId xmlns:a16="http://schemas.microsoft.com/office/drawing/2014/main" id="{0E73B41D-36BC-5C4C-9437-A0BD623C3C0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1D2B7EF-DED7-1A42-8445-CDDC97B4EDC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C52B227-09E5-DE40-AA4A-CE9E22CBE666}"/>
              </a:ext>
            </a:extLst>
          </p:cNvPr>
          <p:cNvSpPr>
            <a:spLocks noGrp="1"/>
          </p:cNvSpPr>
          <p:nvPr>
            <p:ph type="sldNum" sz="quarter" idx="12"/>
          </p:nvPr>
        </p:nvSpPr>
        <p:spPr/>
        <p:txBody>
          <a:bodyPr/>
          <a:lstStyle/>
          <a:p>
            <a:r>
              <a:rPr lang="en-US"/>
              <a:t>Slide 31-</a:t>
            </a:r>
            <a:fld id="{52DFCED4-3DB5-5A4D-92BF-293F61671FD6}" type="slidenum">
              <a:rPr lang="en-US" smtClean="0"/>
              <a:pPr/>
              <a:t>49</a:t>
            </a:fld>
            <a:endParaRPr lang="en-US" dirty="0"/>
          </a:p>
        </p:txBody>
      </p:sp>
    </p:spTree>
    <p:extLst>
      <p:ext uri="{BB962C8B-B14F-4D97-AF65-F5344CB8AC3E}">
        <p14:creationId xmlns:p14="http://schemas.microsoft.com/office/powerpoint/2010/main" val="317445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5C8A71D4-5270-F645-9B9F-0A6BB4BEE1C5}"/>
              </a:ext>
            </a:extLst>
          </p:cNvPr>
          <p:cNvSpPr>
            <a:spLocks noGrp="1" noChangeArrowheads="1"/>
          </p:cNvSpPr>
          <p:nvPr>
            <p:ph type="title"/>
          </p:nvPr>
        </p:nvSpPr>
        <p:spPr/>
        <p:txBody>
          <a:bodyPr/>
          <a:lstStyle/>
          <a:p>
            <a:r>
              <a:rPr lang="en-US" altLang="en-US"/>
              <a:t>Requirements</a:t>
            </a:r>
          </a:p>
        </p:txBody>
      </p:sp>
      <p:sp>
        <p:nvSpPr>
          <p:cNvPr id="260099" name="Rectangle 3">
            <a:extLst>
              <a:ext uri="{FF2B5EF4-FFF2-40B4-BE49-F238E27FC236}">
                <a16:creationId xmlns:a16="http://schemas.microsoft.com/office/drawing/2014/main" id="{385F17A6-AF6F-394C-8E8A-5825377B49B3}"/>
              </a:ext>
            </a:extLst>
          </p:cNvPr>
          <p:cNvSpPr>
            <a:spLocks noGrp="1" noChangeArrowheads="1"/>
          </p:cNvSpPr>
          <p:nvPr>
            <p:ph type="body" idx="1"/>
          </p:nvPr>
        </p:nvSpPr>
        <p:spPr/>
        <p:txBody>
          <a:bodyPr/>
          <a:lstStyle/>
          <a:p>
            <a:pPr marL="609600" indent="-609600">
              <a:buFont typeface="Arial" panose="020B0604020202020204" pitchFamily="34" charset="0"/>
              <a:buAutoNum type="arabicPeriod"/>
            </a:pPr>
            <a:r>
              <a:rPr lang="en-US" altLang="en-US"/>
              <a:t>Access to role account based on user, location, time of request</a:t>
            </a:r>
          </a:p>
          <a:p>
            <a:pPr marL="609600" indent="-609600">
              <a:buFont typeface="Arial" panose="020B0604020202020204" pitchFamily="34" charset="0"/>
              <a:buAutoNum type="arabicPeriod"/>
            </a:pPr>
            <a:r>
              <a:rPr lang="en-US" altLang="en-US"/>
              <a:t>Settings of role account’s environment replaces corresponding settings of user’s environment, but rest of user’s environment preserved</a:t>
            </a:r>
          </a:p>
          <a:p>
            <a:pPr marL="609600" indent="-609600">
              <a:buFont typeface="Arial" panose="020B0604020202020204" pitchFamily="34" charset="0"/>
              <a:buAutoNum type="arabicPeriod"/>
            </a:pPr>
            <a:r>
              <a:rPr lang="en-US" altLang="en-US"/>
              <a:t>Only </a:t>
            </a:r>
            <a:r>
              <a:rPr lang="en-US" altLang="en-US" i="1"/>
              <a:t>root</a:t>
            </a:r>
            <a:r>
              <a:rPr lang="en-US" altLang="en-US"/>
              <a:t> can alter access control information for access to role account</a:t>
            </a:r>
          </a:p>
        </p:txBody>
      </p:sp>
      <p:sp>
        <p:nvSpPr>
          <p:cNvPr id="2" name="Date Placeholder 1">
            <a:extLst>
              <a:ext uri="{FF2B5EF4-FFF2-40B4-BE49-F238E27FC236}">
                <a16:creationId xmlns:a16="http://schemas.microsoft.com/office/drawing/2014/main" id="{5327CD0A-C822-364C-8709-1A7AF8D9E55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9456162-4A93-8A47-A01B-145B339079E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0AE0F9A-2565-CB44-A982-E5B858D2A220}"/>
              </a:ext>
            </a:extLst>
          </p:cNvPr>
          <p:cNvSpPr>
            <a:spLocks noGrp="1"/>
          </p:cNvSpPr>
          <p:nvPr>
            <p:ph type="sldNum" sz="quarter" idx="12"/>
          </p:nvPr>
        </p:nvSpPr>
        <p:spPr/>
        <p:txBody>
          <a:bodyPr/>
          <a:lstStyle/>
          <a:p>
            <a:r>
              <a:rPr lang="en-US"/>
              <a:t>Slide 31-</a:t>
            </a:r>
            <a:fld id="{52DFCED4-3DB5-5A4D-92BF-293F61671FD6}" type="slidenum">
              <a:rPr lang="en-US" smtClean="0"/>
              <a:pPr/>
              <a:t>5</a:t>
            </a:fld>
            <a:endParaRPr lang="en-US" dirty="0"/>
          </a:p>
        </p:txBody>
      </p:sp>
    </p:spTree>
    <p:extLst>
      <p:ext uri="{BB962C8B-B14F-4D97-AF65-F5344CB8AC3E}">
        <p14:creationId xmlns:p14="http://schemas.microsoft.com/office/powerpoint/2010/main" val="39694813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05D32069-EEDE-AA4D-BA6C-5A80AD38BA4B}"/>
              </a:ext>
            </a:extLst>
          </p:cNvPr>
          <p:cNvSpPr>
            <a:spLocks noGrp="1" noChangeArrowheads="1"/>
          </p:cNvSpPr>
          <p:nvPr>
            <p:ph type="title"/>
          </p:nvPr>
        </p:nvSpPr>
        <p:spPr/>
        <p:txBody>
          <a:bodyPr/>
          <a:lstStyle/>
          <a:p>
            <a:r>
              <a:rPr lang="en-US" altLang="en-US"/>
              <a:t>More Process Privileges</a:t>
            </a:r>
          </a:p>
        </p:txBody>
      </p:sp>
      <p:sp>
        <p:nvSpPr>
          <p:cNvPr id="345091" name="Rectangle 3">
            <a:extLst>
              <a:ext uri="{FF2B5EF4-FFF2-40B4-BE49-F238E27FC236}">
                <a16:creationId xmlns:a16="http://schemas.microsoft.com/office/drawing/2014/main" id="{E3C1E5E0-B58F-EB4B-94B5-D92E87D7E207}"/>
              </a:ext>
            </a:extLst>
          </p:cNvPr>
          <p:cNvSpPr>
            <a:spLocks noGrp="1" noChangeArrowheads="1"/>
          </p:cNvSpPr>
          <p:nvPr>
            <p:ph type="body" idx="1"/>
          </p:nvPr>
        </p:nvSpPr>
        <p:spPr/>
        <p:txBody>
          <a:bodyPr/>
          <a:lstStyle/>
          <a:p>
            <a:r>
              <a:rPr lang="en-US" altLang="en-US" dirty="0"/>
              <a:t>Insufficient privilege: denial of service</a:t>
            </a:r>
          </a:p>
          <a:p>
            <a:r>
              <a:rPr lang="en-US" altLang="en-US" dirty="0"/>
              <a:t>Excessive privilege: attacker could exploit vulnerabilities in program</a:t>
            </a:r>
          </a:p>
          <a:p>
            <a:r>
              <a:rPr lang="en-US" altLang="en-US" dirty="0"/>
              <a:t>Management Rule 1:</a:t>
            </a:r>
          </a:p>
          <a:p>
            <a:pPr lvl="1"/>
            <a:r>
              <a:rPr lang="en-US" altLang="en-US" b="1" dirty="0"/>
              <a:t>Check that the process privileges are set properly.</a:t>
            </a:r>
            <a:endParaRPr lang="en-US" altLang="en-US" dirty="0"/>
          </a:p>
        </p:txBody>
      </p:sp>
      <p:sp>
        <p:nvSpPr>
          <p:cNvPr id="2" name="Date Placeholder 1">
            <a:extLst>
              <a:ext uri="{FF2B5EF4-FFF2-40B4-BE49-F238E27FC236}">
                <a16:creationId xmlns:a16="http://schemas.microsoft.com/office/drawing/2014/main" id="{5BDD57DF-3E0C-304C-930B-2245922C332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DCA94CF-CD63-564B-AB5E-A7B5C63FDE2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DEE6DAC-C8AE-4B4E-BD30-2D69D9A17D38}"/>
              </a:ext>
            </a:extLst>
          </p:cNvPr>
          <p:cNvSpPr>
            <a:spLocks noGrp="1"/>
          </p:cNvSpPr>
          <p:nvPr>
            <p:ph type="sldNum" sz="quarter" idx="12"/>
          </p:nvPr>
        </p:nvSpPr>
        <p:spPr/>
        <p:txBody>
          <a:bodyPr/>
          <a:lstStyle/>
          <a:p>
            <a:r>
              <a:rPr lang="en-US"/>
              <a:t>Slide 31-</a:t>
            </a:r>
            <a:fld id="{52DFCED4-3DB5-5A4D-92BF-293F61671FD6}" type="slidenum">
              <a:rPr lang="en-US" smtClean="0"/>
              <a:pPr/>
              <a:t>50</a:t>
            </a:fld>
            <a:endParaRPr lang="en-US" dirty="0"/>
          </a:p>
        </p:txBody>
      </p:sp>
    </p:spTree>
    <p:extLst>
      <p:ext uri="{BB962C8B-B14F-4D97-AF65-F5344CB8AC3E}">
        <p14:creationId xmlns:p14="http://schemas.microsoft.com/office/powerpoint/2010/main" val="18411635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a:extLst>
              <a:ext uri="{FF2B5EF4-FFF2-40B4-BE49-F238E27FC236}">
                <a16:creationId xmlns:a16="http://schemas.microsoft.com/office/drawing/2014/main" id="{728ECF3B-669A-994D-9190-FBAA78375F58}"/>
              </a:ext>
            </a:extLst>
          </p:cNvPr>
          <p:cNvSpPr>
            <a:spLocks noGrp="1" noChangeArrowheads="1"/>
          </p:cNvSpPr>
          <p:nvPr>
            <p:ph type="title"/>
          </p:nvPr>
        </p:nvSpPr>
        <p:spPr/>
        <p:txBody>
          <a:bodyPr/>
          <a:lstStyle/>
          <a:p>
            <a:r>
              <a:rPr lang="en-US" altLang="en-US"/>
              <a:t>Implementation Issues</a:t>
            </a:r>
          </a:p>
        </p:txBody>
      </p:sp>
      <p:sp>
        <p:nvSpPr>
          <p:cNvPr id="347139" name="Rectangle 3">
            <a:extLst>
              <a:ext uri="{FF2B5EF4-FFF2-40B4-BE49-F238E27FC236}">
                <a16:creationId xmlns:a16="http://schemas.microsoft.com/office/drawing/2014/main" id="{D2A29919-BAB5-4548-A806-5CEB49DC2F69}"/>
              </a:ext>
            </a:extLst>
          </p:cNvPr>
          <p:cNvSpPr>
            <a:spLocks noGrp="1" noChangeArrowheads="1"/>
          </p:cNvSpPr>
          <p:nvPr>
            <p:ph type="body" idx="1"/>
          </p:nvPr>
        </p:nvSpPr>
        <p:spPr/>
        <p:txBody>
          <a:bodyPr/>
          <a:lstStyle/>
          <a:p>
            <a:r>
              <a:rPr lang="en-US" altLang="en-US"/>
              <a:t>Can we have privileged modules in our environment?</a:t>
            </a:r>
          </a:p>
          <a:p>
            <a:pPr lvl="1"/>
            <a:r>
              <a:rPr lang="en-US" altLang="en-US"/>
              <a:t>No; this is a function of the OS</a:t>
            </a:r>
          </a:p>
          <a:p>
            <a:pPr lvl="1"/>
            <a:r>
              <a:rPr lang="en-US" altLang="en-US"/>
              <a:t>Cannot acquire privileges after start, unless process started with those privileges</a:t>
            </a:r>
          </a:p>
          <a:p>
            <a:r>
              <a:rPr lang="en-US" altLang="en-US"/>
              <a:t>Which role account?</a:t>
            </a:r>
          </a:p>
          <a:p>
            <a:pPr lvl="1"/>
            <a:r>
              <a:rPr lang="en-US" altLang="en-US"/>
              <a:t>Non-</a:t>
            </a:r>
            <a:r>
              <a:rPr lang="en-US" altLang="en-US" i="1"/>
              <a:t>root</a:t>
            </a:r>
            <a:r>
              <a:rPr lang="en-US" altLang="en-US"/>
              <a:t>: requires separate program for each role account</a:t>
            </a:r>
          </a:p>
          <a:p>
            <a:pPr lvl="1"/>
            <a:r>
              <a:rPr lang="en-US" altLang="en-US" i="1"/>
              <a:t>Root</a:t>
            </a:r>
            <a:r>
              <a:rPr lang="en-US" altLang="en-US"/>
              <a:t>: one program can handle all role accounts</a:t>
            </a:r>
          </a:p>
        </p:txBody>
      </p:sp>
      <p:sp>
        <p:nvSpPr>
          <p:cNvPr id="2" name="Date Placeholder 1">
            <a:extLst>
              <a:ext uri="{FF2B5EF4-FFF2-40B4-BE49-F238E27FC236}">
                <a16:creationId xmlns:a16="http://schemas.microsoft.com/office/drawing/2014/main" id="{671DFE99-4CFA-0A4F-ADD6-1CE21DA424B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0BD47F8-B471-5F45-A1FB-ADAC642C49E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E84831A-6BDC-0241-8D36-9EFA55B38977}"/>
              </a:ext>
            </a:extLst>
          </p:cNvPr>
          <p:cNvSpPr>
            <a:spLocks noGrp="1"/>
          </p:cNvSpPr>
          <p:nvPr>
            <p:ph type="sldNum" sz="quarter" idx="12"/>
          </p:nvPr>
        </p:nvSpPr>
        <p:spPr/>
        <p:txBody>
          <a:bodyPr/>
          <a:lstStyle/>
          <a:p>
            <a:r>
              <a:rPr lang="en-US"/>
              <a:t>Slide 31-</a:t>
            </a:r>
            <a:fld id="{52DFCED4-3DB5-5A4D-92BF-293F61671FD6}" type="slidenum">
              <a:rPr lang="en-US" smtClean="0"/>
              <a:pPr/>
              <a:t>51</a:t>
            </a:fld>
            <a:endParaRPr lang="en-US" dirty="0"/>
          </a:p>
        </p:txBody>
      </p:sp>
    </p:spTree>
    <p:extLst>
      <p:ext uri="{BB962C8B-B14F-4D97-AF65-F5344CB8AC3E}">
        <p14:creationId xmlns:p14="http://schemas.microsoft.com/office/powerpoint/2010/main" val="3219353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8F966C99-CDA8-634F-ACC7-CE697A3F5326}"/>
              </a:ext>
            </a:extLst>
          </p:cNvPr>
          <p:cNvSpPr>
            <a:spLocks noGrp="1" noChangeArrowheads="1"/>
          </p:cNvSpPr>
          <p:nvPr>
            <p:ph type="title"/>
          </p:nvPr>
        </p:nvSpPr>
        <p:spPr/>
        <p:txBody>
          <a:bodyPr/>
          <a:lstStyle/>
          <a:p>
            <a:r>
              <a:rPr lang="en-US" altLang="en-US"/>
              <a:t>Program and Privilege</a:t>
            </a:r>
          </a:p>
        </p:txBody>
      </p:sp>
      <p:sp>
        <p:nvSpPr>
          <p:cNvPr id="349187" name="Rectangle 3">
            <a:extLst>
              <a:ext uri="{FF2B5EF4-FFF2-40B4-BE49-F238E27FC236}">
                <a16:creationId xmlns:a16="http://schemas.microsoft.com/office/drawing/2014/main" id="{6F21E434-26B9-3147-A357-70976E0C97DB}"/>
              </a:ext>
            </a:extLst>
          </p:cNvPr>
          <p:cNvSpPr>
            <a:spLocks noGrp="1" noChangeArrowheads="1"/>
          </p:cNvSpPr>
          <p:nvPr>
            <p:ph type="body" idx="1"/>
          </p:nvPr>
        </p:nvSpPr>
        <p:spPr/>
        <p:txBody>
          <a:bodyPr/>
          <a:lstStyle/>
          <a:p>
            <a:pPr>
              <a:lnSpc>
                <a:spcPct val="90000"/>
              </a:lnSpc>
            </a:pPr>
            <a:r>
              <a:rPr lang="en-US" altLang="en-US"/>
              <a:t>Program starts with </a:t>
            </a:r>
            <a:r>
              <a:rPr lang="en-US" altLang="en-US" i="1"/>
              <a:t>root</a:t>
            </a:r>
            <a:r>
              <a:rPr lang="en-US" altLang="en-US"/>
              <a:t> privileges</a:t>
            </a:r>
          </a:p>
          <a:p>
            <a:pPr>
              <a:lnSpc>
                <a:spcPct val="90000"/>
              </a:lnSpc>
            </a:pPr>
            <a:r>
              <a:rPr lang="en-US" altLang="en-US"/>
              <a:t>Access control module called</a:t>
            </a:r>
          </a:p>
          <a:p>
            <a:pPr lvl="1">
              <a:lnSpc>
                <a:spcPct val="90000"/>
              </a:lnSpc>
            </a:pPr>
            <a:r>
              <a:rPr lang="en-US" altLang="en-US"/>
              <a:t>Needs these privileges to read access control file</a:t>
            </a:r>
          </a:p>
          <a:p>
            <a:pPr>
              <a:lnSpc>
                <a:spcPct val="90000"/>
              </a:lnSpc>
            </a:pPr>
            <a:r>
              <a:rPr lang="en-US" altLang="en-US"/>
              <a:t>Privileges released</a:t>
            </a:r>
          </a:p>
          <a:p>
            <a:pPr lvl="1">
              <a:lnSpc>
                <a:spcPct val="90000"/>
              </a:lnSpc>
            </a:pPr>
            <a:r>
              <a:rPr lang="en-US" altLang="en-US"/>
              <a:t>But they can be reacquired …</a:t>
            </a:r>
          </a:p>
          <a:p>
            <a:pPr>
              <a:lnSpc>
                <a:spcPct val="90000"/>
              </a:lnSpc>
            </a:pPr>
            <a:r>
              <a:rPr lang="en-US" altLang="en-US"/>
              <a:t>Privileges reacquired for switch to role account</a:t>
            </a:r>
          </a:p>
          <a:p>
            <a:pPr lvl="1">
              <a:lnSpc>
                <a:spcPct val="90000"/>
              </a:lnSpc>
            </a:pPr>
            <a:r>
              <a:rPr lang="en-US" altLang="en-US"/>
              <a:t>Because </a:t>
            </a:r>
            <a:r>
              <a:rPr lang="en-US" altLang="en-US" i="1"/>
              <a:t>root</a:t>
            </a:r>
            <a:r>
              <a:rPr lang="en-US" altLang="en-US"/>
              <a:t> can switch to any user</a:t>
            </a:r>
          </a:p>
          <a:p>
            <a:pPr>
              <a:lnSpc>
                <a:spcPct val="90000"/>
              </a:lnSpc>
            </a:pPr>
            <a:r>
              <a:rPr lang="en-US" altLang="en-US"/>
              <a:t>Key points: privileges acquired </a:t>
            </a:r>
            <a:r>
              <a:rPr lang="en-US" altLang="en-US" i="1"/>
              <a:t>only</a:t>
            </a:r>
            <a:r>
              <a:rPr lang="en-US" altLang="en-US"/>
              <a:t> when needed, and relinquished once </a:t>
            </a:r>
            <a:r>
              <a:rPr lang="en-US" altLang="en-US" i="1"/>
              <a:t>immediate</a:t>
            </a:r>
            <a:r>
              <a:rPr lang="en-US" altLang="en-US"/>
              <a:t> task is complete</a:t>
            </a:r>
          </a:p>
        </p:txBody>
      </p:sp>
      <p:sp>
        <p:nvSpPr>
          <p:cNvPr id="2" name="Date Placeholder 1">
            <a:extLst>
              <a:ext uri="{FF2B5EF4-FFF2-40B4-BE49-F238E27FC236}">
                <a16:creationId xmlns:a16="http://schemas.microsoft.com/office/drawing/2014/main" id="{0B6505F7-F6A6-2C42-A456-14FFE56FA14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936918E-90D9-D84B-BA32-F04959C19CD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1101516-6D72-954C-843F-A451ACCC936D}"/>
              </a:ext>
            </a:extLst>
          </p:cNvPr>
          <p:cNvSpPr>
            <a:spLocks noGrp="1"/>
          </p:cNvSpPr>
          <p:nvPr>
            <p:ph type="sldNum" sz="quarter" idx="12"/>
          </p:nvPr>
        </p:nvSpPr>
        <p:spPr/>
        <p:txBody>
          <a:bodyPr/>
          <a:lstStyle/>
          <a:p>
            <a:r>
              <a:rPr lang="en-US"/>
              <a:t>Slide 31-</a:t>
            </a:r>
            <a:fld id="{52DFCED4-3DB5-5A4D-92BF-293F61671FD6}" type="slidenum">
              <a:rPr lang="en-US" smtClean="0"/>
              <a:pPr/>
              <a:t>52</a:t>
            </a:fld>
            <a:endParaRPr lang="en-US" dirty="0"/>
          </a:p>
        </p:txBody>
      </p:sp>
    </p:spTree>
    <p:extLst>
      <p:ext uri="{BB962C8B-B14F-4D97-AF65-F5344CB8AC3E}">
        <p14:creationId xmlns:p14="http://schemas.microsoft.com/office/powerpoint/2010/main" val="34530912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7ACE4C5F-64F2-8B4B-BBC5-E4ED85FAAB60}"/>
              </a:ext>
            </a:extLst>
          </p:cNvPr>
          <p:cNvSpPr>
            <a:spLocks noGrp="1" noChangeArrowheads="1"/>
          </p:cNvSpPr>
          <p:nvPr>
            <p:ph type="title"/>
          </p:nvPr>
        </p:nvSpPr>
        <p:spPr/>
        <p:txBody>
          <a:bodyPr/>
          <a:lstStyle/>
          <a:p>
            <a:r>
              <a:rPr lang="en-US" altLang="en-US"/>
              <a:t>Access Control File Permissions</a:t>
            </a:r>
          </a:p>
        </p:txBody>
      </p:sp>
      <p:sp>
        <p:nvSpPr>
          <p:cNvPr id="352259" name="Rectangle 3">
            <a:extLst>
              <a:ext uri="{FF2B5EF4-FFF2-40B4-BE49-F238E27FC236}">
                <a16:creationId xmlns:a16="http://schemas.microsoft.com/office/drawing/2014/main" id="{47AF1A43-B29B-1248-BA11-725C127CFADC}"/>
              </a:ext>
            </a:extLst>
          </p:cNvPr>
          <p:cNvSpPr>
            <a:spLocks noGrp="1" noChangeArrowheads="1"/>
          </p:cNvSpPr>
          <p:nvPr>
            <p:ph type="body" idx="1"/>
          </p:nvPr>
        </p:nvSpPr>
        <p:spPr/>
        <p:txBody>
          <a:bodyPr/>
          <a:lstStyle/>
          <a:p>
            <a:r>
              <a:rPr lang="en-US" altLang="en-US" dirty="0"/>
              <a:t>Integrity of process relies upon integrity of access control file</a:t>
            </a:r>
          </a:p>
          <a:p>
            <a:r>
              <a:rPr lang="en-US" altLang="en-US" dirty="0"/>
              <a:t>Management Rule 2:</a:t>
            </a:r>
          </a:p>
          <a:p>
            <a:pPr lvl="1"/>
            <a:r>
              <a:rPr lang="en-US" altLang="en-US" b="1" dirty="0"/>
              <a:t>The program that is executed to create the process, and all associated control files, must be protected from unauthorized use and modification. Any such modification must be detected.</a:t>
            </a:r>
          </a:p>
        </p:txBody>
      </p:sp>
      <p:sp>
        <p:nvSpPr>
          <p:cNvPr id="2" name="Date Placeholder 1">
            <a:extLst>
              <a:ext uri="{FF2B5EF4-FFF2-40B4-BE49-F238E27FC236}">
                <a16:creationId xmlns:a16="http://schemas.microsoft.com/office/drawing/2014/main" id="{B1CFDCEE-EDA2-3447-BC54-C2D2538C404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57DBF93-B53C-B44B-995C-2F14D31A011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66247AC-8E2C-704F-932A-1C88A37F7F91}"/>
              </a:ext>
            </a:extLst>
          </p:cNvPr>
          <p:cNvSpPr>
            <a:spLocks noGrp="1"/>
          </p:cNvSpPr>
          <p:nvPr>
            <p:ph type="sldNum" sz="quarter" idx="12"/>
          </p:nvPr>
        </p:nvSpPr>
        <p:spPr/>
        <p:txBody>
          <a:bodyPr/>
          <a:lstStyle/>
          <a:p>
            <a:r>
              <a:rPr lang="en-US"/>
              <a:t>Slide 31-</a:t>
            </a:r>
            <a:fld id="{52DFCED4-3DB5-5A4D-92BF-293F61671FD6}" type="slidenum">
              <a:rPr lang="en-US" smtClean="0"/>
              <a:pPr/>
              <a:t>53</a:t>
            </a:fld>
            <a:endParaRPr lang="en-US" dirty="0"/>
          </a:p>
        </p:txBody>
      </p:sp>
    </p:spTree>
    <p:extLst>
      <p:ext uri="{BB962C8B-B14F-4D97-AF65-F5344CB8AC3E}">
        <p14:creationId xmlns:p14="http://schemas.microsoft.com/office/powerpoint/2010/main" val="14571682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CAB965EA-E9A5-8944-9644-F8A99930BE78}"/>
              </a:ext>
            </a:extLst>
          </p:cNvPr>
          <p:cNvSpPr>
            <a:spLocks noGrp="1" noChangeArrowheads="1"/>
          </p:cNvSpPr>
          <p:nvPr>
            <p:ph type="title"/>
          </p:nvPr>
        </p:nvSpPr>
        <p:spPr/>
        <p:txBody>
          <a:bodyPr/>
          <a:lstStyle/>
          <a:p>
            <a:r>
              <a:rPr lang="en-US" altLang="en-US"/>
              <a:t>Program and File</a:t>
            </a:r>
          </a:p>
        </p:txBody>
      </p:sp>
      <p:sp>
        <p:nvSpPr>
          <p:cNvPr id="354307" name="Rectangle 3">
            <a:extLst>
              <a:ext uri="{FF2B5EF4-FFF2-40B4-BE49-F238E27FC236}">
                <a16:creationId xmlns:a16="http://schemas.microsoft.com/office/drawing/2014/main" id="{9D15B6B1-6D26-7143-9842-A8E8F39631C1}"/>
              </a:ext>
            </a:extLst>
          </p:cNvPr>
          <p:cNvSpPr>
            <a:spLocks noGrp="1" noChangeArrowheads="1"/>
          </p:cNvSpPr>
          <p:nvPr>
            <p:ph type="body" idx="1"/>
          </p:nvPr>
        </p:nvSpPr>
        <p:spPr/>
        <p:txBody>
          <a:bodyPr/>
          <a:lstStyle/>
          <a:p>
            <a:r>
              <a:rPr lang="en-US" altLang="en-US"/>
              <a:t>Program checks integrity of access control file whenever it runs</a:t>
            </a:r>
          </a:p>
          <a:p>
            <a:r>
              <a:rPr lang="en-US" altLang="en-US"/>
              <a:t>Check dependencies, too</a:t>
            </a:r>
          </a:p>
          <a:p>
            <a:pPr lvl="1"/>
            <a:r>
              <a:rPr lang="en-US" altLang="en-US"/>
              <a:t>If access control file depends on other external information (like environment variables, included files, etc.), check them</a:t>
            </a:r>
          </a:p>
          <a:p>
            <a:pPr lvl="1"/>
            <a:r>
              <a:rPr lang="en-US" altLang="en-US"/>
              <a:t>Document these so maintainers will know what they are</a:t>
            </a:r>
          </a:p>
        </p:txBody>
      </p:sp>
      <p:sp>
        <p:nvSpPr>
          <p:cNvPr id="2" name="Date Placeholder 1">
            <a:extLst>
              <a:ext uri="{FF2B5EF4-FFF2-40B4-BE49-F238E27FC236}">
                <a16:creationId xmlns:a16="http://schemas.microsoft.com/office/drawing/2014/main" id="{D8FD0E79-EEAE-7F47-994E-5402464924B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8EEFE68-3C78-A649-B27C-AD73F931B34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F082875-D5DA-E94E-ABF9-146CDD149B8A}"/>
              </a:ext>
            </a:extLst>
          </p:cNvPr>
          <p:cNvSpPr>
            <a:spLocks noGrp="1"/>
          </p:cNvSpPr>
          <p:nvPr>
            <p:ph type="sldNum" sz="quarter" idx="12"/>
          </p:nvPr>
        </p:nvSpPr>
        <p:spPr/>
        <p:txBody>
          <a:bodyPr/>
          <a:lstStyle/>
          <a:p>
            <a:r>
              <a:rPr lang="en-US"/>
              <a:t>Slide 31-</a:t>
            </a:r>
            <a:fld id="{52DFCED4-3DB5-5A4D-92BF-293F61671FD6}" type="slidenum">
              <a:rPr lang="en-US" smtClean="0"/>
              <a:pPr/>
              <a:t>54</a:t>
            </a:fld>
            <a:endParaRPr lang="en-US" dirty="0"/>
          </a:p>
        </p:txBody>
      </p:sp>
    </p:spTree>
    <p:extLst>
      <p:ext uri="{BB962C8B-B14F-4D97-AF65-F5344CB8AC3E}">
        <p14:creationId xmlns:p14="http://schemas.microsoft.com/office/powerpoint/2010/main" val="1179809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0817AB3C-7353-094C-B95E-D98FEEFD83A7}"/>
              </a:ext>
            </a:extLst>
          </p:cNvPr>
          <p:cNvSpPr>
            <a:spLocks noGrp="1" noChangeArrowheads="1"/>
          </p:cNvSpPr>
          <p:nvPr>
            <p:ph type="title"/>
          </p:nvPr>
        </p:nvSpPr>
        <p:spPr/>
        <p:txBody>
          <a:bodyPr/>
          <a:lstStyle/>
          <a:p>
            <a:r>
              <a:rPr lang="en-US" altLang="en-US"/>
              <a:t>Permissions</a:t>
            </a:r>
          </a:p>
        </p:txBody>
      </p:sp>
      <p:sp>
        <p:nvSpPr>
          <p:cNvPr id="356355" name="Rectangle 3">
            <a:extLst>
              <a:ext uri="{FF2B5EF4-FFF2-40B4-BE49-F238E27FC236}">
                <a16:creationId xmlns:a16="http://schemas.microsoft.com/office/drawing/2014/main" id="{66F70B6A-D597-5541-9F97-393A96392C60}"/>
              </a:ext>
            </a:extLst>
          </p:cNvPr>
          <p:cNvSpPr>
            <a:spLocks noGrp="1" noChangeArrowheads="1"/>
          </p:cNvSpPr>
          <p:nvPr>
            <p:ph type="body" idx="1"/>
          </p:nvPr>
        </p:nvSpPr>
        <p:spPr/>
        <p:txBody>
          <a:bodyPr/>
          <a:lstStyle/>
          <a:p>
            <a:pPr>
              <a:lnSpc>
                <a:spcPct val="90000"/>
              </a:lnSpc>
            </a:pPr>
            <a:r>
              <a:rPr lang="en-US" altLang="en-US"/>
              <a:t>Set these so only </a:t>
            </a:r>
            <a:r>
              <a:rPr lang="en-US" altLang="en-US" i="1"/>
              <a:t>root</a:t>
            </a:r>
            <a:r>
              <a:rPr lang="en-US" altLang="en-US"/>
              <a:t> can alter, move program, access control file</a:t>
            </a:r>
          </a:p>
          <a:p>
            <a:pPr>
              <a:lnSpc>
                <a:spcPct val="90000"/>
              </a:lnSpc>
            </a:pPr>
            <a:r>
              <a:rPr lang="en-US" altLang="en-US"/>
              <a:t>Implementation Rule 2:</a:t>
            </a:r>
          </a:p>
          <a:p>
            <a:pPr lvl="1">
              <a:lnSpc>
                <a:spcPct val="90000"/>
              </a:lnSpc>
            </a:pPr>
            <a:r>
              <a:rPr lang="en-US" altLang="en-US" b="1"/>
              <a:t>Ensure that any assumptions in the program are validated. If this is not possible, document them for the installers and maintainers, so they know the assumptions that attackers will try to invalidate.</a:t>
            </a:r>
            <a:endParaRPr lang="en-US" altLang="en-US"/>
          </a:p>
        </p:txBody>
      </p:sp>
      <p:sp>
        <p:nvSpPr>
          <p:cNvPr id="2" name="Date Placeholder 1">
            <a:extLst>
              <a:ext uri="{FF2B5EF4-FFF2-40B4-BE49-F238E27FC236}">
                <a16:creationId xmlns:a16="http://schemas.microsoft.com/office/drawing/2014/main" id="{0DE1DCC1-4467-CE48-B35D-37ADB9BE76B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7ED7D56-3816-9140-AAE2-01566D9754C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5922979-9B77-7D4A-A869-72C32AE2DFEF}"/>
              </a:ext>
            </a:extLst>
          </p:cNvPr>
          <p:cNvSpPr>
            <a:spLocks noGrp="1"/>
          </p:cNvSpPr>
          <p:nvPr>
            <p:ph type="sldNum" sz="quarter" idx="12"/>
          </p:nvPr>
        </p:nvSpPr>
        <p:spPr/>
        <p:txBody>
          <a:bodyPr/>
          <a:lstStyle/>
          <a:p>
            <a:r>
              <a:rPr lang="en-US"/>
              <a:t>Slide 31-</a:t>
            </a:r>
            <a:fld id="{52DFCED4-3DB5-5A4D-92BF-293F61671FD6}" type="slidenum">
              <a:rPr lang="en-US" smtClean="0"/>
              <a:pPr/>
              <a:t>55</a:t>
            </a:fld>
            <a:endParaRPr lang="en-US" dirty="0"/>
          </a:p>
        </p:txBody>
      </p:sp>
    </p:spTree>
    <p:extLst>
      <p:ext uri="{BB962C8B-B14F-4D97-AF65-F5344CB8AC3E}">
        <p14:creationId xmlns:p14="http://schemas.microsoft.com/office/powerpoint/2010/main" val="28089116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id="{E263FDA6-0C74-CB49-B045-3F7F53493D11}"/>
              </a:ext>
            </a:extLst>
          </p:cNvPr>
          <p:cNvSpPr>
            <a:spLocks noGrp="1" noChangeArrowheads="1"/>
          </p:cNvSpPr>
          <p:nvPr>
            <p:ph type="title"/>
          </p:nvPr>
        </p:nvSpPr>
        <p:spPr/>
        <p:txBody>
          <a:bodyPr/>
          <a:lstStyle/>
          <a:p>
            <a:r>
              <a:rPr lang="en-US" altLang="en-US"/>
              <a:t>UNIX Implementation</a:t>
            </a:r>
          </a:p>
        </p:txBody>
      </p:sp>
      <p:sp>
        <p:nvSpPr>
          <p:cNvPr id="358403" name="Rectangle 3">
            <a:extLst>
              <a:ext uri="{FF2B5EF4-FFF2-40B4-BE49-F238E27FC236}">
                <a16:creationId xmlns:a16="http://schemas.microsoft.com/office/drawing/2014/main" id="{9586B0DD-95CF-704F-A757-650C69D40DC3}"/>
              </a:ext>
            </a:extLst>
          </p:cNvPr>
          <p:cNvSpPr>
            <a:spLocks noGrp="1" noChangeArrowheads="1"/>
          </p:cNvSpPr>
          <p:nvPr>
            <p:ph type="body" idx="1"/>
          </p:nvPr>
        </p:nvSpPr>
        <p:spPr/>
        <p:txBody>
          <a:bodyPr/>
          <a:lstStyle/>
          <a:p>
            <a:pPr>
              <a:lnSpc>
                <a:spcPct val="90000"/>
              </a:lnSpc>
            </a:pPr>
            <a:r>
              <a:rPr lang="en-US" altLang="en-US"/>
              <a:t>Checking permissions: 3 steps</a:t>
            </a:r>
          </a:p>
          <a:p>
            <a:pPr lvl="1">
              <a:lnSpc>
                <a:spcPct val="90000"/>
              </a:lnSpc>
            </a:pPr>
            <a:r>
              <a:rPr lang="en-US" altLang="en-US"/>
              <a:t>Check </a:t>
            </a:r>
            <a:r>
              <a:rPr lang="en-US" altLang="en-US" i="1"/>
              <a:t>root</a:t>
            </a:r>
            <a:r>
              <a:rPr lang="en-US" altLang="en-US"/>
              <a:t> owns file</a:t>
            </a:r>
          </a:p>
          <a:p>
            <a:pPr lvl="1">
              <a:lnSpc>
                <a:spcPct val="90000"/>
              </a:lnSpc>
            </a:pPr>
            <a:r>
              <a:rPr lang="en-US" altLang="en-US"/>
              <a:t>Check no group write permission, or that </a:t>
            </a:r>
            <a:r>
              <a:rPr lang="en-US" altLang="en-US" i="1"/>
              <a:t>root</a:t>
            </a:r>
            <a:r>
              <a:rPr lang="en-US" altLang="en-US"/>
              <a:t> is single member of the group owner of file</a:t>
            </a:r>
          </a:p>
          <a:p>
            <a:pPr lvl="2">
              <a:lnSpc>
                <a:spcPct val="90000"/>
              </a:lnSpc>
            </a:pPr>
            <a:r>
              <a:rPr lang="en-US" altLang="en-US"/>
              <a:t>Check list of members of that group first</a:t>
            </a:r>
          </a:p>
          <a:p>
            <a:pPr lvl="2">
              <a:lnSpc>
                <a:spcPct val="90000"/>
              </a:lnSpc>
            </a:pPr>
            <a:r>
              <a:rPr lang="en-US" altLang="en-US"/>
              <a:t>Check password file next, to ensure no other users have primary GID the same as the group; these users need not be listed in group file to be group members</a:t>
            </a:r>
          </a:p>
          <a:p>
            <a:pPr lvl="1">
              <a:lnSpc>
                <a:spcPct val="90000"/>
              </a:lnSpc>
            </a:pPr>
            <a:r>
              <a:rPr lang="en-US" altLang="en-US"/>
              <a:t>Check no world read, write permission</a:t>
            </a:r>
          </a:p>
        </p:txBody>
      </p:sp>
      <p:sp>
        <p:nvSpPr>
          <p:cNvPr id="2" name="Date Placeholder 1">
            <a:extLst>
              <a:ext uri="{FF2B5EF4-FFF2-40B4-BE49-F238E27FC236}">
                <a16:creationId xmlns:a16="http://schemas.microsoft.com/office/drawing/2014/main" id="{80795701-1F01-104C-8CC6-49994019200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3F52CBE-29CE-FF4B-BEAD-FB1A419B39D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A477867-052D-3741-B905-7C56A9211291}"/>
              </a:ext>
            </a:extLst>
          </p:cNvPr>
          <p:cNvSpPr>
            <a:spLocks noGrp="1"/>
          </p:cNvSpPr>
          <p:nvPr>
            <p:ph type="sldNum" sz="quarter" idx="12"/>
          </p:nvPr>
        </p:nvSpPr>
        <p:spPr/>
        <p:txBody>
          <a:bodyPr/>
          <a:lstStyle/>
          <a:p>
            <a:r>
              <a:rPr lang="en-US"/>
              <a:t>Slide 31-</a:t>
            </a:r>
            <a:fld id="{52DFCED4-3DB5-5A4D-92BF-293F61671FD6}" type="slidenum">
              <a:rPr lang="en-US" smtClean="0"/>
              <a:pPr/>
              <a:t>56</a:t>
            </a:fld>
            <a:endParaRPr lang="en-US" dirty="0"/>
          </a:p>
        </p:txBody>
      </p:sp>
    </p:spTree>
    <p:extLst>
      <p:ext uri="{BB962C8B-B14F-4D97-AF65-F5344CB8AC3E}">
        <p14:creationId xmlns:p14="http://schemas.microsoft.com/office/powerpoint/2010/main" val="15045342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id="{91C74AF1-53B9-0741-B4F6-58B69DEDC312}"/>
              </a:ext>
            </a:extLst>
          </p:cNvPr>
          <p:cNvSpPr>
            <a:spLocks noGrp="1" noChangeArrowheads="1"/>
          </p:cNvSpPr>
          <p:nvPr>
            <p:ph type="title"/>
          </p:nvPr>
        </p:nvSpPr>
        <p:spPr/>
        <p:txBody>
          <a:bodyPr/>
          <a:lstStyle/>
          <a:p>
            <a:r>
              <a:rPr lang="en-US" altLang="en-US"/>
              <a:t>Memory Protection</a:t>
            </a:r>
          </a:p>
        </p:txBody>
      </p:sp>
      <p:sp>
        <p:nvSpPr>
          <p:cNvPr id="360451" name="Rectangle 3">
            <a:extLst>
              <a:ext uri="{FF2B5EF4-FFF2-40B4-BE49-F238E27FC236}">
                <a16:creationId xmlns:a16="http://schemas.microsoft.com/office/drawing/2014/main" id="{2F5AFF22-C4F6-6847-B288-A4E76561563F}"/>
              </a:ext>
            </a:extLst>
          </p:cNvPr>
          <p:cNvSpPr>
            <a:spLocks noGrp="1" noChangeArrowheads="1"/>
          </p:cNvSpPr>
          <p:nvPr>
            <p:ph type="body" idx="1"/>
          </p:nvPr>
        </p:nvSpPr>
        <p:spPr/>
        <p:txBody>
          <a:bodyPr/>
          <a:lstStyle/>
          <a:p>
            <a:r>
              <a:rPr lang="en-US" altLang="en-US"/>
              <a:t>Shared memory: if two processes have access, one can change data other relies upon, or read data other considers secret</a:t>
            </a:r>
          </a:p>
          <a:p>
            <a:r>
              <a:rPr lang="en-US" altLang="en-US"/>
              <a:t>Implementation Rule 3</a:t>
            </a:r>
          </a:p>
          <a:p>
            <a:pPr lvl="1"/>
            <a:r>
              <a:rPr lang="en-US" altLang="en-US" b="1"/>
              <a:t>Ensure that the program does not share objects in memory with any other program, and that other programs cannot access the memory of a privileged process.</a:t>
            </a:r>
            <a:endParaRPr lang="en-US" altLang="en-US"/>
          </a:p>
        </p:txBody>
      </p:sp>
      <p:sp>
        <p:nvSpPr>
          <p:cNvPr id="2" name="Date Placeholder 1">
            <a:extLst>
              <a:ext uri="{FF2B5EF4-FFF2-40B4-BE49-F238E27FC236}">
                <a16:creationId xmlns:a16="http://schemas.microsoft.com/office/drawing/2014/main" id="{1CD2CEA9-4476-C64A-87B1-F44F5C10605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28D6606-9191-D047-A5D8-243E5FD16EB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B794889-2C8A-DF40-9D34-B57EA06DBA9F}"/>
              </a:ext>
            </a:extLst>
          </p:cNvPr>
          <p:cNvSpPr>
            <a:spLocks noGrp="1"/>
          </p:cNvSpPr>
          <p:nvPr>
            <p:ph type="sldNum" sz="quarter" idx="12"/>
          </p:nvPr>
        </p:nvSpPr>
        <p:spPr/>
        <p:txBody>
          <a:bodyPr/>
          <a:lstStyle/>
          <a:p>
            <a:r>
              <a:rPr lang="en-US"/>
              <a:t>Slide 31-</a:t>
            </a:r>
            <a:fld id="{52DFCED4-3DB5-5A4D-92BF-293F61671FD6}" type="slidenum">
              <a:rPr lang="en-US" smtClean="0"/>
              <a:pPr/>
              <a:t>57</a:t>
            </a:fld>
            <a:endParaRPr lang="en-US" dirty="0"/>
          </a:p>
        </p:txBody>
      </p:sp>
    </p:spTree>
    <p:extLst>
      <p:ext uri="{BB962C8B-B14F-4D97-AF65-F5344CB8AC3E}">
        <p14:creationId xmlns:p14="http://schemas.microsoft.com/office/powerpoint/2010/main" val="14074230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a:extLst>
              <a:ext uri="{FF2B5EF4-FFF2-40B4-BE49-F238E27FC236}">
                <a16:creationId xmlns:a16="http://schemas.microsoft.com/office/drawing/2014/main" id="{807EE341-0474-2446-98F0-6E00E43A4078}"/>
              </a:ext>
            </a:extLst>
          </p:cNvPr>
          <p:cNvSpPr>
            <a:spLocks noGrp="1" noChangeArrowheads="1"/>
          </p:cNvSpPr>
          <p:nvPr>
            <p:ph type="title"/>
          </p:nvPr>
        </p:nvSpPr>
        <p:spPr/>
        <p:txBody>
          <a:bodyPr/>
          <a:lstStyle/>
          <a:p>
            <a:r>
              <a:rPr lang="en-US" altLang="en-US" dirty="0"/>
              <a:t>Memory Management</a:t>
            </a:r>
          </a:p>
        </p:txBody>
      </p:sp>
      <p:sp>
        <p:nvSpPr>
          <p:cNvPr id="362499" name="Rectangle 3">
            <a:extLst>
              <a:ext uri="{FF2B5EF4-FFF2-40B4-BE49-F238E27FC236}">
                <a16:creationId xmlns:a16="http://schemas.microsoft.com/office/drawing/2014/main" id="{B599F457-3B3A-BA40-AE3D-731B2AF23833}"/>
              </a:ext>
            </a:extLst>
          </p:cNvPr>
          <p:cNvSpPr>
            <a:spLocks noGrp="1" noChangeArrowheads="1"/>
          </p:cNvSpPr>
          <p:nvPr>
            <p:ph type="body" idx="1"/>
          </p:nvPr>
        </p:nvSpPr>
        <p:spPr/>
        <p:txBody>
          <a:bodyPr/>
          <a:lstStyle/>
          <a:p>
            <a:pPr>
              <a:lnSpc>
                <a:spcPct val="90000"/>
              </a:lnSpc>
            </a:pPr>
            <a:r>
              <a:rPr lang="en-US" altLang="en-US" dirty="0"/>
              <a:t>Don’t let data be executed, or constants change</a:t>
            </a:r>
          </a:p>
          <a:p>
            <a:pPr lvl="1">
              <a:lnSpc>
                <a:spcPct val="90000"/>
              </a:lnSpc>
            </a:pPr>
            <a:r>
              <a:rPr lang="en-US" altLang="en-US" dirty="0"/>
              <a:t>Declare constants in program as </a:t>
            </a:r>
            <a:r>
              <a:rPr lang="en-US" altLang="en-US" sz="2000" dirty="0" err="1">
                <a:latin typeface="Courier" pitchFamily="2" charset="0"/>
              </a:rPr>
              <a:t>const</a:t>
            </a:r>
            <a:endParaRPr lang="en-US" altLang="en-US" dirty="0"/>
          </a:p>
          <a:p>
            <a:pPr lvl="1">
              <a:lnSpc>
                <a:spcPct val="90000"/>
              </a:lnSpc>
            </a:pPr>
            <a:r>
              <a:rPr lang="en-US" altLang="en-US" dirty="0"/>
              <a:t>Turn off execute permission for data pages/segments</a:t>
            </a:r>
          </a:p>
          <a:p>
            <a:pPr lvl="1">
              <a:lnSpc>
                <a:spcPct val="90000"/>
              </a:lnSpc>
            </a:pPr>
            <a:r>
              <a:rPr lang="en-US" altLang="en-US" dirty="0"/>
              <a:t>Do not use dynamic loading</a:t>
            </a:r>
          </a:p>
          <a:p>
            <a:pPr>
              <a:lnSpc>
                <a:spcPct val="90000"/>
              </a:lnSpc>
            </a:pPr>
            <a:r>
              <a:rPr lang="en-US" altLang="en-US" dirty="0"/>
              <a:t>Management Rule 3:</a:t>
            </a:r>
          </a:p>
          <a:p>
            <a:pPr lvl="1">
              <a:lnSpc>
                <a:spcPct val="90000"/>
              </a:lnSpc>
            </a:pPr>
            <a:r>
              <a:rPr lang="en-US" altLang="en-US" b="1" dirty="0"/>
              <a:t>Configure memory to enforce the principle of least privilege. If a section of memory is not to contain executable instructions, turn execute permission off for that section of memory. If the contents of a section of memory are not to be altered, make that section read-only.</a:t>
            </a:r>
            <a:endParaRPr lang="en-US" altLang="en-US" dirty="0"/>
          </a:p>
        </p:txBody>
      </p:sp>
      <p:sp>
        <p:nvSpPr>
          <p:cNvPr id="2" name="Date Placeholder 1">
            <a:extLst>
              <a:ext uri="{FF2B5EF4-FFF2-40B4-BE49-F238E27FC236}">
                <a16:creationId xmlns:a16="http://schemas.microsoft.com/office/drawing/2014/main" id="{35100850-683C-8046-94C2-EFFC8909705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10D48F0-06C0-ED47-A3D7-4CA48086C6C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6C64442-5B38-9348-A2DF-13D54CDC483D}"/>
              </a:ext>
            </a:extLst>
          </p:cNvPr>
          <p:cNvSpPr>
            <a:spLocks noGrp="1"/>
          </p:cNvSpPr>
          <p:nvPr>
            <p:ph type="sldNum" sz="quarter" idx="12"/>
          </p:nvPr>
        </p:nvSpPr>
        <p:spPr/>
        <p:txBody>
          <a:bodyPr/>
          <a:lstStyle/>
          <a:p>
            <a:r>
              <a:rPr lang="en-US"/>
              <a:t>Slide 31-</a:t>
            </a:r>
            <a:fld id="{52DFCED4-3DB5-5A4D-92BF-293F61671FD6}" type="slidenum">
              <a:rPr lang="en-US" smtClean="0"/>
              <a:pPr/>
              <a:t>58</a:t>
            </a:fld>
            <a:endParaRPr lang="en-US" dirty="0"/>
          </a:p>
        </p:txBody>
      </p:sp>
    </p:spTree>
    <p:extLst>
      <p:ext uri="{BB962C8B-B14F-4D97-AF65-F5344CB8AC3E}">
        <p14:creationId xmlns:p14="http://schemas.microsoft.com/office/powerpoint/2010/main" val="40323069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id="{724C618A-4D51-B647-B49F-09DB718AB17D}"/>
              </a:ext>
            </a:extLst>
          </p:cNvPr>
          <p:cNvSpPr>
            <a:spLocks noGrp="1" noChangeArrowheads="1"/>
          </p:cNvSpPr>
          <p:nvPr>
            <p:ph type="title"/>
          </p:nvPr>
        </p:nvSpPr>
        <p:spPr/>
        <p:txBody>
          <a:bodyPr/>
          <a:lstStyle/>
          <a:p>
            <a:r>
              <a:rPr lang="en-US" altLang="en-US"/>
              <a:t>Trust</a:t>
            </a:r>
          </a:p>
        </p:txBody>
      </p:sp>
      <p:sp>
        <p:nvSpPr>
          <p:cNvPr id="364547" name="Rectangle 3">
            <a:extLst>
              <a:ext uri="{FF2B5EF4-FFF2-40B4-BE49-F238E27FC236}">
                <a16:creationId xmlns:a16="http://schemas.microsoft.com/office/drawing/2014/main" id="{6FBB952A-834E-FE42-B7BE-27678B290A84}"/>
              </a:ext>
            </a:extLst>
          </p:cNvPr>
          <p:cNvSpPr>
            <a:spLocks noGrp="1" noChangeArrowheads="1"/>
          </p:cNvSpPr>
          <p:nvPr>
            <p:ph type="body" idx="1"/>
          </p:nvPr>
        </p:nvSpPr>
        <p:spPr/>
        <p:txBody>
          <a:bodyPr/>
          <a:lstStyle/>
          <a:p>
            <a:pPr>
              <a:lnSpc>
                <a:spcPct val="90000"/>
              </a:lnSpc>
            </a:pPr>
            <a:r>
              <a:rPr lang="en-US" altLang="en-US" dirty="0"/>
              <a:t>What does program trust?</a:t>
            </a:r>
          </a:p>
          <a:p>
            <a:pPr lvl="1">
              <a:lnSpc>
                <a:spcPct val="90000"/>
              </a:lnSpc>
            </a:pPr>
            <a:r>
              <a:rPr lang="en-US" altLang="en-US" dirty="0"/>
              <a:t>System authentication mechanisms to authenticate users</a:t>
            </a:r>
          </a:p>
          <a:p>
            <a:pPr lvl="1">
              <a:lnSpc>
                <a:spcPct val="90000"/>
              </a:lnSpc>
            </a:pPr>
            <a:r>
              <a:rPr lang="en-US" altLang="en-US" dirty="0"/>
              <a:t>UINFO to map users, roles into UIDs</a:t>
            </a:r>
          </a:p>
          <a:p>
            <a:pPr lvl="1">
              <a:lnSpc>
                <a:spcPct val="90000"/>
              </a:lnSpc>
            </a:pPr>
            <a:r>
              <a:rPr lang="en-US" altLang="en-US" dirty="0"/>
              <a:t>Inability of unprivileged users to alter system clock</a:t>
            </a:r>
          </a:p>
          <a:p>
            <a:pPr>
              <a:lnSpc>
                <a:spcPct val="90000"/>
              </a:lnSpc>
            </a:pPr>
            <a:r>
              <a:rPr lang="en-US" altLang="en-US" dirty="0"/>
              <a:t>Management Rule 4:</a:t>
            </a:r>
          </a:p>
          <a:p>
            <a:pPr lvl="1">
              <a:lnSpc>
                <a:spcPct val="90000"/>
              </a:lnSpc>
            </a:pPr>
            <a:r>
              <a:rPr lang="en-US" altLang="en-US" b="1" dirty="0"/>
              <a:t>Identify all system components on which the program depends. Check for errors whenever possible, and identify those components for which error checking will not work.</a:t>
            </a:r>
          </a:p>
        </p:txBody>
      </p:sp>
      <p:sp>
        <p:nvSpPr>
          <p:cNvPr id="2" name="Date Placeholder 1">
            <a:extLst>
              <a:ext uri="{FF2B5EF4-FFF2-40B4-BE49-F238E27FC236}">
                <a16:creationId xmlns:a16="http://schemas.microsoft.com/office/drawing/2014/main" id="{6128A2EF-08DA-A74C-AE2B-C3294BF42B85}"/>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3A2A023-584A-4A45-A0CE-42CA3BBBF0A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B717C3C-E56F-A54A-A729-26D6A05C293F}"/>
              </a:ext>
            </a:extLst>
          </p:cNvPr>
          <p:cNvSpPr>
            <a:spLocks noGrp="1"/>
          </p:cNvSpPr>
          <p:nvPr>
            <p:ph type="sldNum" sz="quarter" idx="12"/>
          </p:nvPr>
        </p:nvSpPr>
        <p:spPr/>
        <p:txBody>
          <a:bodyPr/>
          <a:lstStyle/>
          <a:p>
            <a:r>
              <a:rPr lang="en-US"/>
              <a:t>Slide 31-</a:t>
            </a:r>
            <a:fld id="{52DFCED4-3DB5-5A4D-92BF-293F61671FD6}" type="slidenum">
              <a:rPr lang="en-US" smtClean="0"/>
              <a:pPr/>
              <a:t>59</a:t>
            </a:fld>
            <a:endParaRPr lang="en-US" dirty="0"/>
          </a:p>
        </p:txBody>
      </p:sp>
    </p:spTree>
    <p:extLst>
      <p:ext uri="{BB962C8B-B14F-4D97-AF65-F5344CB8AC3E}">
        <p14:creationId xmlns:p14="http://schemas.microsoft.com/office/powerpoint/2010/main" val="195994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a:extLst>
              <a:ext uri="{FF2B5EF4-FFF2-40B4-BE49-F238E27FC236}">
                <a16:creationId xmlns:a16="http://schemas.microsoft.com/office/drawing/2014/main" id="{E3E2D7EE-C6BA-E546-8E25-6600F04B7923}"/>
              </a:ext>
            </a:extLst>
          </p:cNvPr>
          <p:cNvSpPr>
            <a:spLocks noGrp="1" noChangeArrowheads="1"/>
          </p:cNvSpPr>
          <p:nvPr>
            <p:ph type="title"/>
          </p:nvPr>
        </p:nvSpPr>
        <p:spPr/>
        <p:txBody>
          <a:bodyPr/>
          <a:lstStyle/>
          <a:p>
            <a:pPr>
              <a:buFont typeface="Arial" panose="020B0604020202020204" pitchFamily="34" charset="0"/>
              <a:buNone/>
            </a:pPr>
            <a:r>
              <a:rPr lang="en-US" altLang="en-US"/>
              <a:t>More Requirements</a:t>
            </a:r>
          </a:p>
        </p:txBody>
      </p:sp>
      <p:sp>
        <p:nvSpPr>
          <p:cNvPr id="262147" name="Rectangle 3">
            <a:extLst>
              <a:ext uri="{FF2B5EF4-FFF2-40B4-BE49-F238E27FC236}">
                <a16:creationId xmlns:a16="http://schemas.microsoft.com/office/drawing/2014/main" id="{633A413C-13CC-6648-B5F4-2ABB3A26E661}"/>
              </a:ext>
            </a:extLst>
          </p:cNvPr>
          <p:cNvSpPr>
            <a:spLocks noGrp="1" noChangeArrowheads="1"/>
          </p:cNvSpPr>
          <p:nvPr>
            <p:ph type="body" idx="1"/>
          </p:nvPr>
        </p:nvSpPr>
        <p:spPr/>
        <p:txBody>
          <a:bodyPr/>
          <a:lstStyle/>
          <a:p>
            <a:pPr marL="609600" indent="-609600">
              <a:buNone/>
            </a:pPr>
            <a:r>
              <a:rPr lang="en-US" altLang="en-US"/>
              <a:t>4.	Mechanism provides restricted, unrestricted access to role account</a:t>
            </a:r>
          </a:p>
          <a:p>
            <a:pPr marL="1219200" lvl="1" indent="-533400"/>
            <a:r>
              <a:rPr lang="en-US" altLang="en-US"/>
              <a:t>Restricted: run only specified commands</a:t>
            </a:r>
          </a:p>
          <a:p>
            <a:pPr marL="1219200" lvl="1" indent="-533400"/>
            <a:r>
              <a:rPr lang="en-US" altLang="en-US"/>
              <a:t>Unrestricted: access command interpreter</a:t>
            </a:r>
          </a:p>
          <a:p>
            <a:pPr marL="609600" indent="-609600">
              <a:buFont typeface="Arial" panose="020B0604020202020204" pitchFamily="34" charset="0"/>
              <a:buAutoNum type="arabicPeriod" startAt="5"/>
            </a:pPr>
            <a:r>
              <a:rPr lang="en-US" altLang="en-US"/>
              <a:t>Access to files, directories, objects owned by role account restricted to those authorized to use role account, users trusted to install system programs, </a:t>
            </a:r>
            <a:r>
              <a:rPr lang="en-US" altLang="en-US" i="1"/>
              <a:t>root</a:t>
            </a:r>
          </a:p>
        </p:txBody>
      </p:sp>
      <p:sp>
        <p:nvSpPr>
          <p:cNvPr id="2" name="Date Placeholder 1">
            <a:extLst>
              <a:ext uri="{FF2B5EF4-FFF2-40B4-BE49-F238E27FC236}">
                <a16:creationId xmlns:a16="http://schemas.microsoft.com/office/drawing/2014/main" id="{B2F4F075-06E5-6948-AAFA-A02F71AE1F0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257254C-01E4-174E-8153-CB0AA15A282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BB1262A-12DE-FE4A-8DBA-E4214D8BAE6E}"/>
              </a:ext>
            </a:extLst>
          </p:cNvPr>
          <p:cNvSpPr>
            <a:spLocks noGrp="1"/>
          </p:cNvSpPr>
          <p:nvPr>
            <p:ph type="sldNum" sz="quarter" idx="12"/>
          </p:nvPr>
        </p:nvSpPr>
        <p:spPr/>
        <p:txBody>
          <a:bodyPr/>
          <a:lstStyle/>
          <a:p>
            <a:r>
              <a:rPr lang="en-US"/>
              <a:t>Slide 31-</a:t>
            </a:r>
            <a:fld id="{52DFCED4-3DB5-5A4D-92BF-293F61671FD6}" type="slidenum">
              <a:rPr lang="en-US" smtClean="0"/>
              <a:pPr/>
              <a:t>6</a:t>
            </a:fld>
            <a:endParaRPr lang="en-US" dirty="0"/>
          </a:p>
        </p:txBody>
      </p:sp>
    </p:spTree>
    <p:extLst>
      <p:ext uri="{BB962C8B-B14F-4D97-AF65-F5344CB8AC3E}">
        <p14:creationId xmlns:p14="http://schemas.microsoft.com/office/powerpoint/2010/main" val="452822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id="{C30EF5A3-8ABE-C744-B550-05168F5E7056}"/>
              </a:ext>
            </a:extLst>
          </p:cNvPr>
          <p:cNvSpPr>
            <a:spLocks noGrp="1" noChangeArrowheads="1"/>
          </p:cNvSpPr>
          <p:nvPr>
            <p:ph type="title"/>
          </p:nvPr>
        </p:nvSpPr>
        <p:spPr/>
        <p:txBody>
          <a:bodyPr/>
          <a:lstStyle/>
          <a:p>
            <a:r>
              <a:rPr lang="en-US" altLang="en-US"/>
              <a:t>Improper Isolation of Implementation Detail</a:t>
            </a:r>
          </a:p>
        </p:txBody>
      </p:sp>
      <p:sp>
        <p:nvSpPr>
          <p:cNvPr id="366595" name="Rectangle 3">
            <a:extLst>
              <a:ext uri="{FF2B5EF4-FFF2-40B4-BE49-F238E27FC236}">
                <a16:creationId xmlns:a16="http://schemas.microsoft.com/office/drawing/2014/main" id="{941CF55A-B49D-844B-B64F-11915635FBCA}"/>
              </a:ext>
            </a:extLst>
          </p:cNvPr>
          <p:cNvSpPr>
            <a:spLocks noGrp="1" noChangeArrowheads="1"/>
          </p:cNvSpPr>
          <p:nvPr>
            <p:ph type="body" idx="1"/>
          </p:nvPr>
        </p:nvSpPr>
        <p:spPr/>
        <p:txBody>
          <a:bodyPr/>
          <a:lstStyle/>
          <a:p>
            <a:pPr>
              <a:lnSpc>
                <a:spcPct val="90000"/>
              </a:lnSpc>
            </a:pPr>
            <a:r>
              <a:rPr lang="en-US" altLang="en-US"/>
              <a:t>Look for errors, failures of mapping from abstraction to implementation</a:t>
            </a:r>
          </a:p>
          <a:p>
            <a:pPr lvl="1">
              <a:lnSpc>
                <a:spcPct val="90000"/>
              </a:lnSpc>
            </a:pPr>
            <a:r>
              <a:rPr lang="en-US" altLang="en-US"/>
              <a:t>Usually come out in error messages</a:t>
            </a:r>
          </a:p>
          <a:p>
            <a:pPr>
              <a:lnSpc>
                <a:spcPct val="90000"/>
              </a:lnSpc>
            </a:pPr>
            <a:r>
              <a:rPr lang="en-US" altLang="en-US"/>
              <a:t>Implementation Rule 4:</a:t>
            </a:r>
          </a:p>
          <a:p>
            <a:pPr lvl="1">
              <a:lnSpc>
                <a:spcPct val="90000"/>
              </a:lnSpc>
            </a:pPr>
            <a:r>
              <a:rPr lang="en-US" altLang="en-US" b="1"/>
              <a:t>The error status of every function must be checked. Do not try to recover unless the cause of the error, and its effects, do not affect any security considerations. The program should restore the state of the system to the state before the process began, and then terminate.</a:t>
            </a:r>
            <a:endParaRPr lang="en-US" altLang="en-US"/>
          </a:p>
        </p:txBody>
      </p:sp>
      <p:sp>
        <p:nvSpPr>
          <p:cNvPr id="2" name="Date Placeholder 1">
            <a:extLst>
              <a:ext uri="{FF2B5EF4-FFF2-40B4-BE49-F238E27FC236}">
                <a16:creationId xmlns:a16="http://schemas.microsoft.com/office/drawing/2014/main" id="{40B73C8B-A665-7449-B306-D232F5C191C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5B27A871-6F43-D446-B744-239438751CA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D834862-F35A-8D41-A187-1F59708A6388}"/>
              </a:ext>
            </a:extLst>
          </p:cNvPr>
          <p:cNvSpPr>
            <a:spLocks noGrp="1"/>
          </p:cNvSpPr>
          <p:nvPr>
            <p:ph type="sldNum" sz="quarter" idx="12"/>
          </p:nvPr>
        </p:nvSpPr>
        <p:spPr/>
        <p:txBody>
          <a:bodyPr/>
          <a:lstStyle/>
          <a:p>
            <a:r>
              <a:rPr lang="en-US"/>
              <a:t>Slide 31-</a:t>
            </a:r>
            <a:fld id="{52DFCED4-3DB5-5A4D-92BF-293F61671FD6}" type="slidenum">
              <a:rPr lang="en-US" smtClean="0"/>
              <a:pPr/>
              <a:t>60</a:t>
            </a:fld>
            <a:endParaRPr lang="en-US" dirty="0"/>
          </a:p>
        </p:txBody>
      </p:sp>
    </p:spTree>
    <p:extLst>
      <p:ext uri="{BB962C8B-B14F-4D97-AF65-F5344CB8AC3E}">
        <p14:creationId xmlns:p14="http://schemas.microsoft.com/office/powerpoint/2010/main" val="16768602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a:extLst>
              <a:ext uri="{FF2B5EF4-FFF2-40B4-BE49-F238E27FC236}">
                <a16:creationId xmlns:a16="http://schemas.microsoft.com/office/drawing/2014/main" id="{DC6B0D6D-EA0B-214C-956A-F9D3D9FCC75A}"/>
              </a:ext>
            </a:extLst>
          </p:cNvPr>
          <p:cNvSpPr>
            <a:spLocks noGrp="1" noChangeArrowheads="1"/>
          </p:cNvSpPr>
          <p:nvPr>
            <p:ph type="title"/>
          </p:nvPr>
        </p:nvSpPr>
        <p:spPr/>
        <p:txBody>
          <a:bodyPr/>
          <a:lstStyle/>
          <a:p>
            <a:r>
              <a:rPr lang="en-US" altLang="en-US"/>
              <a:t>Resource Exhaustion,</a:t>
            </a:r>
            <a:br>
              <a:rPr lang="en-US" altLang="en-US"/>
            </a:br>
            <a:r>
              <a:rPr lang="en-US" altLang="en-US"/>
              <a:t>User Identifiers</a:t>
            </a:r>
          </a:p>
        </p:txBody>
      </p:sp>
      <p:sp>
        <p:nvSpPr>
          <p:cNvPr id="368643" name="Rectangle 3">
            <a:extLst>
              <a:ext uri="{FF2B5EF4-FFF2-40B4-BE49-F238E27FC236}">
                <a16:creationId xmlns:a16="http://schemas.microsoft.com/office/drawing/2014/main" id="{D0AB3A5F-8CAF-4D46-AB09-5ADD90F6BB37}"/>
              </a:ext>
            </a:extLst>
          </p:cNvPr>
          <p:cNvSpPr>
            <a:spLocks noGrp="1" noChangeArrowheads="1"/>
          </p:cNvSpPr>
          <p:nvPr>
            <p:ph type="body" idx="1"/>
          </p:nvPr>
        </p:nvSpPr>
        <p:spPr/>
        <p:txBody>
          <a:bodyPr/>
          <a:lstStyle/>
          <a:p>
            <a:pPr>
              <a:lnSpc>
                <a:spcPct val="90000"/>
              </a:lnSpc>
            </a:pPr>
            <a:r>
              <a:rPr lang="en-US" altLang="en-US"/>
              <a:t>Role, user are abstractions</a:t>
            </a:r>
          </a:p>
          <a:p>
            <a:pPr lvl="1">
              <a:lnSpc>
                <a:spcPct val="90000"/>
              </a:lnSpc>
            </a:pPr>
            <a:r>
              <a:rPr lang="en-US" altLang="en-US"/>
              <a:t>The system works with UIDs</a:t>
            </a:r>
          </a:p>
          <a:p>
            <a:pPr>
              <a:lnSpc>
                <a:spcPct val="90000"/>
              </a:lnSpc>
            </a:pPr>
            <a:r>
              <a:rPr lang="en-US" altLang="en-US"/>
              <a:t>How is mapping done?</a:t>
            </a:r>
          </a:p>
          <a:p>
            <a:pPr lvl="1">
              <a:lnSpc>
                <a:spcPct val="90000"/>
              </a:lnSpc>
            </a:pPr>
            <a:r>
              <a:rPr lang="en-US" altLang="en-US"/>
              <a:t>Via user information database</a:t>
            </a:r>
          </a:p>
          <a:p>
            <a:pPr>
              <a:lnSpc>
                <a:spcPct val="90000"/>
              </a:lnSpc>
            </a:pPr>
            <a:r>
              <a:rPr lang="en-US" altLang="en-US"/>
              <a:t>What happens if mapping can’t be made?</a:t>
            </a:r>
          </a:p>
          <a:p>
            <a:pPr lvl="1">
              <a:lnSpc>
                <a:spcPct val="90000"/>
              </a:lnSpc>
            </a:pPr>
            <a:r>
              <a:rPr lang="en-US" altLang="en-US"/>
              <a:t>In one mail server, returned a default user—so by arranging that the mapping failed, anyone could have mail appended to any file to which default user could write</a:t>
            </a:r>
          </a:p>
          <a:p>
            <a:pPr lvl="1">
              <a:lnSpc>
                <a:spcPct val="90000"/>
              </a:lnSpc>
            </a:pPr>
            <a:r>
              <a:rPr lang="en-US" altLang="en-US"/>
              <a:t>Better: have program fail</a:t>
            </a:r>
          </a:p>
        </p:txBody>
      </p:sp>
      <p:sp>
        <p:nvSpPr>
          <p:cNvPr id="2" name="Date Placeholder 1">
            <a:extLst>
              <a:ext uri="{FF2B5EF4-FFF2-40B4-BE49-F238E27FC236}">
                <a16:creationId xmlns:a16="http://schemas.microsoft.com/office/drawing/2014/main" id="{4F65FC0F-518D-E24C-9EFC-66B8F92ECCA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E2B0A4D-AD1B-D647-9A2B-DE592546988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7967DD1-0B6A-9A43-9A3B-0C93354BC246}"/>
              </a:ext>
            </a:extLst>
          </p:cNvPr>
          <p:cNvSpPr>
            <a:spLocks noGrp="1"/>
          </p:cNvSpPr>
          <p:nvPr>
            <p:ph type="sldNum" sz="quarter" idx="12"/>
          </p:nvPr>
        </p:nvSpPr>
        <p:spPr/>
        <p:txBody>
          <a:bodyPr/>
          <a:lstStyle/>
          <a:p>
            <a:r>
              <a:rPr lang="en-US"/>
              <a:t>Slide 31-</a:t>
            </a:r>
            <a:fld id="{52DFCED4-3DB5-5A4D-92BF-293F61671FD6}" type="slidenum">
              <a:rPr lang="en-US" smtClean="0"/>
              <a:pPr/>
              <a:t>61</a:t>
            </a:fld>
            <a:endParaRPr lang="en-US" dirty="0"/>
          </a:p>
        </p:txBody>
      </p:sp>
    </p:spTree>
    <p:extLst>
      <p:ext uri="{BB962C8B-B14F-4D97-AF65-F5344CB8AC3E}">
        <p14:creationId xmlns:p14="http://schemas.microsoft.com/office/powerpoint/2010/main" val="25323977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a:extLst>
              <a:ext uri="{FF2B5EF4-FFF2-40B4-BE49-F238E27FC236}">
                <a16:creationId xmlns:a16="http://schemas.microsoft.com/office/drawing/2014/main" id="{07888C6B-8EDB-7841-A851-7AE3820F0EEB}"/>
              </a:ext>
            </a:extLst>
          </p:cNvPr>
          <p:cNvSpPr>
            <a:spLocks noGrp="1" noChangeArrowheads="1"/>
          </p:cNvSpPr>
          <p:nvPr>
            <p:ph type="title"/>
          </p:nvPr>
        </p:nvSpPr>
        <p:spPr/>
        <p:txBody>
          <a:bodyPr/>
          <a:lstStyle/>
          <a:p>
            <a:r>
              <a:rPr lang="en-US" altLang="en-US"/>
              <a:t>Validating Access Control Entries</a:t>
            </a:r>
          </a:p>
        </p:txBody>
      </p:sp>
      <p:sp>
        <p:nvSpPr>
          <p:cNvPr id="369667" name="Rectangle 3">
            <a:extLst>
              <a:ext uri="{FF2B5EF4-FFF2-40B4-BE49-F238E27FC236}">
                <a16:creationId xmlns:a16="http://schemas.microsoft.com/office/drawing/2014/main" id="{8154C313-8357-DF47-A965-EC80E0A3AA2A}"/>
              </a:ext>
            </a:extLst>
          </p:cNvPr>
          <p:cNvSpPr>
            <a:spLocks noGrp="1" noChangeArrowheads="1"/>
          </p:cNvSpPr>
          <p:nvPr>
            <p:ph type="body" idx="1"/>
          </p:nvPr>
        </p:nvSpPr>
        <p:spPr/>
        <p:txBody>
          <a:bodyPr/>
          <a:lstStyle/>
          <a:p>
            <a:pPr>
              <a:lnSpc>
                <a:spcPct val="90000"/>
              </a:lnSpc>
            </a:pPr>
            <a:r>
              <a:rPr lang="en-US" altLang="en-US"/>
              <a:t>Access control file data implements constraints on access</a:t>
            </a:r>
          </a:p>
          <a:p>
            <a:pPr lvl="1">
              <a:lnSpc>
                <a:spcPct val="90000"/>
              </a:lnSpc>
            </a:pPr>
            <a:r>
              <a:rPr lang="en-US" altLang="en-US"/>
              <a:t>Therefore, it’s a mapping of abstraction to implementation</a:t>
            </a:r>
          </a:p>
          <a:p>
            <a:pPr>
              <a:lnSpc>
                <a:spcPct val="90000"/>
              </a:lnSpc>
            </a:pPr>
            <a:r>
              <a:rPr lang="en-US" altLang="en-US"/>
              <a:t>Develop second program using same modules as first</a:t>
            </a:r>
          </a:p>
          <a:p>
            <a:pPr lvl="1">
              <a:lnSpc>
                <a:spcPct val="90000"/>
              </a:lnSpc>
            </a:pPr>
            <a:r>
              <a:rPr lang="en-US" altLang="en-US"/>
              <a:t>Prints information in easy-to-read format</a:t>
            </a:r>
          </a:p>
          <a:p>
            <a:pPr lvl="1">
              <a:lnSpc>
                <a:spcPct val="90000"/>
              </a:lnSpc>
            </a:pPr>
            <a:r>
              <a:rPr lang="en-US" altLang="en-US"/>
              <a:t>Must be used after each change to file, to verify change does what was desired</a:t>
            </a:r>
          </a:p>
          <a:p>
            <a:pPr lvl="1">
              <a:lnSpc>
                <a:spcPct val="90000"/>
              </a:lnSpc>
            </a:pPr>
            <a:r>
              <a:rPr lang="en-US" altLang="en-US"/>
              <a:t>Periodic checks too</a:t>
            </a:r>
          </a:p>
        </p:txBody>
      </p:sp>
      <p:sp>
        <p:nvSpPr>
          <p:cNvPr id="2" name="Date Placeholder 1">
            <a:extLst>
              <a:ext uri="{FF2B5EF4-FFF2-40B4-BE49-F238E27FC236}">
                <a16:creationId xmlns:a16="http://schemas.microsoft.com/office/drawing/2014/main" id="{40D0842D-C894-BD40-BCAA-9C33177321C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9D86201-A6F6-2244-AA7D-83527E553CF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FEEC56A-407D-F248-8A0D-ED1DDE8CDB8A}"/>
              </a:ext>
            </a:extLst>
          </p:cNvPr>
          <p:cNvSpPr>
            <a:spLocks noGrp="1"/>
          </p:cNvSpPr>
          <p:nvPr>
            <p:ph type="sldNum" sz="quarter" idx="12"/>
          </p:nvPr>
        </p:nvSpPr>
        <p:spPr/>
        <p:txBody>
          <a:bodyPr/>
          <a:lstStyle/>
          <a:p>
            <a:r>
              <a:rPr lang="en-US"/>
              <a:t>Slide 31-</a:t>
            </a:r>
            <a:fld id="{52DFCED4-3DB5-5A4D-92BF-293F61671FD6}" type="slidenum">
              <a:rPr lang="en-US" smtClean="0"/>
              <a:pPr/>
              <a:t>62</a:t>
            </a:fld>
            <a:endParaRPr lang="en-US" dirty="0"/>
          </a:p>
        </p:txBody>
      </p:sp>
    </p:spTree>
    <p:extLst>
      <p:ext uri="{BB962C8B-B14F-4D97-AF65-F5344CB8AC3E}">
        <p14:creationId xmlns:p14="http://schemas.microsoft.com/office/powerpoint/2010/main" val="15689262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a:extLst>
              <a:ext uri="{FF2B5EF4-FFF2-40B4-BE49-F238E27FC236}">
                <a16:creationId xmlns:a16="http://schemas.microsoft.com/office/drawing/2014/main" id="{A69FF8B3-EDE3-B341-B744-88B66BA2A2B7}"/>
              </a:ext>
            </a:extLst>
          </p:cNvPr>
          <p:cNvSpPr>
            <a:spLocks noGrp="1" noChangeArrowheads="1"/>
          </p:cNvSpPr>
          <p:nvPr>
            <p:ph type="title"/>
          </p:nvPr>
        </p:nvSpPr>
        <p:spPr/>
        <p:txBody>
          <a:bodyPr/>
          <a:lstStyle/>
          <a:p>
            <a:r>
              <a:rPr lang="en-US" altLang="en-US"/>
              <a:t>Restricting Protection Domain</a:t>
            </a:r>
          </a:p>
        </p:txBody>
      </p:sp>
      <p:sp>
        <p:nvSpPr>
          <p:cNvPr id="370691" name="Rectangle 3">
            <a:extLst>
              <a:ext uri="{FF2B5EF4-FFF2-40B4-BE49-F238E27FC236}">
                <a16:creationId xmlns:a16="http://schemas.microsoft.com/office/drawing/2014/main" id="{600E9F59-895A-AD44-82D5-62BF868332FC}"/>
              </a:ext>
            </a:extLst>
          </p:cNvPr>
          <p:cNvSpPr>
            <a:spLocks noGrp="1" noChangeArrowheads="1"/>
          </p:cNvSpPr>
          <p:nvPr>
            <p:ph type="body" idx="1"/>
          </p:nvPr>
        </p:nvSpPr>
        <p:spPr/>
        <p:txBody>
          <a:bodyPr/>
          <a:lstStyle/>
          <a:p>
            <a:r>
              <a:rPr lang="en-US" altLang="en-US"/>
              <a:t>Use overlays rather than spawning child</a:t>
            </a:r>
          </a:p>
          <a:p>
            <a:pPr lvl="1"/>
            <a:r>
              <a:rPr lang="en-US" altLang="en-US"/>
              <a:t>Overlays replace original protection domain with that of overlaid program</a:t>
            </a:r>
          </a:p>
          <a:p>
            <a:pPr lvl="1"/>
            <a:r>
              <a:rPr lang="en-US" altLang="en-US"/>
              <a:t>Programmers close all open files, reset signal handlers, changing privileges to that of role</a:t>
            </a:r>
          </a:p>
          <a:p>
            <a:pPr lvl="1"/>
            <a:r>
              <a:rPr lang="en-US" altLang="en-US"/>
              <a:t>Potential problem: saved UID, GID</a:t>
            </a:r>
          </a:p>
          <a:p>
            <a:pPr lvl="2"/>
            <a:r>
              <a:rPr lang="en-US" altLang="en-US"/>
              <a:t>When privileges dropped in usual way, can regain them because original UID is saved; this is how privileges restored</a:t>
            </a:r>
          </a:p>
          <a:p>
            <a:pPr lvl="2"/>
            <a:r>
              <a:rPr lang="en-US" altLang="en-US"/>
              <a:t>Use </a:t>
            </a:r>
            <a:r>
              <a:rPr lang="en-US" altLang="en-US" i="1"/>
              <a:t>setuid</a:t>
            </a:r>
            <a:r>
              <a:rPr lang="en-US" altLang="en-US"/>
              <a:t> system call to block this; it changes saved UID too</a:t>
            </a:r>
          </a:p>
        </p:txBody>
      </p:sp>
      <p:sp>
        <p:nvSpPr>
          <p:cNvPr id="2" name="Date Placeholder 1">
            <a:extLst>
              <a:ext uri="{FF2B5EF4-FFF2-40B4-BE49-F238E27FC236}">
                <a16:creationId xmlns:a16="http://schemas.microsoft.com/office/drawing/2014/main" id="{043CFEA7-0AB7-F94B-8C6F-7507913DBAF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8634798-3966-6443-AF52-520D6854660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B44173E2-CD76-2B47-BD85-288B3EE819AE}"/>
              </a:ext>
            </a:extLst>
          </p:cNvPr>
          <p:cNvSpPr>
            <a:spLocks noGrp="1"/>
          </p:cNvSpPr>
          <p:nvPr>
            <p:ph type="sldNum" sz="quarter" idx="12"/>
          </p:nvPr>
        </p:nvSpPr>
        <p:spPr/>
        <p:txBody>
          <a:bodyPr/>
          <a:lstStyle/>
          <a:p>
            <a:r>
              <a:rPr lang="en-US"/>
              <a:t>Slide 31-</a:t>
            </a:r>
            <a:fld id="{52DFCED4-3DB5-5A4D-92BF-293F61671FD6}" type="slidenum">
              <a:rPr lang="en-US" smtClean="0"/>
              <a:pPr/>
              <a:t>63</a:t>
            </a:fld>
            <a:endParaRPr lang="en-US" dirty="0"/>
          </a:p>
        </p:txBody>
      </p:sp>
    </p:spTree>
    <p:extLst>
      <p:ext uri="{BB962C8B-B14F-4D97-AF65-F5344CB8AC3E}">
        <p14:creationId xmlns:p14="http://schemas.microsoft.com/office/powerpoint/2010/main" val="2794146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id="{B2819812-C14E-6A41-8857-BAC2D677A070}"/>
              </a:ext>
            </a:extLst>
          </p:cNvPr>
          <p:cNvSpPr>
            <a:spLocks noGrp="1" noChangeArrowheads="1"/>
          </p:cNvSpPr>
          <p:nvPr>
            <p:ph type="title"/>
          </p:nvPr>
        </p:nvSpPr>
        <p:spPr/>
        <p:txBody>
          <a:bodyPr/>
          <a:lstStyle/>
          <a:p>
            <a:r>
              <a:rPr lang="en-US" altLang="en-US"/>
              <a:t>Improper Change</a:t>
            </a:r>
          </a:p>
        </p:txBody>
      </p:sp>
      <p:sp>
        <p:nvSpPr>
          <p:cNvPr id="372739" name="Rectangle 3">
            <a:extLst>
              <a:ext uri="{FF2B5EF4-FFF2-40B4-BE49-F238E27FC236}">
                <a16:creationId xmlns:a16="http://schemas.microsoft.com/office/drawing/2014/main" id="{69A1C952-35C9-F741-ACE3-F5575FA6E6BE}"/>
              </a:ext>
            </a:extLst>
          </p:cNvPr>
          <p:cNvSpPr>
            <a:spLocks noGrp="1" noChangeArrowheads="1"/>
          </p:cNvSpPr>
          <p:nvPr>
            <p:ph type="body" idx="1"/>
          </p:nvPr>
        </p:nvSpPr>
        <p:spPr/>
        <p:txBody>
          <a:bodyPr/>
          <a:lstStyle/>
          <a:p>
            <a:r>
              <a:rPr lang="en-US" altLang="en-US"/>
              <a:t>Data that changes unexpectedly or erroneously</a:t>
            </a:r>
          </a:p>
          <a:p>
            <a:r>
              <a:rPr lang="en-US" altLang="en-US"/>
              <a:t>Memory</a:t>
            </a:r>
          </a:p>
          <a:p>
            <a:r>
              <a:rPr lang="en-US" altLang="en-US"/>
              <a:t>File contents</a:t>
            </a:r>
          </a:p>
          <a:p>
            <a:r>
              <a:rPr lang="en-US" altLang="en-US"/>
              <a:t>File/object bindings</a:t>
            </a:r>
          </a:p>
        </p:txBody>
      </p:sp>
      <p:sp>
        <p:nvSpPr>
          <p:cNvPr id="2" name="Date Placeholder 1">
            <a:extLst>
              <a:ext uri="{FF2B5EF4-FFF2-40B4-BE49-F238E27FC236}">
                <a16:creationId xmlns:a16="http://schemas.microsoft.com/office/drawing/2014/main" id="{0E160709-6C8C-3944-B137-10D75808331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9624611-2C2E-ED4D-BEFF-3977457B67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21A0EB7-DF7F-7F4D-901C-6EE24B724677}"/>
              </a:ext>
            </a:extLst>
          </p:cNvPr>
          <p:cNvSpPr>
            <a:spLocks noGrp="1"/>
          </p:cNvSpPr>
          <p:nvPr>
            <p:ph type="sldNum" sz="quarter" idx="12"/>
          </p:nvPr>
        </p:nvSpPr>
        <p:spPr/>
        <p:txBody>
          <a:bodyPr/>
          <a:lstStyle/>
          <a:p>
            <a:r>
              <a:rPr lang="en-US"/>
              <a:t>Slide 31-</a:t>
            </a:r>
            <a:fld id="{52DFCED4-3DB5-5A4D-92BF-293F61671FD6}" type="slidenum">
              <a:rPr lang="en-US" smtClean="0"/>
              <a:pPr/>
              <a:t>64</a:t>
            </a:fld>
            <a:endParaRPr lang="en-US" dirty="0"/>
          </a:p>
        </p:txBody>
      </p:sp>
    </p:spTree>
    <p:extLst>
      <p:ext uri="{BB962C8B-B14F-4D97-AF65-F5344CB8AC3E}">
        <p14:creationId xmlns:p14="http://schemas.microsoft.com/office/powerpoint/2010/main" val="19948376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372F275C-3370-D74E-A1EC-142CDB1BC609}"/>
              </a:ext>
            </a:extLst>
          </p:cNvPr>
          <p:cNvSpPr>
            <a:spLocks noGrp="1" noChangeArrowheads="1"/>
          </p:cNvSpPr>
          <p:nvPr>
            <p:ph type="title"/>
          </p:nvPr>
        </p:nvSpPr>
        <p:spPr/>
        <p:txBody>
          <a:bodyPr/>
          <a:lstStyle/>
          <a:p>
            <a:r>
              <a:rPr lang="en-US" altLang="en-US"/>
              <a:t>Memory</a:t>
            </a:r>
          </a:p>
        </p:txBody>
      </p:sp>
      <p:sp>
        <p:nvSpPr>
          <p:cNvPr id="373763" name="Rectangle 3">
            <a:extLst>
              <a:ext uri="{FF2B5EF4-FFF2-40B4-BE49-F238E27FC236}">
                <a16:creationId xmlns:a16="http://schemas.microsoft.com/office/drawing/2014/main" id="{E2AA0183-023D-CF4B-8C0A-191645045D39}"/>
              </a:ext>
            </a:extLst>
          </p:cNvPr>
          <p:cNvSpPr>
            <a:spLocks noGrp="1" noChangeArrowheads="1"/>
          </p:cNvSpPr>
          <p:nvPr>
            <p:ph type="body" idx="1"/>
          </p:nvPr>
        </p:nvSpPr>
        <p:spPr/>
        <p:txBody>
          <a:bodyPr/>
          <a:lstStyle/>
          <a:p>
            <a:pPr>
              <a:lnSpc>
                <a:spcPct val="90000"/>
              </a:lnSpc>
            </a:pPr>
            <a:r>
              <a:rPr lang="en-US" altLang="en-US"/>
              <a:t>Synchronize interactions with other processes</a:t>
            </a:r>
          </a:p>
          <a:p>
            <a:pPr>
              <a:lnSpc>
                <a:spcPct val="90000"/>
              </a:lnSpc>
            </a:pPr>
            <a:r>
              <a:rPr lang="en-US" altLang="en-US"/>
              <a:t>Implementation Rule 5:</a:t>
            </a:r>
          </a:p>
          <a:p>
            <a:pPr lvl="1">
              <a:lnSpc>
                <a:spcPct val="90000"/>
              </a:lnSpc>
            </a:pPr>
            <a:r>
              <a:rPr lang="en-US" altLang="en-US" b="1"/>
              <a:t>If a process interacts with other processes, the interactions should be synchronized. In particular, all possible sequences of interactions must be known and, for all such interactions, the process must enforce the required security policy.</a:t>
            </a:r>
          </a:p>
        </p:txBody>
      </p:sp>
      <p:sp>
        <p:nvSpPr>
          <p:cNvPr id="2" name="Date Placeholder 1">
            <a:extLst>
              <a:ext uri="{FF2B5EF4-FFF2-40B4-BE49-F238E27FC236}">
                <a16:creationId xmlns:a16="http://schemas.microsoft.com/office/drawing/2014/main" id="{CA9141F7-7DCF-E04D-BFAF-E5B67D8DA68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61D13CB-E1F1-4243-B666-EF11CECBF23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3CE86963-5674-084B-8A62-A1D058D93411}"/>
              </a:ext>
            </a:extLst>
          </p:cNvPr>
          <p:cNvSpPr>
            <a:spLocks noGrp="1"/>
          </p:cNvSpPr>
          <p:nvPr>
            <p:ph type="sldNum" sz="quarter" idx="12"/>
          </p:nvPr>
        </p:nvSpPr>
        <p:spPr/>
        <p:txBody>
          <a:bodyPr/>
          <a:lstStyle/>
          <a:p>
            <a:r>
              <a:rPr lang="en-US"/>
              <a:t>Slide 31-</a:t>
            </a:r>
            <a:fld id="{52DFCED4-3DB5-5A4D-92BF-293F61671FD6}" type="slidenum">
              <a:rPr lang="en-US" smtClean="0"/>
              <a:pPr/>
              <a:t>65</a:t>
            </a:fld>
            <a:endParaRPr lang="en-US" dirty="0"/>
          </a:p>
        </p:txBody>
      </p:sp>
    </p:spTree>
    <p:extLst>
      <p:ext uri="{BB962C8B-B14F-4D97-AF65-F5344CB8AC3E}">
        <p14:creationId xmlns:p14="http://schemas.microsoft.com/office/powerpoint/2010/main" val="41270263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a:extLst>
              <a:ext uri="{FF2B5EF4-FFF2-40B4-BE49-F238E27FC236}">
                <a16:creationId xmlns:a16="http://schemas.microsoft.com/office/drawing/2014/main" id="{62096CF2-EFB7-0640-8FAF-F91E8CA994D0}"/>
              </a:ext>
            </a:extLst>
          </p:cNvPr>
          <p:cNvSpPr>
            <a:spLocks noGrp="1" noChangeArrowheads="1"/>
          </p:cNvSpPr>
          <p:nvPr>
            <p:ph type="title"/>
          </p:nvPr>
        </p:nvSpPr>
        <p:spPr/>
        <p:txBody>
          <a:bodyPr/>
          <a:lstStyle/>
          <a:p>
            <a:r>
              <a:rPr lang="en-US" altLang="en-US"/>
              <a:t>More Memory</a:t>
            </a:r>
          </a:p>
        </p:txBody>
      </p:sp>
      <p:sp>
        <p:nvSpPr>
          <p:cNvPr id="374787" name="Rectangle 3">
            <a:extLst>
              <a:ext uri="{FF2B5EF4-FFF2-40B4-BE49-F238E27FC236}">
                <a16:creationId xmlns:a16="http://schemas.microsoft.com/office/drawing/2014/main" id="{FAC26ADF-684D-CE42-B6FF-7248CBC35F99}"/>
              </a:ext>
            </a:extLst>
          </p:cNvPr>
          <p:cNvSpPr>
            <a:spLocks noGrp="1" noChangeArrowheads="1"/>
          </p:cNvSpPr>
          <p:nvPr>
            <p:ph type="body" idx="1"/>
          </p:nvPr>
        </p:nvSpPr>
        <p:spPr/>
        <p:txBody>
          <a:bodyPr/>
          <a:lstStyle/>
          <a:p>
            <a:pPr>
              <a:lnSpc>
                <a:spcPct val="90000"/>
              </a:lnSpc>
            </a:pPr>
            <a:r>
              <a:rPr lang="en-US" altLang="en-US"/>
              <a:t>Asynchronous exception handlers: may alter variables, state</a:t>
            </a:r>
          </a:p>
          <a:p>
            <a:pPr lvl="1">
              <a:lnSpc>
                <a:spcPct val="90000"/>
              </a:lnSpc>
            </a:pPr>
            <a:r>
              <a:rPr lang="en-US" altLang="en-US"/>
              <a:t>Much like concurrent process</a:t>
            </a:r>
          </a:p>
          <a:p>
            <a:pPr>
              <a:lnSpc>
                <a:spcPct val="90000"/>
              </a:lnSpc>
            </a:pPr>
            <a:r>
              <a:rPr lang="en-US" altLang="en-US"/>
              <a:t>Implementation Rule 6:</a:t>
            </a:r>
          </a:p>
          <a:p>
            <a:pPr lvl="1">
              <a:lnSpc>
                <a:spcPct val="90000"/>
              </a:lnSpc>
            </a:pPr>
            <a:r>
              <a:rPr lang="en-US" altLang="en-US" b="1"/>
              <a:t>Asynchronous exception handlers should not alter any variables except those that are local to the exception handling module. An exception handler should block all other exceptions when begun, and should not release the block until the handler completes execution, unless the handler has been designed to handle exceptions within itself (or calls an uninvoked exception handler).</a:t>
            </a:r>
          </a:p>
        </p:txBody>
      </p:sp>
      <p:sp>
        <p:nvSpPr>
          <p:cNvPr id="2" name="Date Placeholder 1">
            <a:extLst>
              <a:ext uri="{FF2B5EF4-FFF2-40B4-BE49-F238E27FC236}">
                <a16:creationId xmlns:a16="http://schemas.microsoft.com/office/drawing/2014/main" id="{14203378-D578-3247-8F20-109B8B30139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5315E1F-6F91-BE49-B2A2-C9230D9B846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1B2F946-A19F-7447-801C-B89A70CFCD7C}"/>
              </a:ext>
            </a:extLst>
          </p:cNvPr>
          <p:cNvSpPr>
            <a:spLocks noGrp="1"/>
          </p:cNvSpPr>
          <p:nvPr>
            <p:ph type="sldNum" sz="quarter" idx="12"/>
          </p:nvPr>
        </p:nvSpPr>
        <p:spPr/>
        <p:txBody>
          <a:bodyPr/>
          <a:lstStyle/>
          <a:p>
            <a:r>
              <a:rPr lang="en-US"/>
              <a:t>Slide 31-</a:t>
            </a:r>
            <a:fld id="{52DFCED4-3DB5-5A4D-92BF-293F61671FD6}" type="slidenum">
              <a:rPr lang="en-US" smtClean="0"/>
              <a:pPr/>
              <a:t>66</a:t>
            </a:fld>
            <a:endParaRPr lang="en-US" dirty="0"/>
          </a:p>
        </p:txBody>
      </p:sp>
    </p:spTree>
    <p:extLst>
      <p:ext uri="{BB962C8B-B14F-4D97-AF65-F5344CB8AC3E}">
        <p14:creationId xmlns:p14="http://schemas.microsoft.com/office/powerpoint/2010/main" val="18633128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a:extLst>
              <a:ext uri="{FF2B5EF4-FFF2-40B4-BE49-F238E27FC236}">
                <a16:creationId xmlns:a16="http://schemas.microsoft.com/office/drawing/2014/main" id="{CA61FF6F-CD32-294A-9013-A04CFE915894}"/>
              </a:ext>
            </a:extLst>
          </p:cNvPr>
          <p:cNvSpPr>
            <a:spLocks noGrp="1" noChangeArrowheads="1"/>
          </p:cNvSpPr>
          <p:nvPr>
            <p:ph type="title"/>
          </p:nvPr>
        </p:nvSpPr>
        <p:spPr/>
        <p:txBody>
          <a:bodyPr/>
          <a:lstStyle/>
          <a:p>
            <a:r>
              <a:rPr lang="en-US" altLang="en-US"/>
              <a:t>Buffer Overflows</a:t>
            </a:r>
          </a:p>
        </p:txBody>
      </p:sp>
      <p:sp>
        <p:nvSpPr>
          <p:cNvPr id="376835" name="Rectangle 3">
            <a:extLst>
              <a:ext uri="{FF2B5EF4-FFF2-40B4-BE49-F238E27FC236}">
                <a16:creationId xmlns:a16="http://schemas.microsoft.com/office/drawing/2014/main" id="{4021DB74-DE48-6C43-BE37-310621C4F68E}"/>
              </a:ext>
            </a:extLst>
          </p:cNvPr>
          <p:cNvSpPr>
            <a:spLocks noGrp="1" noChangeArrowheads="1"/>
          </p:cNvSpPr>
          <p:nvPr>
            <p:ph type="body" idx="1"/>
          </p:nvPr>
        </p:nvSpPr>
        <p:spPr/>
        <p:txBody>
          <a:bodyPr/>
          <a:lstStyle/>
          <a:p>
            <a:pPr>
              <a:lnSpc>
                <a:spcPct val="90000"/>
              </a:lnSpc>
            </a:pPr>
            <a:r>
              <a:rPr lang="en-US" altLang="en-US"/>
              <a:t>Overflow </a:t>
            </a:r>
            <a:r>
              <a:rPr lang="en-US" altLang="en-US" i="1"/>
              <a:t>not</a:t>
            </a:r>
            <a:r>
              <a:rPr lang="en-US" altLang="en-US"/>
              <a:t> the problem</a:t>
            </a:r>
          </a:p>
          <a:p>
            <a:pPr>
              <a:lnSpc>
                <a:spcPct val="90000"/>
              </a:lnSpc>
            </a:pPr>
            <a:r>
              <a:rPr lang="en-US" altLang="en-US"/>
              <a:t>Changes to variables, state caused by overflow is the problem</a:t>
            </a:r>
          </a:p>
          <a:p>
            <a:pPr lvl="1">
              <a:lnSpc>
                <a:spcPct val="90000"/>
              </a:lnSpc>
            </a:pPr>
            <a:r>
              <a:rPr lang="en-US" altLang="en-US"/>
              <a:t>Example: </a:t>
            </a:r>
            <a:r>
              <a:rPr lang="en-US" altLang="en-US" i="1"/>
              <a:t>fingerd </a:t>
            </a:r>
            <a:r>
              <a:rPr lang="en-US" altLang="en-US"/>
              <a:t> example: overflow changes return address to return into stack</a:t>
            </a:r>
          </a:p>
          <a:p>
            <a:pPr lvl="2">
              <a:lnSpc>
                <a:spcPct val="90000"/>
              </a:lnSpc>
            </a:pPr>
            <a:r>
              <a:rPr lang="en-US" altLang="en-US"/>
              <a:t>Fix at compiler level: put random number between buffer, return address; check before return address used</a:t>
            </a:r>
          </a:p>
          <a:p>
            <a:pPr lvl="1">
              <a:lnSpc>
                <a:spcPct val="90000"/>
              </a:lnSpc>
            </a:pPr>
            <a:r>
              <a:rPr lang="en-US" altLang="en-US"/>
              <a:t>Example: </a:t>
            </a:r>
            <a:r>
              <a:rPr lang="en-US" altLang="en-US" i="1"/>
              <a:t>login</a:t>
            </a:r>
            <a:r>
              <a:rPr lang="en-US" altLang="en-US"/>
              <a:t> program that stored unhashed, hashed password in adjacent arrays</a:t>
            </a:r>
          </a:p>
          <a:p>
            <a:pPr lvl="2">
              <a:lnSpc>
                <a:spcPct val="90000"/>
              </a:lnSpc>
            </a:pPr>
            <a:r>
              <a:rPr lang="en-US" altLang="en-US"/>
              <a:t>Enter any 8-char password, hit space 72 times, enter hash of that password, and system authenticates you!</a:t>
            </a:r>
          </a:p>
        </p:txBody>
      </p:sp>
      <p:sp>
        <p:nvSpPr>
          <p:cNvPr id="2" name="Date Placeholder 1">
            <a:extLst>
              <a:ext uri="{FF2B5EF4-FFF2-40B4-BE49-F238E27FC236}">
                <a16:creationId xmlns:a16="http://schemas.microsoft.com/office/drawing/2014/main" id="{4894252D-7CD7-DF49-B684-D238522FDF9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5A502F5-B7F0-874A-ACEB-9D0C6C1C0DA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CA2145B-21EA-2642-A39C-C6EC0D5E1E2D}"/>
              </a:ext>
            </a:extLst>
          </p:cNvPr>
          <p:cNvSpPr>
            <a:spLocks noGrp="1"/>
          </p:cNvSpPr>
          <p:nvPr>
            <p:ph type="sldNum" sz="quarter" idx="12"/>
          </p:nvPr>
        </p:nvSpPr>
        <p:spPr/>
        <p:txBody>
          <a:bodyPr/>
          <a:lstStyle/>
          <a:p>
            <a:r>
              <a:rPr lang="en-US"/>
              <a:t>Slide 31-</a:t>
            </a:r>
            <a:fld id="{52DFCED4-3DB5-5A4D-92BF-293F61671FD6}" type="slidenum">
              <a:rPr lang="en-US" smtClean="0"/>
              <a:pPr/>
              <a:t>67</a:t>
            </a:fld>
            <a:endParaRPr lang="en-US" dirty="0"/>
          </a:p>
        </p:txBody>
      </p:sp>
    </p:spTree>
    <p:extLst>
      <p:ext uri="{BB962C8B-B14F-4D97-AF65-F5344CB8AC3E}">
        <p14:creationId xmlns:p14="http://schemas.microsoft.com/office/powerpoint/2010/main" val="1013749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a:extLst>
              <a:ext uri="{FF2B5EF4-FFF2-40B4-BE49-F238E27FC236}">
                <a16:creationId xmlns:a16="http://schemas.microsoft.com/office/drawing/2014/main" id="{683F080B-E62D-5449-BB3D-341EADE28E54}"/>
              </a:ext>
            </a:extLst>
          </p:cNvPr>
          <p:cNvSpPr>
            <a:spLocks noGrp="1" noChangeArrowheads="1"/>
          </p:cNvSpPr>
          <p:nvPr>
            <p:ph type="title"/>
          </p:nvPr>
        </p:nvSpPr>
        <p:spPr/>
        <p:txBody>
          <a:bodyPr/>
          <a:lstStyle/>
          <a:p>
            <a:r>
              <a:rPr lang="en-US" altLang="en-US"/>
              <a:t>Problem</a:t>
            </a:r>
          </a:p>
        </p:txBody>
      </p:sp>
      <p:sp>
        <p:nvSpPr>
          <p:cNvPr id="378883" name="Rectangle 3">
            <a:extLst>
              <a:ext uri="{FF2B5EF4-FFF2-40B4-BE49-F238E27FC236}">
                <a16:creationId xmlns:a16="http://schemas.microsoft.com/office/drawing/2014/main" id="{5A5DBA6C-3493-CF4E-BCD0-40BE7DEC45FE}"/>
              </a:ext>
            </a:extLst>
          </p:cNvPr>
          <p:cNvSpPr>
            <a:spLocks noGrp="1" noChangeArrowheads="1"/>
          </p:cNvSpPr>
          <p:nvPr>
            <p:ph type="body" idx="1"/>
          </p:nvPr>
        </p:nvSpPr>
        <p:spPr/>
        <p:txBody>
          <a:bodyPr/>
          <a:lstStyle/>
          <a:p>
            <a:pPr>
              <a:lnSpc>
                <a:spcPct val="90000"/>
              </a:lnSpc>
            </a:pPr>
            <a:r>
              <a:rPr lang="en-US" altLang="en-US"/>
              <a:t>Trusted data can be affected by untrusted data</a:t>
            </a:r>
          </a:p>
          <a:p>
            <a:pPr lvl="1">
              <a:lnSpc>
                <a:spcPct val="90000"/>
              </a:lnSpc>
            </a:pPr>
            <a:r>
              <a:rPr lang="en-US" altLang="en-US"/>
              <a:t>Trusted data: return address, hash loaded from password file</a:t>
            </a:r>
          </a:p>
          <a:p>
            <a:pPr lvl="1">
              <a:lnSpc>
                <a:spcPct val="90000"/>
              </a:lnSpc>
            </a:pPr>
            <a:r>
              <a:rPr lang="en-US" altLang="en-US"/>
              <a:t>Untrusted data: anything user reads</a:t>
            </a:r>
          </a:p>
          <a:p>
            <a:pPr>
              <a:lnSpc>
                <a:spcPct val="90000"/>
              </a:lnSpc>
            </a:pPr>
            <a:r>
              <a:rPr lang="en-US" altLang="en-US"/>
              <a:t>Implementation Rule 7:</a:t>
            </a:r>
          </a:p>
          <a:p>
            <a:pPr lvl="1">
              <a:lnSpc>
                <a:spcPct val="90000"/>
              </a:lnSpc>
            </a:pPr>
            <a:r>
              <a:rPr lang="en-US" altLang="en-US" b="1"/>
              <a:t>Whenever possible, data that the process trusts and data that it receives from untrusted sources (such as input) should be kept in separate areas of memory. If data from a trusted source is overwritten with data from an untrusted source, a memory error will occur.</a:t>
            </a:r>
          </a:p>
        </p:txBody>
      </p:sp>
      <p:sp>
        <p:nvSpPr>
          <p:cNvPr id="2" name="Date Placeholder 1">
            <a:extLst>
              <a:ext uri="{FF2B5EF4-FFF2-40B4-BE49-F238E27FC236}">
                <a16:creationId xmlns:a16="http://schemas.microsoft.com/office/drawing/2014/main" id="{6840EF25-931C-3147-A70B-58528C3D36E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BA8F8F1-8903-D944-92EE-A91B43D2EDA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B7D1FB0-2E97-474E-BF50-3B08797FF521}"/>
              </a:ext>
            </a:extLst>
          </p:cNvPr>
          <p:cNvSpPr>
            <a:spLocks noGrp="1"/>
          </p:cNvSpPr>
          <p:nvPr>
            <p:ph type="sldNum" sz="quarter" idx="12"/>
          </p:nvPr>
        </p:nvSpPr>
        <p:spPr/>
        <p:txBody>
          <a:bodyPr/>
          <a:lstStyle/>
          <a:p>
            <a:r>
              <a:rPr lang="en-US"/>
              <a:t>Slide 31-</a:t>
            </a:r>
            <a:fld id="{52DFCED4-3DB5-5A4D-92BF-293F61671FD6}" type="slidenum">
              <a:rPr lang="en-US" smtClean="0"/>
              <a:pPr/>
              <a:t>68</a:t>
            </a:fld>
            <a:endParaRPr lang="en-US" dirty="0"/>
          </a:p>
        </p:txBody>
      </p:sp>
    </p:spTree>
    <p:extLst>
      <p:ext uri="{BB962C8B-B14F-4D97-AF65-F5344CB8AC3E}">
        <p14:creationId xmlns:p14="http://schemas.microsoft.com/office/powerpoint/2010/main" val="14675525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a:extLst>
              <a:ext uri="{FF2B5EF4-FFF2-40B4-BE49-F238E27FC236}">
                <a16:creationId xmlns:a16="http://schemas.microsoft.com/office/drawing/2014/main" id="{EB85F8E5-2F91-0C46-9667-F937CA744CFB}"/>
              </a:ext>
            </a:extLst>
          </p:cNvPr>
          <p:cNvSpPr>
            <a:spLocks noGrp="1" noChangeArrowheads="1"/>
          </p:cNvSpPr>
          <p:nvPr>
            <p:ph type="title"/>
          </p:nvPr>
        </p:nvSpPr>
        <p:spPr/>
        <p:txBody>
          <a:bodyPr/>
          <a:lstStyle/>
          <a:p>
            <a:r>
              <a:rPr lang="en-US" altLang="en-US"/>
              <a:t>Our Program</a:t>
            </a:r>
          </a:p>
        </p:txBody>
      </p:sp>
      <p:sp>
        <p:nvSpPr>
          <p:cNvPr id="380931" name="Rectangle 3">
            <a:extLst>
              <a:ext uri="{FF2B5EF4-FFF2-40B4-BE49-F238E27FC236}">
                <a16:creationId xmlns:a16="http://schemas.microsoft.com/office/drawing/2014/main" id="{7100B231-EE76-6F4E-A57A-CABC6F3A489B}"/>
              </a:ext>
            </a:extLst>
          </p:cNvPr>
          <p:cNvSpPr>
            <a:spLocks noGrp="1" noChangeArrowheads="1"/>
          </p:cNvSpPr>
          <p:nvPr>
            <p:ph type="body" idx="1"/>
          </p:nvPr>
        </p:nvSpPr>
        <p:spPr/>
        <p:txBody>
          <a:bodyPr/>
          <a:lstStyle/>
          <a:p>
            <a:pPr>
              <a:lnSpc>
                <a:spcPct val="90000"/>
              </a:lnSpc>
            </a:pPr>
            <a:r>
              <a:rPr lang="en-US" altLang="en-US"/>
              <a:t>No interaction except through exception handling</a:t>
            </a:r>
          </a:p>
          <a:p>
            <a:pPr lvl="1">
              <a:lnSpc>
                <a:spcPct val="90000"/>
              </a:lnSpc>
            </a:pPr>
            <a:r>
              <a:rPr lang="en-US" altLang="en-US"/>
              <a:t>Implementation Rule 5 does not apply</a:t>
            </a:r>
          </a:p>
          <a:p>
            <a:pPr>
              <a:lnSpc>
                <a:spcPct val="90000"/>
              </a:lnSpc>
            </a:pPr>
            <a:r>
              <a:rPr lang="en-US" altLang="en-US"/>
              <a:t>Exception handling: disable further exception handling, log exception, terminate program </a:t>
            </a:r>
          </a:p>
          <a:p>
            <a:pPr lvl="1">
              <a:lnSpc>
                <a:spcPct val="90000"/>
              </a:lnSpc>
            </a:pPr>
            <a:r>
              <a:rPr lang="en-US" altLang="en-US"/>
              <a:t>Meets Implementation Rule 6</a:t>
            </a:r>
          </a:p>
          <a:p>
            <a:pPr>
              <a:lnSpc>
                <a:spcPct val="90000"/>
              </a:lnSpc>
            </a:pPr>
            <a:r>
              <a:rPr lang="en-US" altLang="en-US"/>
              <a:t>Do not reuse variables used for data input; ensure no buffers overlap; check all array, pointer references; any out-of-bounds reference invokes exception handler</a:t>
            </a:r>
          </a:p>
          <a:p>
            <a:pPr lvl="1">
              <a:lnSpc>
                <a:spcPct val="90000"/>
              </a:lnSpc>
            </a:pPr>
            <a:r>
              <a:rPr lang="en-US" altLang="en-US"/>
              <a:t>Meets Implementation Rule 7</a:t>
            </a:r>
          </a:p>
        </p:txBody>
      </p:sp>
      <p:sp>
        <p:nvSpPr>
          <p:cNvPr id="2" name="Date Placeholder 1">
            <a:extLst>
              <a:ext uri="{FF2B5EF4-FFF2-40B4-BE49-F238E27FC236}">
                <a16:creationId xmlns:a16="http://schemas.microsoft.com/office/drawing/2014/main" id="{F4728448-8D95-C94B-B353-3A211F45C71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ABB25E0-BAAB-4245-B7C0-EC2329474AF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2B97EC3-7AC2-5949-BA70-08CE0C6E2FC0}"/>
              </a:ext>
            </a:extLst>
          </p:cNvPr>
          <p:cNvSpPr>
            <a:spLocks noGrp="1"/>
          </p:cNvSpPr>
          <p:nvPr>
            <p:ph type="sldNum" sz="quarter" idx="12"/>
          </p:nvPr>
        </p:nvSpPr>
        <p:spPr/>
        <p:txBody>
          <a:bodyPr/>
          <a:lstStyle/>
          <a:p>
            <a:r>
              <a:rPr lang="en-US"/>
              <a:t>Slide 31-</a:t>
            </a:r>
            <a:fld id="{52DFCED4-3DB5-5A4D-92BF-293F61671FD6}" type="slidenum">
              <a:rPr lang="en-US" smtClean="0"/>
              <a:pPr/>
              <a:t>69</a:t>
            </a:fld>
            <a:endParaRPr lang="en-US" dirty="0"/>
          </a:p>
        </p:txBody>
      </p:sp>
    </p:spTree>
    <p:extLst>
      <p:ext uri="{BB962C8B-B14F-4D97-AF65-F5344CB8AC3E}">
        <p14:creationId xmlns:p14="http://schemas.microsoft.com/office/powerpoint/2010/main" val="127823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a:extLst>
              <a:ext uri="{FF2B5EF4-FFF2-40B4-BE49-F238E27FC236}">
                <a16:creationId xmlns:a16="http://schemas.microsoft.com/office/drawing/2014/main" id="{30A1910E-23EE-B947-83FD-AF1A37AFF3CF}"/>
              </a:ext>
            </a:extLst>
          </p:cNvPr>
          <p:cNvSpPr>
            <a:spLocks noGrp="1" noChangeArrowheads="1"/>
          </p:cNvSpPr>
          <p:nvPr>
            <p:ph type="title"/>
          </p:nvPr>
        </p:nvSpPr>
        <p:spPr/>
        <p:txBody>
          <a:bodyPr/>
          <a:lstStyle/>
          <a:p>
            <a:pPr>
              <a:buFont typeface="Arial" panose="020B0604020202020204" pitchFamily="34" charset="0"/>
              <a:buNone/>
            </a:pPr>
            <a:r>
              <a:rPr lang="en-US" altLang="en-US"/>
              <a:t>Threats</a:t>
            </a:r>
          </a:p>
        </p:txBody>
      </p:sp>
      <p:sp>
        <p:nvSpPr>
          <p:cNvPr id="263171" name="Rectangle 3">
            <a:extLst>
              <a:ext uri="{FF2B5EF4-FFF2-40B4-BE49-F238E27FC236}">
                <a16:creationId xmlns:a16="http://schemas.microsoft.com/office/drawing/2014/main" id="{403B1B47-BB6D-0C4B-9C75-17D4BE585DB4}"/>
              </a:ext>
            </a:extLst>
          </p:cNvPr>
          <p:cNvSpPr>
            <a:spLocks noGrp="1" noChangeArrowheads="1"/>
          </p:cNvSpPr>
          <p:nvPr>
            <p:ph type="body" idx="1"/>
          </p:nvPr>
        </p:nvSpPr>
        <p:spPr/>
        <p:txBody>
          <a:bodyPr/>
          <a:lstStyle/>
          <a:p>
            <a:pPr>
              <a:lnSpc>
                <a:spcPct val="90000"/>
              </a:lnSpc>
            </a:pPr>
            <a:r>
              <a:rPr lang="en-US" altLang="en-US"/>
              <a:t>Group 1: Unauthorized user (UU) accessing role accounts</a:t>
            </a:r>
          </a:p>
          <a:p>
            <a:pPr marL="914400" lvl="1" indent="-457200">
              <a:buFont typeface="Arial" panose="020B0604020202020204" pitchFamily="34" charset="0"/>
              <a:buAutoNum type="arabicPeriod"/>
            </a:pPr>
            <a:r>
              <a:rPr lang="en-US" altLang="en-US"/>
              <a:t>UU accesses role account as though authorized user</a:t>
            </a:r>
          </a:p>
          <a:p>
            <a:pPr marL="914400" lvl="1" indent="-457200">
              <a:buFont typeface="Arial" panose="020B0604020202020204" pitchFamily="34" charset="0"/>
              <a:buAutoNum type="arabicPeriod"/>
            </a:pPr>
            <a:r>
              <a:rPr lang="en-US" altLang="en-US"/>
              <a:t>Authorized user uses nonsecure channel to obtain access to role account, thereby revealing authentication information to UU</a:t>
            </a:r>
          </a:p>
          <a:p>
            <a:pPr marL="914400" lvl="1" indent="-457200">
              <a:buFont typeface="Arial" panose="020B0604020202020204" pitchFamily="34" charset="0"/>
              <a:buAutoNum type="arabicPeriod"/>
            </a:pPr>
            <a:r>
              <a:rPr lang="en-US" altLang="en-US"/>
              <a:t>UU alters access control information to gain access to role account</a:t>
            </a:r>
          </a:p>
          <a:p>
            <a:pPr marL="914400" lvl="1" indent="-457200">
              <a:buFont typeface="Arial" panose="020B0604020202020204" pitchFamily="34" charset="0"/>
              <a:buAutoNum type="arabicPeriod"/>
            </a:pPr>
            <a:r>
              <a:rPr lang="en-US" altLang="en-US"/>
              <a:t>Authorized user executes Trojan horse giving UU access to role account</a:t>
            </a:r>
          </a:p>
        </p:txBody>
      </p:sp>
      <p:sp>
        <p:nvSpPr>
          <p:cNvPr id="2" name="Date Placeholder 1">
            <a:extLst>
              <a:ext uri="{FF2B5EF4-FFF2-40B4-BE49-F238E27FC236}">
                <a16:creationId xmlns:a16="http://schemas.microsoft.com/office/drawing/2014/main" id="{4FA65B74-ABCC-AC45-AE41-A085C95E90C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722DD3D-22A7-1441-8C83-097641F1AD3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F4BE071-814E-9E47-B713-8266D77E5E26}"/>
              </a:ext>
            </a:extLst>
          </p:cNvPr>
          <p:cNvSpPr>
            <a:spLocks noGrp="1"/>
          </p:cNvSpPr>
          <p:nvPr>
            <p:ph type="sldNum" sz="quarter" idx="12"/>
          </p:nvPr>
        </p:nvSpPr>
        <p:spPr/>
        <p:txBody>
          <a:bodyPr/>
          <a:lstStyle/>
          <a:p>
            <a:r>
              <a:rPr lang="en-US"/>
              <a:t>Slide 31-</a:t>
            </a:r>
            <a:fld id="{52DFCED4-3DB5-5A4D-92BF-293F61671FD6}" type="slidenum">
              <a:rPr lang="en-US" smtClean="0"/>
              <a:pPr/>
              <a:t>7</a:t>
            </a:fld>
            <a:endParaRPr lang="en-US" dirty="0"/>
          </a:p>
        </p:txBody>
      </p:sp>
    </p:spTree>
    <p:extLst>
      <p:ext uri="{BB962C8B-B14F-4D97-AF65-F5344CB8AC3E}">
        <p14:creationId xmlns:p14="http://schemas.microsoft.com/office/powerpoint/2010/main" val="5589574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id="{2E5580D4-C77E-664F-968B-D09DDC1E9C29}"/>
              </a:ext>
            </a:extLst>
          </p:cNvPr>
          <p:cNvSpPr>
            <a:spLocks noGrp="1" noChangeArrowheads="1"/>
          </p:cNvSpPr>
          <p:nvPr>
            <p:ph type="title"/>
          </p:nvPr>
        </p:nvSpPr>
        <p:spPr/>
        <p:txBody>
          <a:bodyPr/>
          <a:lstStyle/>
          <a:p>
            <a:r>
              <a:rPr lang="en-US" altLang="en-US"/>
              <a:t>File Contents</a:t>
            </a:r>
          </a:p>
        </p:txBody>
      </p:sp>
      <p:sp>
        <p:nvSpPr>
          <p:cNvPr id="382979" name="Rectangle 3">
            <a:extLst>
              <a:ext uri="{FF2B5EF4-FFF2-40B4-BE49-F238E27FC236}">
                <a16:creationId xmlns:a16="http://schemas.microsoft.com/office/drawing/2014/main" id="{2E20E40A-7BDE-DD4A-B477-C724E21FA3F1}"/>
              </a:ext>
            </a:extLst>
          </p:cNvPr>
          <p:cNvSpPr>
            <a:spLocks noGrp="1" noChangeArrowheads="1"/>
          </p:cNvSpPr>
          <p:nvPr>
            <p:ph type="body" idx="1"/>
          </p:nvPr>
        </p:nvSpPr>
        <p:spPr/>
        <p:txBody>
          <a:bodyPr/>
          <a:lstStyle/>
          <a:p>
            <a:pPr>
              <a:lnSpc>
                <a:spcPct val="90000"/>
              </a:lnSpc>
            </a:pPr>
            <a:r>
              <a:rPr lang="en-US" altLang="en-US" dirty="0"/>
              <a:t>If access control file changes, either:</a:t>
            </a:r>
          </a:p>
          <a:p>
            <a:pPr lvl="1">
              <a:lnSpc>
                <a:spcPct val="90000"/>
              </a:lnSpc>
            </a:pPr>
            <a:r>
              <a:rPr lang="en-US" altLang="en-US" dirty="0"/>
              <a:t>File permissions set wrong (Management Rule 2)</a:t>
            </a:r>
          </a:p>
          <a:p>
            <a:pPr lvl="1">
              <a:lnSpc>
                <a:spcPct val="90000"/>
              </a:lnSpc>
            </a:pPr>
            <a:r>
              <a:rPr lang="en-US" altLang="en-US" dirty="0"/>
              <a:t>Multiple processes sharing file (Implementation Rule 5)</a:t>
            </a:r>
          </a:p>
          <a:p>
            <a:pPr>
              <a:lnSpc>
                <a:spcPct val="90000"/>
              </a:lnSpc>
            </a:pPr>
            <a:r>
              <a:rPr lang="en-US" altLang="en-US" dirty="0"/>
              <a:t>Dynamic loading: routines </a:t>
            </a:r>
            <a:r>
              <a:rPr lang="en-US" altLang="en-US" i="1" dirty="0"/>
              <a:t>not</a:t>
            </a:r>
            <a:r>
              <a:rPr lang="en-US" altLang="en-US" dirty="0"/>
              <a:t> part of executable, but loaded from libraries when program needs them</a:t>
            </a:r>
          </a:p>
          <a:p>
            <a:pPr lvl="1">
              <a:lnSpc>
                <a:spcPct val="90000"/>
              </a:lnSpc>
            </a:pPr>
            <a:r>
              <a:rPr lang="en-US" altLang="en-US" dirty="0"/>
              <a:t>Note: these may not be the original routines …</a:t>
            </a:r>
          </a:p>
          <a:p>
            <a:pPr>
              <a:lnSpc>
                <a:spcPct val="90000"/>
              </a:lnSpc>
            </a:pPr>
            <a:r>
              <a:rPr lang="en-US" altLang="en-US" dirty="0"/>
              <a:t>Implementation Rule 8:</a:t>
            </a:r>
          </a:p>
          <a:p>
            <a:pPr lvl="1">
              <a:lnSpc>
                <a:spcPct val="90000"/>
              </a:lnSpc>
            </a:pPr>
            <a:r>
              <a:rPr lang="en-US" altLang="en-US" b="1" dirty="0"/>
              <a:t>Do not use components that may change between the time the program is created and the time it is run.</a:t>
            </a:r>
            <a:endParaRPr lang="en-US" altLang="en-US" dirty="0"/>
          </a:p>
        </p:txBody>
      </p:sp>
      <p:sp>
        <p:nvSpPr>
          <p:cNvPr id="2" name="Date Placeholder 1">
            <a:extLst>
              <a:ext uri="{FF2B5EF4-FFF2-40B4-BE49-F238E27FC236}">
                <a16:creationId xmlns:a16="http://schemas.microsoft.com/office/drawing/2014/main" id="{08AC1E7B-AF3D-4F49-B487-4F937196AAF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A5E5FFA-2C1A-574C-BE4C-91D6D828E1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A115473-1A16-EE4C-BE85-52C23CBEEC90}"/>
              </a:ext>
            </a:extLst>
          </p:cNvPr>
          <p:cNvSpPr>
            <a:spLocks noGrp="1"/>
          </p:cNvSpPr>
          <p:nvPr>
            <p:ph type="sldNum" sz="quarter" idx="12"/>
          </p:nvPr>
        </p:nvSpPr>
        <p:spPr/>
        <p:txBody>
          <a:bodyPr/>
          <a:lstStyle/>
          <a:p>
            <a:r>
              <a:rPr lang="en-US"/>
              <a:t>Slide 31-</a:t>
            </a:r>
            <a:fld id="{52DFCED4-3DB5-5A4D-92BF-293F61671FD6}" type="slidenum">
              <a:rPr lang="en-US" smtClean="0"/>
              <a:pPr/>
              <a:t>70</a:t>
            </a:fld>
            <a:endParaRPr lang="en-US" dirty="0"/>
          </a:p>
        </p:txBody>
      </p:sp>
    </p:spTree>
    <p:extLst>
      <p:ext uri="{BB962C8B-B14F-4D97-AF65-F5344CB8AC3E}">
        <p14:creationId xmlns:p14="http://schemas.microsoft.com/office/powerpoint/2010/main" val="8256346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a:extLst>
              <a:ext uri="{FF2B5EF4-FFF2-40B4-BE49-F238E27FC236}">
                <a16:creationId xmlns:a16="http://schemas.microsoft.com/office/drawing/2014/main" id="{3073E98B-437D-F140-9247-833992701F74}"/>
              </a:ext>
            </a:extLst>
          </p:cNvPr>
          <p:cNvSpPr>
            <a:spLocks noGrp="1" noChangeArrowheads="1"/>
          </p:cNvSpPr>
          <p:nvPr>
            <p:ph type="title"/>
          </p:nvPr>
        </p:nvSpPr>
        <p:spPr/>
        <p:txBody>
          <a:bodyPr/>
          <a:lstStyle/>
          <a:p>
            <a:r>
              <a:rPr lang="en-US" altLang="en-US"/>
              <a:t>Race Conditions</a:t>
            </a:r>
          </a:p>
        </p:txBody>
      </p:sp>
      <p:sp>
        <p:nvSpPr>
          <p:cNvPr id="385027" name="Rectangle 3">
            <a:extLst>
              <a:ext uri="{FF2B5EF4-FFF2-40B4-BE49-F238E27FC236}">
                <a16:creationId xmlns:a16="http://schemas.microsoft.com/office/drawing/2014/main" id="{798F4A8C-FF06-0D44-8C94-99B4C83601CB}"/>
              </a:ext>
            </a:extLst>
          </p:cNvPr>
          <p:cNvSpPr>
            <a:spLocks noGrp="1" noChangeArrowheads="1"/>
          </p:cNvSpPr>
          <p:nvPr>
            <p:ph type="body" idx="1"/>
          </p:nvPr>
        </p:nvSpPr>
        <p:spPr/>
        <p:txBody>
          <a:bodyPr/>
          <a:lstStyle/>
          <a:p>
            <a:pPr>
              <a:lnSpc>
                <a:spcPct val="90000"/>
              </a:lnSpc>
            </a:pPr>
            <a:r>
              <a:rPr lang="en-US" altLang="en-US"/>
              <a:t>Time-of-check-to-time-of-use (TOCTTOU) problem</a:t>
            </a:r>
          </a:p>
          <a:p>
            <a:pPr lvl="1">
              <a:lnSpc>
                <a:spcPct val="90000"/>
              </a:lnSpc>
            </a:pPr>
            <a:r>
              <a:rPr lang="en-US" altLang="en-US"/>
              <a:t>Issue: don’t want file to change after validation but before access</a:t>
            </a:r>
          </a:p>
          <a:p>
            <a:pPr lvl="1">
              <a:lnSpc>
                <a:spcPct val="90000"/>
              </a:lnSpc>
            </a:pPr>
            <a:r>
              <a:rPr lang="en-US" altLang="en-US"/>
              <a:t>UNIX file locking advisory, so can’t depend on it</a:t>
            </a:r>
          </a:p>
          <a:p>
            <a:pPr>
              <a:lnSpc>
                <a:spcPct val="90000"/>
              </a:lnSpc>
            </a:pPr>
            <a:r>
              <a:rPr lang="en-US" altLang="en-US"/>
              <a:t>How we deal with this:</a:t>
            </a:r>
          </a:p>
          <a:p>
            <a:pPr lvl="1">
              <a:lnSpc>
                <a:spcPct val="90000"/>
              </a:lnSpc>
            </a:pPr>
            <a:r>
              <a:rPr lang="en-US" altLang="en-US"/>
              <a:t>Open file, obtaining file descriptor</a:t>
            </a:r>
          </a:p>
          <a:p>
            <a:pPr lvl="1">
              <a:lnSpc>
                <a:spcPct val="90000"/>
              </a:lnSpc>
            </a:pPr>
            <a:r>
              <a:rPr lang="en-US" altLang="en-US"/>
              <a:t>Obtain status information </a:t>
            </a:r>
            <a:r>
              <a:rPr lang="en-US" altLang="en-US" i="1"/>
              <a:t>using file descriptor</a:t>
            </a:r>
          </a:p>
          <a:p>
            <a:pPr lvl="1">
              <a:lnSpc>
                <a:spcPct val="90000"/>
              </a:lnSpc>
            </a:pPr>
            <a:r>
              <a:rPr lang="en-US" altLang="en-US"/>
              <a:t>Validate file access</a:t>
            </a:r>
          </a:p>
          <a:p>
            <a:pPr lvl="2">
              <a:lnSpc>
                <a:spcPct val="90000"/>
              </a:lnSpc>
            </a:pPr>
            <a:r>
              <a:rPr lang="en-US" altLang="en-US"/>
              <a:t>UNIX semantics assure this is same as for open file object; no changing possible</a:t>
            </a:r>
          </a:p>
        </p:txBody>
      </p:sp>
      <p:sp>
        <p:nvSpPr>
          <p:cNvPr id="2" name="Date Placeholder 1">
            <a:extLst>
              <a:ext uri="{FF2B5EF4-FFF2-40B4-BE49-F238E27FC236}">
                <a16:creationId xmlns:a16="http://schemas.microsoft.com/office/drawing/2014/main" id="{31E9CF49-B7AA-C248-BECD-78AB4567EEE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CFD0E5F-2B81-5F40-8961-D27C702BA33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5A15BE0-93E9-1A49-B482-E51C7193FBAD}"/>
              </a:ext>
            </a:extLst>
          </p:cNvPr>
          <p:cNvSpPr>
            <a:spLocks noGrp="1"/>
          </p:cNvSpPr>
          <p:nvPr>
            <p:ph type="sldNum" sz="quarter" idx="12"/>
          </p:nvPr>
        </p:nvSpPr>
        <p:spPr/>
        <p:txBody>
          <a:bodyPr/>
          <a:lstStyle/>
          <a:p>
            <a:r>
              <a:rPr lang="en-US"/>
              <a:t>Slide 31-</a:t>
            </a:r>
            <a:fld id="{52DFCED4-3DB5-5A4D-92BF-293F61671FD6}" type="slidenum">
              <a:rPr lang="en-US" smtClean="0"/>
              <a:pPr/>
              <a:t>71</a:t>
            </a:fld>
            <a:endParaRPr lang="en-US" dirty="0"/>
          </a:p>
        </p:txBody>
      </p:sp>
    </p:spTree>
    <p:extLst>
      <p:ext uri="{BB962C8B-B14F-4D97-AF65-F5344CB8AC3E}">
        <p14:creationId xmlns:p14="http://schemas.microsoft.com/office/powerpoint/2010/main" val="7608431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a:extLst>
              <a:ext uri="{FF2B5EF4-FFF2-40B4-BE49-F238E27FC236}">
                <a16:creationId xmlns:a16="http://schemas.microsoft.com/office/drawing/2014/main" id="{8F84C7C7-2AE3-A64D-A6D4-3A8DEFC9EFD1}"/>
              </a:ext>
            </a:extLst>
          </p:cNvPr>
          <p:cNvSpPr>
            <a:spLocks noGrp="1" noChangeArrowheads="1"/>
          </p:cNvSpPr>
          <p:nvPr>
            <p:ph type="title"/>
          </p:nvPr>
        </p:nvSpPr>
        <p:spPr/>
        <p:txBody>
          <a:bodyPr/>
          <a:lstStyle/>
          <a:p>
            <a:r>
              <a:rPr lang="en-US" altLang="en-US"/>
              <a:t>Improper Naming</a:t>
            </a:r>
          </a:p>
        </p:txBody>
      </p:sp>
      <p:sp>
        <p:nvSpPr>
          <p:cNvPr id="387075" name="Rectangle 3">
            <a:extLst>
              <a:ext uri="{FF2B5EF4-FFF2-40B4-BE49-F238E27FC236}">
                <a16:creationId xmlns:a16="http://schemas.microsoft.com/office/drawing/2014/main" id="{40023E0B-3165-0D44-B957-42E020F04014}"/>
              </a:ext>
            </a:extLst>
          </p:cNvPr>
          <p:cNvSpPr>
            <a:spLocks noGrp="1" noChangeArrowheads="1"/>
          </p:cNvSpPr>
          <p:nvPr>
            <p:ph type="body" idx="1"/>
          </p:nvPr>
        </p:nvSpPr>
        <p:spPr/>
        <p:txBody>
          <a:bodyPr/>
          <a:lstStyle/>
          <a:p>
            <a:r>
              <a:rPr lang="en-US" altLang="en-US" dirty="0"/>
              <a:t>Ambiguity in identifying object</a:t>
            </a:r>
          </a:p>
          <a:p>
            <a:r>
              <a:rPr lang="en-US" altLang="en-US" dirty="0"/>
              <a:t>Names interpreted in context</a:t>
            </a:r>
          </a:p>
          <a:p>
            <a:pPr lvl="1"/>
            <a:r>
              <a:rPr lang="en-US" altLang="en-US" dirty="0"/>
              <a:t>Unique objects cannot share names within available context</a:t>
            </a:r>
          </a:p>
          <a:p>
            <a:pPr lvl="1"/>
            <a:r>
              <a:rPr lang="en-US" altLang="en-US" dirty="0"/>
              <a:t>Interchangeable objects can, provided they are truly interchangeable</a:t>
            </a:r>
          </a:p>
          <a:p>
            <a:r>
              <a:rPr lang="en-US" altLang="en-US" dirty="0"/>
              <a:t>Management Rule 5:</a:t>
            </a:r>
          </a:p>
          <a:p>
            <a:pPr lvl="1"/>
            <a:r>
              <a:rPr lang="en-US" altLang="en-US" b="1" dirty="0"/>
              <a:t>Unique objects require unique names. Interchangeable objects may share a name.</a:t>
            </a:r>
            <a:endParaRPr lang="en-US" altLang="en-US" dirty="0"/>
          </a:p>
        </p:txBody>
      </p:sp>
      <p:sp>
        <p:nvSpPr>
          <p:cNvPr id="2" name="Date Placeholder 1">
            <a:extLst>
              <a:ext uri="{FF2B5EF4-FFF2-40B4-BE49-F238E27FC236}">
                <a16:creationId xmlns:a16="http://schemas.microsoft.com/office/drawing/2014/main" id="{2E134D05-21C0-864A-8841-EE5CD16D43F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8585AF69-CFB6-8342-A349-25A2803A3ED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9A3380E-60BE-0E44-93F3-94A8F5FB7464}"/>
              </a:ext>
            </a:extLst>
          </p:cNvPr>
          <p:cNvSpPr>
            <a:spLocks noGrp="1"/>
          </p:cNvSpPr>
          <p:nvPr>
            <p:ph type="sldNum" sz="quarter" idx="12"/>
          </p:nvPr>
        </p:nvSpPr>
        <p:spPr/>
        <p:txBody>
          <a:bodyPr/>
          <a:lstStyle/>
          <a:p>
            <a:r>
              <a:rPr lang="en-US"/>
              <a:t>Slide 31-</a:t>
            </a:r>
            <a:fld id="{52DFCED4-3DB5-5A4D-92BF-293F61671FD6}" type="slidenum">
              <a:rPr lang="en-US" smtClean="0"/>
              <a:pPr/>
              <a:t>72</a:t>
            </a:fld>
            <a:endParaRPr lang="en-US" dirty="0"/>
          </a:p>
        </p:txBody>
      </p:sp>
    </p:spTree>
    <p:extLst>
      <p:ext uri="{BB962C8B-B14F-4D97-AF65-F5344CB8AC3E}">
        <p14:creationId xmlns:p14="http://schemas.microsoft.com/office/powerpoint/2010/main" val="39482690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a:extLst>
              <a:ext uri="{FF2B5EF4-FFF2-40B4-BE49-F238E27FC236}">
                <a16:creationId xmlns:a16="http://schemas.microsoft.com/office/drawing/2014/main" id="{BC68597E-5897-3747-B4E2-4B098BF2E478}"/>
              </a:ext>
            </a:extLst>
          </p:cNvPr>
          <p:cNvSpPr>
            <a:spLocks noGrp="1" noChangeArrowheads="1"/>
          </p:cNvSpPr>
          <p:nvPr>
            <p:ph type="title"/>
          </p:nvPr>
        </p:nvSpPr>
        <p:spPr/>
        <p:txBody>
          <a:bodyPr/>
          <a:lstStyle/>
          <a:p>
            <a:r>
              <a:rPr lang="en-US" altLang="en-US"/>
              <a:t>Contexts</a:t>
            </a:r>
          </a:p>
        </p:txBody>
      </p:sp>
      <p:sp>
        <p:nvSpPr>
          <p:cNvPr id="388099" name="Rectangle 3">
            <a:extLst>
              <a:ext uri="{FF2B5EF4-FFF2-40B4-BE49-F238E27FC236}">
                <a16:creationId xmlns:a16="http://schemas.microsoft.com/office/drawing/2014/main" id="{F9198275-E9EF-EF45-A728-44102DBCE33E}"/>
              </a:ext>
            </a:extLst>
          </p:cNvPr>
          <p:cNvSpPr>
            <a:spLocks noGrp="1" noChangeArrowheads="1"/>
          </p:cNvSpPr>
          <p:nvPr>
            <p:ph type="body" idx="1"/>
          </p:nvPr>
        </p:nvSpPr>
        <p:spPr/>
        <p:txBody>
          <a:bodyPr/>
          <a:lstStyle/>
          <a:p>
            <a:pPr>
              <a:lnSpc>
                <a:spcPct val="90000"/>
              </a:lnSpc>
            </a:pPr>
            <a:r>
              <a:rPr lang="en-US" altLang="en-US"/>
              <a:t>Program must control context of interpretation of name</a:t>
            </a:r>
          </a:p>
          <a:p>
            <a:pPr lvl="1">
              <a:lnSpc>
                <a:spcPct val="90000"/>
              </a:lnSpc>
            </a:pPr>
            <a:r>
              <a:rPr lang="en-US" altLang="en-US"/>
              <a:t>Otherwise, the name may not refer to the expected object</a:t>
            </a:r>
          </a:p>
          <a:p>
            <a:pPr>
              <a:lnSpc>
                <a:spcPct val="90000"/>
              </a:lnSpc>
            </a:pPr>
            <a:r>
              <a:rPr lang="en-US" altLang="en-US"/>
              <a:t>Example: </a:t>
            </a:r>
            <a:r>
              <a:rPr lang="en-US" altLang="en-US" i="1"/>
              <a:t>loadmodule</a:t>
            </a:r>
            <a:r>
              <a:rPr lang="en-US" altLang="en-US"/>
              <a:t> problem</a:t>
            </a:r>
          </a:p>
          <a:p>
            <a:pPr lvl="1">
              <a:lnSpc>
                <a:spcPct val="90000"/>
              </a:lnSpc>
            </a:pPr>
            <a:r>
              <a:rPr lang="en-US" altLang="en-US"/>
              <a:t>Dynamically searched for, loaded library modules</a:t>
            </a:r>
          </a:p>
          <a:p>
            <a:pPr lvl="1">
              <a:lnSpc>
                <a:spcPct val="90000"/>
              </a:lnSpc>
            </a:pPr>
            <a:r>
              <a:rPr lang="en-US" altLang="en-US"/>
              <a:t>Executed program </a:t>
            </a:r>
            <a:r>
              <a:rPr lang="en-US" altLang="en-US" i="1"/>
              <a:t>ld.so</a:t>
            </a:r>
            <a:r>
              <a:rPr lang="en-US" altLang="en-US"/>
              <a:t> with superuser privileges to do this</a:t>
            </a:r>
          </a:p>
          <a:p>
            <a:pPr lvl="1">
              <a:lnSpc>
                <a:spcPct val="90000"/>
              </a:lnSpc>
            </a:pPr>
            <a:r>
              <a:rPr lang="en-US" altLang="en-US"/>
              <a:t>Default context: use “/bin/ld.so” (system one)</a:t>
            </a:r>
          </a:p>
          <a:p>
            <a:pPr lvl="1">
              <a:lnSpc>
                <a:spcPct val="90000"/>
              </a:lnSpc>
            </a:pPr>
            <a:r>
              <a:rPr lang="en-US" altLang="en-US"/>
              <a:t>Could change context to use “/usr/anyone/ld.so” (one with a Trojan horse)</a:t>
            </a:r>
          </a:p>
        </p:txBody>
      </p:sp>
      <p:sp>
        <p:nvSpPr>
          <p:cNvPr id="2" name="Date Placeholder 1">
            <a:extLst>
              <a:ext uri="{FF2B5EF4-FFF2-40B4-BE49-F238E27FC236}">
                <a16:creationId xmlns:a16="http://schemas.microsoft.com/office/drawing/2014/main" id="{BAD0032D-F8A5-4647-8E5E-E319A40B25D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EB11A6A-DA18-E243-887F-9B0F0864588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589FCAC5-CA73-CF4F-B3F4-B240D83EF408}"/>
              </a:ext>
            </a:extLst>
          </p:cNvPr>
          <p:cNvSpPr>
            <a:spLocks noGrp="1"/>
          </p:cNvSpPr>
          <p:nvPr>
            <p:ph type="sldNum" sz="quarter" idx="12"/>
          </p:nvPr>
        </p:nvSpPr>
        <p:spPr/>
        <p:txBody>
          <a:bodyPr/>
          <a:lstStyle/>
          <a:p>
            <a:r>
              <a:rPr lang="en-US"/>
              <a:t>Slide 31-</a:t>
            </a:r>
            <a:fld id="{52DFCED4-3DB5-5A4D-92BF-293F61671FD6}" type="slidenum">
              <a:rPr lang="en-US" smtClean="0"/>
              <a:pPr/>
              <a:t>73</a:t>
            </a:fld>
            <a:endParaRPr lang="en-US" dirty="0"/>
          </a:p>
        </p:txBody>
      </p:sp>
    </p:spTree>
    <p:extLst>
      <p:ext uri="{BB962C8B-B14F-4D97-AF65-F5344CB8AC3E}">
        <p14:creationId xmlns:p14="http://schemas.microsoft.com/office/powerpoint/2010/main" val="38009901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463A6F5F-3D03-2848-8FC4-4C32852B8D34}"/>
              </a:ext>
            </a:extLst>
          </p:cNvPr>
          <p:cNvSpPr>
            <a:spLocks noGrp="1" noChangeArrowheads="1"/>
          </p:cNvSpPr>
          <p:nvPr>
            <p:ph type="title"/>
          </p:nvPr>
        </p:nvSpPr>
        <p:spPr/>
        <p:txBody>
          <a:bodyPr/>
          <a:lstStyle/>
          <a:p>
            <a:r>
              <a:rPr lang="en-US" altLang="en-US"/>
              <a:t>Example</a:t>
            </a:r>
          </a:p>
        </p:txBody>
      </p:sp>
      <p:sp>
        <p:nvSpPr>
          <p:cNvPr id="389123" name="Rectangle 3">
            <a:extLst>
              <a:ext uri="{FF2B5EF4-FFF2-40B4-BE49-F238E27FC236}">
                <a16:creationId xmlns:a16="http://schemas.microsoft.com/office/drawing/2014/main" id="{F55435D1-5AFE-4F42-B2EB-07BAB109A231}"/>
              </a:ext>
            </a:extLst>
          </p:cNvPr>
          <p:cNvSpPr>
            <a:spLocks noGrp="1" noChangeArrowheads="1"/>
          </p:cNvSpPr>
          <p:nvPr>
            <p:ph type="body" idx="1"/>
          </p:nvPr>
        </p:nvSpPr>
        <p:spPr/>
        <p:txBody>
          <a:bodyPr/>
          <a:lstStyle/>
          <a:p>
            <a:r>
              <a:rPr lang="en-US" altLang="en-US"/>
              <a:t>Context includes:</a:t>
            </a:r>
          </a:p>
          <a:p>
            <a:pPr lvl="1"/>
            <a:r>
              <a:rPr lang="en-US" altLang="en-US"/>
              <a:t>Character set composing name</a:t>
            </a:r>
          </a:p>
          <a:p>
            <a:pPr lvl="1"/>
            <a:r>
              <a:rPr lang="en-US" altLang="en-US"/>
              <a:t>Process, file hierarchies</a:t>
            </a:r>
          </a:p>
          <a:p>
            <a:pPr lvl="1"/>
            <a:r>
              <a:rPr lang="en-US" altLang="en-US"/>
              <a:t>Network domains</a:t>
            </a:r>
          </a:p>
          <a:p>
            <a:pPr lvl="1"/>
            <a:r>
              <a:rPr lang="en-US" altLang="en-US"/>
              <a:t>Customizations such as search path</a:t>
            </a:r>
          </a:p>
          <a:p>
            <a:pPr lvl="1"/>
            <a:r>
              <a:rPr lang="en-US" altLang="en-US"/>
              <a:t>Anything else affecting interpretation of name</a:t>
            </a:r>
          </a:p>
          <a:p>
            <a:r>
              <a:rPr lang="en-US" altLang="en-US"/>
              <a:t>Implementation Rule 9:</a:t>
            </a:r>
          </a:p>
          <a:p>
            <a:pPr lvl="1"/>
            <a:r>
              <a:rPr lang="en-US" altLang="en-US" b="1"/>
              <a:t>The process must ensure that the context in which an object is named identifies the correct object. </a:t>
            </a:r>
            <a:endParaRPr lang="en-US" altLang="en-US"/>
          </a:p>
        </p:txBody>
      </p:sp>
      <p:sp>
        <p:nvSpPr>
          <p:cNvPr id="2" name="Date Placeholder 1">
            <a:extLst>
              <a:ext uri="{FF2B5EF4-FFF2-40B4-BE49-F238E27FC236}">
                <a16:creationId xmlns:a16="http://schemas.microsoft.com/office/drawing/2014/main" id="{4937CEBD-9877-2A40-804C-5FFA96595745}"/>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EF8EFBC-17A3-6843-A0ED-2D78C58B563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00F0E5A-E7EE-BC45-9F57-675391884826}"/>
              </a:ext>
            </a:extLst>
          </p:cNvPr>
          <p:cNvSpPr>
            <a:spLocks noGrp="1"/>
          </p:cNvSpPr>
          <p:nvPr>
            <p:ph type="sldNum" sz="quarter" idx="12"/>
          </p:nvPr>
        </p:nvSpPr>
        <p:spPr/>
        <p:txBody>
          <a:bodyPr/>
          <a:lstStyle/>
          <a:p>
            <a:r>
              <a:rPr lang="en-US"/>
              <a:t>Slide 31-</a:t>
            </a:r>
            <a:fld id="{52DFCED4-3DB5-5A4D-92BF-293F61671FD6}" type="slidenum">
              <a:rPr lang="en-US" smtClean="0"/>
              <a:pPr/>
              <a:t>74</a:t>
            </a:fld>
            <a:endParaRPr lang="en-US" dirty="0"/>
          </a:p>
        </p:txBody>
      </p:sp>
    </p:spTree>
    <p:extLst>
      <p:ext uri="{BB962C8B-B14F-4D97-AF65-F5344CB8AC3E}">
        <p14:creationId xmlns:p14="http://schemas.microsoft.com/office/powerpoint/2010/main" val="27637378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a:extLst>
              <a:ext uri="{FF2B5EF4-FFF2-40B4-BE49-F238E27FC236}">
                <a16:creationId xmlns:a16="http://schemas.microsoft.com/office/drawing/2014/main" id="{41799881-CB87-3440-A35D-E3130A5E82F1}"/>
              </a:ext>
            </a:extLst>
          </p:cNvPr>
          <p:cNvSpPr>
            <a:spLocks noGrp="1" noChangeArrowheads="1"/>
          </p:cNvSpPr>
          <p:nvPr>
            <p:ph type="title"/>
          </p:nvPr>
        </p:nvSpPr>
        <p:spPr/>
        <p:txBody>
          <a:bodyPr/>
          <a:lstStyle/>
          <a:p>
            <a:r>
              <a:rPr lang="en-US" altLang="en-US"/>
              <a:t>Sanitize of Not?</a:t>
            </a:r>
          </a:p>
        </p:txBody>
      </p:sp>
      <p:sp>
        <p:nvSpPr>
          <p:cNvPr id="390147" name="Rectangle 3">
            <a:extLst>
              <a:ext uri="{FF2B5EF4-FFF2-40B4-BE49-F238E27FC236}">
                <a16:creationId xmlns:a16="http://schemas.microsoft.com/office/drawing/2014/main" id="{489DC381-59AE-4842-B5A3-1FB6124C16AA}"/>
              </a:ext>
            </a:extLst>
          </p:cNvPr>
          <p:cNvSpPr>
            <a:spLocks noGrp="1" noChangeArrowheads="1"/>
          </p:cNvSpPr>
          <p:nvPr>
            <p:ph type="body" idx="1"/>
          </p:nvPr>
        </p:nvSpPr>
        <p:spPr/>
        <p:txBody>
          <a:bodyPr/>
          <a:lstStyle/>
          <a:p>
            <a:pPr>
              <a:lnSpc>
                <a:spcPct val="90000"/>
              </a:lnSpc>
            </a:pPr>
            <a:r>
              <a:rPr lang="en-US" altLang="en-US"/>
              <a:t>Replace context with known, safe one on start-up</a:t>
            </a:r>
          </a:p>
          <a:p>
            <a:pPr lvl="1">
              <a:lnSpc>
                <a:spcPct val="90000"/>
              </a:lnSpc>
            </a:pPr>
            <a:r>
              <a:rPr lang="en-US" altLang="en-US"/>
              <a:t>Program controls interpretation of names now</a:t>
            </a:r>
          </a:p>
          <a:p>
            <a:pPr>
              <a:lnSpc>
                <a:spcPct val="90000"/>
              </a:lnSpc>
            </a:pPr>
            <a:r>
              <a:rPr lang="en-US" altLang="en-US"/>
              <a:t>File names (access control file, command interpreter program)</a:t>
            </a:r>
          </a:p>
          <a:p>
            <a:pPr lvl="1">
              <a:lnSpc>
                <a:spcPct val="90000"/>
              </a:lnSpc>
            </a:pPr>
            <a:r>
              <a:rPr lang="en-US" altLang="en-US"/>
              <a:t>Use absolute path names; do not create any environment variables affecting interpretation</a:t>
            </a:r>
          </a:p>
          <a:p>
            <a:pPr>
              <a:lnSpc>
                <a:spcPct val="90000"/>
              </a:lnSpc>
            </a:pPr>
            <a:r>
              <a:rPr lang="en-US" altLang="en-US"/>
              <a:t>User, role names</a:t>
            </a:r>
          </a:p>
          <a:p>
            <a:pPr lvl="1">
              <a:lnSpc>
                <a:spcPct val="90000"/>
              </a:lnSpc>
            </a:pPr>
            <a:r>
              <a:rPr lang="en-US" altLang="en-US"/>
              <a:t>Assume system properly maintained, so no problems</a:t>
            </a:r>
          </a:p>
          <a:p>
            <a:pPr>
              <a:lnSpc>
                <a:spcPct val="90000"/>
              </a:lnSpc>
            </a:pPr>
            <a:r>
              <a:rPr lang="en-US" altLang="en-US"/>
              <a:t>Host names</a:t>
            </a:r>
          </a:p>
          <a:p>
            <a:pPr lvl="1">
              <a:lnSpc>
                <a:spcPct val="90000"/>
              </a:lnSpc>
            </a:pPr>
            <a:r>
              <a:rPr lang="en-US" altLang="en-US"/>
              <a:t>No domain part means local domain</a:t>
            </a:r>
          </a:p>
        </p:txBody>
      </p:sp>
      <p:sp>
        <p:nvSpPr>
          <p:cNvPr id="2" name="Date Placeholder 1">
            <a:extLst>
              <a:ext uri="{FF2B5EF4-FFF2-40B4-BE49-F238E27FC236}">
                <a16:creationId xmlns:a16="http://schemas.microsoft.com/office/drawing/2014/main" id="{B680F7FA-1F1A-8641-9E5A-0D2661E64A7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E0E7239-B649-8C4D-90F2-C6CDF654ADC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AEE68D8-A405-AD43-A950-F63AE1317510}"/>
              </a:ext>
            </a:extLst>
          </p:cNvPr>
          <p:cNvSpPr>
            <a:spLocks noGrp="1"/>
          </p:cNvSpPr>
          <p:nvPr>
            <p:ph type="sldNum" sz="quarter" idx="12"/>
          </p:nvPr>
        </p:nvSpPr>
        <p:spPr/>
        <p:txBody>
          <a:bodyPr/>
          <a:lstStyle/>
          <a:p>
            <a:r>
              <a:rPr lang="en-US"/>
              <a:t>Slide 31-</a:t>
            </a:r>
            <a:fld id="{52DFCED4-3DB5-5A4D-92BF-293F61671FD6}" type="slidenum">
              <a:rPr lang="en-US" smtClean="0"/>
              <a:pPr/>
              <a:t>75</a:t>
            </a:fld>
            <a:endParaRPr lang="en-US" dirty="0"/>
          </a:p>
        </p:txBody>
      </p:sp>
    </p:spTree>
    <p:extLst>
      <p:ext uri="{BB962C8B-B14F-4D97-AF65-F5344CB8AC3E}">
        <p14:creationId xmlns:p14="http://schemas.microsoft.com/office/powerpoint/2010/main" val="18462828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a:extLst>
              <a:ext uri="{FF2B5EF4-FFF2-40B4-BE49-F238E27FC236}">
                <a16:creationId xmlns:a16="http://schemas.microsoft.com/office/drawing/2014/main" id="{C4BB766A-4F7D-4A47-AF10-56C904A97A3C}"/>
              </a:ext>
            </a:extLst>
          </p:cNvPr>
          <p:cNvSpPr>
            <a:spLocks noGrp="1" noChangeArrowheads="1"/>
          </p:cNvSpPr>
          <p:nvPr>
            <p:ph type="title"/>
          </p:nvPr>
        </p:nvSpPr>
        <p:spPr/>
        <p:txBody>
          <a:bodyPr/>
          <a:lstStyle/>
          <a:p>
            <a:r>
              <a:rPr lang="en-US" altLang="en-US"/>
              <a:t>Improper Deallocation, Deletion</a:t>
            </a:r>
          </a:p>
        </p:txBody>
      </p:sp>
      <p:sp>
        <p:nvSpPr>
          <p:cNvPr id="391171" name="Rectangle 3">
            <a:extLst>
              <a:ext uri="{FF2B5EF4-FFF2-40B4-BE49-F238E27FC236}">
                <a16:creationId xmlns:a16="http://schemas.microsoft.com/office/drawing/2014/main" id="{BA668F60-2CC0-754B-8C77-481AB11D4847}"/>
              </a:ext>
            </a:extLst>
          </p:cNvPr>
          <p:cNvSpPr>
            <a:spLocks noGrp="1" noChangeArrowheads="1"/>
          </p:cNvSpPr>
          <p:nvPr>
            <p:ph type="body" idx="1"/>
          </p:nvPr>
        </p:nvSpPr>
        <p:spPr/>
        <p:txBody>
          <a:bodyPr/>
          <a:lstStyle/>
          <a:p>
            <a:r>
              <a:rPr lang="en-US" altLang="en-US"/>
              <a:t>Sensitive information can be exposed if object containing it is reallocated</a:t>
            </a:r>
          </a:p>
          <a:p>
            <a:pPr lvl="1"/>
            <a:r>
              <a:rPr lang="en-US" altLang="en-US"/>
              <a:t>Erase data, then deallocate</a:t>
            </a:r>
          </a:p>
          <a:p>
            <a:r>
              <a:rPr lang="en-US" altLang="en-US"/>
              <a:t>Implementation Rule 10:</a:t>
            </a:r>
          </a:p>
          <a:p>
            <a:pPr lvl="1"/>
            <a:r>
              <a:rPr lang="en-US" altLang="en-US" b="1"/>
              <a:t>When the process finishes using a sensitive object (one that contains confidential information or one that should not be altered), the object should be erased, then deallocated or deleted. Any resources not needed should also be released.</a:t>
            </a:r>
          </a:p>
        </p:txBody>
      </p:sp>
      <p:sp>
        <p:nvSpPr>
          <p:cNvPr id="2" name="Date Placeholder 1">
            <a:extLst>
              <a:ext uri="{FF2B5EF4-FFF2-40B4-BE49-F238E27FC236}">
                <a16:creationId xmlns:a16="http://schemas.microsoft.com/office/drawing/2014/main" id="{0C539B42-8626-0743-9E4D-1DAA572EA1A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31788A3-00B5-464F-AF8E-1F6D17F0416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D7ADB90-74F1-BC46-AB52-E593388DFADD}"/>
              </a:ext>
            </a:extLst>
          </p:cNvPr>
          <p:cNvSpPr>
            <a:spLocks noGrp="1"/>
          </p:cNvSpPr>
          <p:nvPr>
            <p:ph type="sldNum" sz="quarter" idx="12"/>
          </p:nvPr>
        </p:nvSpPr>
        <p:spPr/>
        <p:txBody>
          <a:bodyPr/>
          <a:lstStyle/>
          <a:p>
            <a:r>
              <a:rPr lang="en-US"/>
              <a:t>Slide 31-</a:t>
            </a:r>
            <a:fld id="{52DFCED4-3DB5-5A4D-92BF-293F61671FD6}" type="slidenum">
              <a:rPr lang="en-US" smtClean="0"/>
              <a:pPr/>
              <a:t>76</a:t>
            </a:fld>
            <a:endParaRPr lang="en-US" dirty="0"/>
          </a:p>
        </p:txBody>
      </p:sp>
    </p:spTree>
    <p:extLst>
      <p:ext uri="{BB962C8B-B14F-4D97-AF65-F5344CB8AC3E}">
        <p14:creationId xmlns:p14="http://schemas.microsoft.com/office/powerpoint/2010/main" val="5525526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a:extLst>
              <a:ext uri="{FF2B5EF4-FFF2-40B4-BE49-F238E27FC236}">
                <a16:creationId xmlns:a16="http://schemas.microsoft.com/office/drawing/2014/main" id="{14F86CE0-8438-934C-BFEA-E19F0922DAED}"/>
              </a:ext>
            </a:extLst>
          </p:cNvPr>
          <p:cNvSpPr>
            <a:spLocks noGrp="1" noChangeArrowheads="1"/>
          </p:cNvSpPr>
          <p:nvPr>
            <p:ph type="title"/>
          </p:nvPr>
        </p:nvSpPr>
        <p:spPr/>
        <p:txBody>
          <a:bodyPr/>
          <a:lstStyle/>
          <a:p>
            <a:r>
              <a:rPr lang="en-US" altLang="en-US"/>
              <a:t>Our Program</a:t>
            </a:r>
          </a:p>
        </p:txBody>
      </p:sp>
      <p:sp>
        <p:nvSpPr>
          <p:cNvPr id="399363" name="Rectangle 3">
            <a:extLst>
              <a:ext uri="{FF2B5EF4-FFF2-40B4-BE49-F238E27FC236}">
                <a16:creationId xmlns:a16="http://schemas.microsoft.com/office/drawing/2014/main" id="{F3FA1BB1-919D-3143-BAD4-FFF34C351AEC}"/>
              </a:ext>
            </a:extLst>
          </p:cNvPr>
          <p:cNvSpPr>
            <a:spLocks noGrp="1" noChangeArrowheads="1"/>
          </p:cNvSpPr>
          <p:nvPr>
            <p:ph type="body" idx="1"/>
          </p:nvPr>
        </p:nvSpPr>
        <p:spPr/>
        <p:txBody>
          <a:bodyPr/>
          <a:lstStyle/>
          <a:p>
            <a:pPr>
              <a:lnSpc>
                <a:spcPct val="90000"/>
              </a:lnSpc>
            </a:pPr>
            <a:r>
              <a:rPr lang="en-US" altLang="en-US"/>
              <a:t>Cleartext password for user</a:t>
            </a:r>
          </a:p>
          <a:p>
            <a:pPr lvl="1">
              <a:lnSpc>
                <a:spcPct val="90000"/>
              </a:lnSpc>
            </a:pPr>
            <a:r>
              <a:rPr lang="en-US" altLang="en-US"/>
              <a:t>Once hashed, overwritten with random bytes</a:t>
            </a:r>
          </a:p>
          <a:p>
            <a:pPr>
              <a:lnSpc>
                <a:spcPct val="90000"/>
              </a:lnSpc>
            </a:pPr>
            <a:r>
              <a:rPr lang="en-US" altLang="en-US"/>
              <a:t>Access control information</a:t>
            </a:r>
          </a:p>
          <a:p>
            <a:pPr lvl="1">
              <a:lnSpc>
                <a:spcPct val="90000"/>
              </a:lnSpc>
            </a:pPr>
            <a:r>
              <a:rPr lang="en-US" altLang="en-US"/>
              <a:t>Close file descriptor before command interpreter overlaid</a:t>
            </a:r>
          </a:p>
          <a:p>
            <a:pPr lvl="2">
              <a:lnSpc>
                <a:spcPct val="90000"/>
              </a:lnSpc>
            </a:pPr>
            <a:r>
              <a:rPr lang="en-US" altLang="en-US"/>
              <a:t>Because file descriptors can be inherited, and data from corresponding files read</a:t>
            </a:r>
          </a:p>
          <a:p>
            <a:pPr>
              <a:lnSpc>
                <a:spcPct val="90000"/>
              </a:lnSpc>
            </a:pPr>
            <a:r>
              <a:rPr lang="en-US" altLang="en-US"/>
              <a:t>Log file</a:t>
            </a:r>
          </a:p>
          <a:p>
            <a:pPr lvl="1">
              <a:lnSpc>
                <a:spcPct val="90000"/>
              </a:lnSpc>
            </a:pPr>
            <a:r>
              <a:rPr lang="en-US" altLang="en-US"/>
              <a:t>Close log file before command interpreter overlaid</a:t>
            </a:r>
          </a:p>
          <a:p>
            <a:pPr lvl="2">
              <a:lnSpc>
                <a:spcPct val="90000"/>
              </a:lnSpc>
            </a:pPr>
            <a:r>
              <a:rPr lang="en-US" altLang="en-US"/>
              <a:t>Same reasoning, but for writing</a:t>
            </a:r>
          </a:p>
        </p:txBody>
      </p:sp>
      <p:sp>
        <p:nvSpPr>
          <p:cNvPr id="2" name="Date Placeholder 1">
            <a:extLst>
              <a:ext uri="{FF2B5EF4-FFF2-40B4-BE49-F238E27FC236}">
                <a16:creationId xmlns:a16="http://schemas.microsoft.com/office/drawing/2014/main" id="{A635CF43-69E5-E246-A6BC-1E76EEA76E7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1DED18B-2499-D843-B254-28E08B3FFEF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0646FB46-B9FD-4D4A-B7CE-2F7F743EC9F2}"/>
              </a:ext>
            </a:extLst>
          </p:cNvPr>
          <p:cNvSpPr>
            <a:spLocks noGrp="1"/>
          </p:cNvSpPr>
          <p:nvPr>
            <p:ph type="sldNum" sz="quarter" idx="12"/>
          </p:nvPr>
        </p:nvSpPr>
        <p:spPr/>
        <p:txBody>
          <a:bodyPr/>
          <a:lstStyle/>
          <a:p>
            <a:r>
              <a:rPr lang="en-US"/>
              <a:t>Slide 31-</a:t>
            </a:r>
            <a:fld id="{52DFCED4-3DB5-5A4D-92BF-293F61671FD6}" type="slidenum">
              <a:rPr lang="en-US" smtClean="0"/>
              <a:pPr/>
              <a:t>77</a:t>
            </a:fld>
            <a:endParaRPr lang="en-US" dirty="0"/>
          </a:p>
        </p:txBody>
      </p:sp>
    </p:spTree>
    <p:extLst>
      <p:ext uri="{BB962C8B-B14F-4D97-AF65-F5344CB8AC3E}">
        <p14:creationId xmlns:p14="http://schemas.microsoft.com/office/powerpoint/2010/main" val="5916191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a:extLst>
              <a:ext uri="{FF2B5EF4-FFF2-40B4-BE49-F238E27FC236}">
                <a16:creationId xmlns:a16="http://schemas.microsoft.com/office/drawing/2014/main" id="{FB4302E2-8885-2643-B1A0-E73012851529}"/>
              </a:ext>
            </a:extLst>
          </p:cNvPr>
          <p:cNvSpPr>
            <a:spLocks noGrp="1" noChangeArrowheads="1"/>
          </p:cNvSpPr>
          <p:nvPr>
            <p:ph type="title"/>
          </p:nvPr>
        </p:nvSpPr>
        <p:spPr/>
        <p:txBody>
          <a:bodyPr/>
          <a:lstStyle/>
          <a:p>
            <a:r>
              <a:rPr lang="en-US" altLang="en-US"/>
              <a:t>Improper Validation</a:t>
            </a:r>
          </a:p>
        </p:txBody>
      </p:sp>
      <p:sp>
        <p:nvSpPr>
          <p:cNvPr id="401411" name="Rectangle 3">
            <a:extLst>
              <a:ext uri="{FF2B5EF4-FFF2-40B4-BE49-F238E27FC236}">
                <a16:creationId xmlns:a16="http://schemas.microsoft.com/office/drawing/2014/main" id="{30A998ED-6E6B-174D-88BA-D473C074E0DE}"/>
              </a:ext>
            </a:extLst>
          </p:cNvPr>
          <p:cNvSpPr>
            <a:spLocks noGrp="1" noChangeArrowheads="1"/>
          </p:cNvSpPr>
          <p:nvPr>
            <p:ph type="body" idx="1"/>
          </p:nvPr>
        </p:nvSpPr>
        <p:spPr/>
        <p:txBody>
          <a:bodyPr/>
          <a:lstStyle/>
          <a:p>
            <a:pPr>
              <a:lnSpc>
                <a:spcPct val="90000"/>
              </a:lnSpc>
            </a:pPr>
            <a:r>
              <a:rPr lang="en-US" altLang="en-US"/>
              <a:t>Something not checked for consistency or correctness</a:t>
            </a:r>
          </a:p>
          <a:p>
            <a:pPr lvl="1">
              <a:lnSpc>
                <a:spcPct val="90000"/>
              </a:lnSpc>
            </a:pPr>
            <a:r>
              <a:rPr lang="en-US" altLang="en-US"/>
              <a:t>Bounds checking</a:t>
            </a:r>
          </a:p>
          <a:p>
            <a:pPr lvl="1">
              <a:lnSpc>
                <a:spcPct val="90000"/>
              </a:lnSpc>
            </a:pPr>
            <a:r>
              <a:rPr lang="en-US" altLang="en-US"/>
              <a:t>Type checking</a:t>
            </a:r>
          </a:p>
          <a:p>
            <a:pPr lvl="1">
              <a:lnSpc>
                <a:spcPct val="90000"/>
              </a:lnSpc>
            </a:pPr>
            <a:r>
              <a:rPr lang="en-US" altLang="en-US"/>
              <a:t>Error checking</a:t>
            </a:r>
          </a:p>
          <a:p>
            <a:pPr lvl="1">
              <a:lnSpc>
                <a:spcPct val="90000"/>
              </a:lnSpc>
            </a:pPr>
            <a:r>
              <a:rPr lang="en-US" altLang="en-US"/>
              <a:t>Checking for valid, not invalid, data</a:t>
            </a:r>
          </a:p>
          <a:p>
            <a:pPr lvl="1">
              <a:lnSpc>
                <a:spcPct val="90000"/>
              </a:lnSpc>
            </a:pPr>
            <a:r>
              <a:rPr lang="en-US" altLang="en-US"/>
              <a:t>Checking input</a:t>
            </a:r>
          </a:p>
          <a:p>
            <a:pPr lvl="1">
              <a:lnSpc>
                <a:spcPct val="90000"/>
              </a:lnSpc>
            </a:pPr>
            <a:r>
              <a:rPr lang="en-US" altLang="en-US"/>
              <a:t>Designing for validation</a:t>
            </a:r>
          </a:p>
        </p:txBody>
      </p:sp>
      <p:sp>
        <p:nvSpPr>
          <p:cNvPr id="2" name="Date Placeholder 1">
            <a:extLst>
              <a:ext uri="{FF2B5EF4-FFF2-40B4-BE49-F238E27FC236}">
                <a16:creationId xmlns:a16="http://schemas.microsoft.com/office/drawing/2014/main" id="{75C7EA78-0184-6B43-869C-E7A29F58824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A1D7217-9A87-7448-A94B-140356D16D9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FC5C40FA-B1FF-904E-9EB3-90DB15351398}"/>
              </a:ext>
            </a:extLst>
          </p:cNvPr>
          <p:cNvSpPr>
            <a:spLocks noGrp="1"/>
          </p:cNvSpPr>
          <p:nvPr>
            <p:ph type="sldNum" sz="quarter" idx="12"/>
          </p:nvPr>
        </p:nvSpPr>
        <p:spPr/>
        <p:txBody>
          <a:bodyPr/>
          <a:lstStyle/>
          <a:p>
            <a:r>
              <a:rPr lang="en-US"/>
              <a:t>Slide 31-</a:t>
            </a:r>
            <a:fld id="{52DFCED4-3DB5-5A4D-92BF-293F61671FD6}" type="slidenum">
              <a:rPr lang="en-US" smtClean="0"/>
              <a:pPr/>
              <a:t>78</a:t>
            </a:fld>
            <a:endParaRPr lang="en-US" dirty="0"/>
          </a:p>
        </p:txBody>
      </p:sp>
    </p:spTree>
    <p:extLst>
      <p:ext uri="{BB962C8B-B14F-4D97-AF65-F5344CB8AC3E}">
        <p14:creationId xmlns:p14="http://schemas.microsoft.com/office/powerpoint/2010/main" val="41933743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a:extLst>
              <a:ext uri="{FF2B5EF4-FFF2-40B4-BE49-F238E27FC236}">
                <a16:creationId xmlns:a16="http://schemas.microsoft.com/office/drawing/2014/main" id="{65D989A0-AA04-7D45-B356-028BAF8F6427}"/>
              </a:ext>
            </a:extLst>
          </p:cNvPr>
          <p:cNvSpPr>
            <a:spLocks noGrp="1" noChangeArrowheads="1"/>
          </p:cNvSpPr>
          <p:nvPr>
            <p:ph type="title"/>
          </p:nvPr>
        </p:nvSpPr>
        <p:spPr/>
        <p:txBody>
          <a:bodyPr/>
          <a:lstStyle/>
          <a:p>
            <a:r>
              <a:rPr lang="en-US" altLang="en-US"/>
              <a:t>Bounds Checking</a:t>
            </a:r>
          </a:p>
        </p:txBody>
      </p:sp>
      <p:sp>
        <p:nvSpPr>
          <p:cNvPr id="403459" name="Rectangle 3">
            <a:extLst>
              <a:ext uri="{FF2B5EF4-FFF2-40B4-BE49-F238E27FC236}">
                <a16:creationId xmlns:a16="http://schemas.microsoft.com/office/drawing/2014/main" id="{32F1BC63-651E-7C4A-B136-A1C6C27D6FFC}"/>
              </a:ext>
            </a:extLst>
          </p:cNvPr>
          <p:cNvSpPr>
            <a:spLocks noGrp="1" noChangeArrowheads="1"/>
          </p:cNvSpPr>
          <p:nvPr>
            <p:ph type="body" idx="1"/>
          </p:nvPr>
        </p:nvSpPr>
        <p:spPr/>
        <p:txBody>
          <a:bodyPr/>
          <a:lstStyle/>
          <a:p>
            <a:pPr>
              <a:lnSpc>
                <a:spcPct val="90000"/>
              </a:lnSpc>
            </a:pPr>
            <a:r>
              <a:rPr lang="en-US" altLang="en-US"/>
              <a:t>Indices: off-by-one, signed vs. unsigned</a:t>
            </a:r>
          </a:p>
          <a:p>
            <a:pPr>
              <a:lnSpc>
                <a:spcPct val="90000"/>
              </a:lnSpc>
            </a:pPr>
            <a:r>
              <a:rPr lang="en-US" altLang="en-US"/>
              <a:t>Pointers: no good way to check bounds automatically</a:t>
            </a:r>
          </a:p>
          <a:p>
            <a:pPr>
              <a:lnSpc>
                <a:spcPct val="90000"/>
              </a:lnSpc>
            </a:pPr>
            <a:r>
              <a:rPr lang="en-US" altLang="en-US"/>
              <a:t>Implementation Rule 11:</a:t>
            </a:r>
          </a:p>
          <a:p>
            <a:pPr lvl="1">
              <a:lnSpc>
                <a:spcPct val="90000"/>
              </a:lnSpc>
            </a:pPr>
            <a:r>
              <a:rPr lang="en-US" altLang="en-US" b="1"/>
              <a:t>Ensure that all array references access existing elements of the array. If a function that manipulates arrays cannot ensure that only valid elements are referenced, do not use that function. Find one that does, write a new version, or create a wrapper.</a:t>
            </a:r>
          </a:p>
        </p:txBody>
      </p:sp>
      <p:sp>
        <p:nvSpPr>
          <p:cNvPr id="2" name="Date Placeholder 1">
            <a:extLst>
              <a:ext uri="{FF2B5EF4-FFF2-40B4-BE49-F238E27FC236}">
                <a16:creationId xmlns:a16="http://schemas.microsoft.com/office/drawing/2014/main" id="{642DF7F2-FF76-7F45-BDD1-47DA82C9ADC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687561A-65B1-0746-B561-A5608D0C6A5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2EBB3E5-6935-6B4A-AA7C-50E813B586DD}"/>
              </a:ext>
            </a:extLst>
          </p:cNvPr>
          <p:cNvSpPr>
            <a:spLocks noGrp="1"/>
          </p:cNvSpPr>
          <p:nvPr>
            <p:ph type="sldNum" sz="quarter" idx="12"/>
          </p:nvPr>
        </p:nvSpPr>
        <p:spPr/>
        <p:txBody>
          <a:bodyPr/>
          <a:lstStyle/>
          <a:p>
            <a:r>
              <a:rPr lang="en-US"/>
              <a:t>Slide 31-</a:t>
            </a:r>
            <a:fld id="{52DFCED4-3DB5-5A4D-92BF-293F61671FD6}" type="slidenum">
              <a:rPr lang="en-US" smtClean="0"/>
              <a:pPr/>
              <a:t>79</a:t>
            </a:fld>
            <a:endParaRPr lang="en-US" dirty="0"/>
          </a:p>
        </p:txBody>
      </p:sp>
    </p:spTree>
    <p:extLst>
      <p:ext uri="{BB962C8B-B14F-4D97-AF65-F5344CB8AC3E}">
        <p14:creationId xmlns:p14="http://schemas.microsoft.com/office/powerpoint/2010/main" val="209355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a:extLst>
              <a:ext uri="{FF2B5EF4-FFF2-40B4-BE49-F238E27FC236}">
                <a16:creationId xmlns:a16="http://schemas.microsoft.com/office/drawing/2014/main" id="{DA2947C8-5C6D-8D4A-9AC2-DEF04AC84D82}"/>
              </a:ext>
            </a:extLst>
          </p:cNvPr>
          <p:cNvSpPr>
            <a:spLocks noGrp="1" noChangeArrowheads="1"/>
          </p:cNvSpPr>
          <p:nvPr>
            <p:ph type="title"/>
          </p:nvPr>
        </p:nvSpPr>
        <p:spPr/>
        <p:txBody>
          <a:bodyPr/>
          <a:lstStyle/>
          <a:p>
            <a:r>
              <a:rPr lang="en-US" altLang="en-US"/>
              <a:t>Relationships</a:t>
            </a:r>
          </a:p>
        </p:txBody>
      </p:sp>
      <p:graphicFrame>
        <p:nvGraphicFramePr>
          <p:cNvPr id="264241" name="Group 49">
            <a:extLst>
              <a:ext uri="{FF2B5EF4-FFF2-40B4-BE49-F238E27FC236}">
                <a16:creationId xmlns:a16="http://schemas.microsoft.com/office/drawing/2014/main" id="{9393E20A-1A77-9046-A4BC-EA1BC1FD4D9E}"/>
              </a:ext>
            </a:extLst>
          </p:cNvPr>
          <p:cNvGraphicFramePr>
            <a:graphicFrameLocks noGrp="1"/>
          </p:cNvGraphicFramePr>
          <p:nvPr>
            <p:ph type="tbl" idx="1"/>
          </p:nvPr>
        </p:nvGraphicFramePr>
        <p:xfrm>
          <a:off x="2209800" y="1981201"/>
          <a:ext cx="7772400" cy="4298951"/>
        </p:xfrm>
        <a:graphic>
          <a:graphicData uri="http://schemas.openxmlformats.org/drawingml/2006/table">
            <a:tbl>
              <a:tblPr/>
              <a:tblGrid>
                <a:gridCol w="1371600">
                  <a:extLst>
                    <a:ext uri="{9D8B030D-6E8A-4147-A177-3AD203B41FA5}">
                      <a16:colId xmlns:a16="http://schemas.microsoft.com/office/drawing/2014/main" val="4159597827"/>
                    </a:ext>
                  </a:extLst>
                </a:gridCol>
                <a:gridCol w="2362200">
                  <a:extLst>
                    <a:ext uri="{9D8B030D-6E8A-4147-A177-3AD203B41FA5}">
                      <a16:colId xmlns:a16="http://schemas.microsoft.com/office/drawing/2014/main" val="1612326978"/>
                    </a:ext>
                  </a:extLst>
                </a:gridCol>
                <a:gridCol w="4038600">
                  <a:extLst>
                    <a:ext uri="{9D8B030D-6E8A-4147-A177-3AD203B41FA5}">
                      <a16:colId xmlns:a16="http://schemas.microsoft.com/office/drawing/2014/main" val="917013460"/>
                    </a:ext>
                  </a:extLst>
                </a:gridCol>
              </a:tblGrid>
              <a:tr h="45720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threat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pitchFamily="2"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739359"/>
                  </a:ext>
                </a:extLst>
              </a:tr>
              <a:tr h="82391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1, 5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Restricts who can access role account, protects access control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05651437"/>
                  </a:ext>
                </a:extLst>
              </a:tr>
              <a:tr h="82232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Restricts location from where user can access role account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9984400"/>
                  </a:ext>
                </a:extLst>
              </a:tr>
              <a:tr h="82391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Restricts change to trusted users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9722739"/>
                  </a:ext>
                </a:extLst>
              </a:tr>
              <a:tr h="82232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pitchFamily="2" charset="0"/>
                        </a:rPr>
                        <a:t>2, 4, 5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pitchFamily="2" charset="0"/>
                        </a:rPr>
                        <a:t>User’s search path restricted to own or role account; only trusted users, role account can manipulate executables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0073105"/>
                  </a:ext>
                </a:extLst>
              </a:tr>
            </a:tbl>
          </a:graphicData>
        </a:graphic>
      </p:graphicFrame>
      <p:sp>
        <p:nvSpPr>
          <p:cNvPr id="2" name="Date Placeholder 1">
            <a:extLst>
              <a:ext uri="{FF2B5EF4-FFF2-40B4-BE49-F238E27FC236}">
                <a16:creationId xmlns:a16="http://schemas.microsoft.com/office/drawing/2014/main" id="{6FE00EC4-41D7-BF49-932A-30ED137CC5E6}"/>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0EBE9AAC-2C1B-0445-9B69-3592D0D25177}"/>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6" name="Slide Number Placeholder 5">
            <a:extLst>
              <a:ext uri="{FF2B5EF4-FFF2-40B4-BE49-F238E27FC236}">
                <a16:creationId xmlns:a16="http://schemas.microsoft.com/office/drawing/2014/main" id="{A894AA3F-E97D-2A45-A9EE-5A787F60374D}"/>
              </a:ext>
            </a:extLst>
          </p:cNvPr>
          <p:cNvSpPr>
            <a:spLocks noGrp="1"/>
          </p:cNvSpPr>
          <p:nvPr>
            <p:ph type="sldNum" sz="quarter" idx="12"/>
          </p:nvPr>
        </p:nvSpPr>
        <p:spPr/>
        <p:txBody>
          <a:bodyPr/>
          <a:lstStyle/>
          <a:p>
            <a:r>
              <a:rPr lang="en-US" altLang="en-US"/>
              <a:t>Slide 31-</a:t>
            </a:r>
            <a:fld id="{8570404A-DCE9-7C47-B72F-E3D471E4EB79}" type="slidenum">
              <a:rPr lang="en-US" altLang="en-US" smtClean="0"/>
              <a:pPr/>
              <a:t>8</a:t>
            </a:fld>
            <a:endParaRPr lang="en-US" altLang="en-US" dirty="0"/>
          </a:p>
        </p:txBody>
      </p:sp>
    </p:spTree>
    <p:extLst>
      <p:ext uri="{BB962C8B-B14F-4D97-AF65-F5344CB8AC3E}">
        <p14:creationId xmlns:p14="http://schemas.microsoft.com/office/powerpoint/2010/main" val="31960740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9EC872D3-FCFF-804B-A4B9-877A30E1215D}"/>
              </a:ext>
            </a:extLst>
          </p:cNvPr>
          <p:cNvSpPr>
            <a:spLocks noGrp="1" noChangeArrowheads="1"/>
          </p:cNvSpPr>
          <p:nvPr>
            <p:ph type="title"/>
          </p:nvPr>
        </p:nvSpPr>
        <p:spPr/>
        <p:txBody>
          <a:bodyPr/>
          <a:lstStyle/>
          <a:p>
            <a:r>
              <a:rPr lang="en-US" altLang="en-US"/>
              <a:t>Our Program</a:t>
            </a:r>
          </a:p>
        </p:txBody>
      </p:sp>
      <p:sp>
        <p:nvSpPr>
          <p:cNvPr id="405507" name="Rectangle 3">
            <a:extLst>
              <a:ext uri="{FF2B5EF4-FFF2-40B4-BE49-F238E27FC236}">
                <a16:creationId xmlns:a16="http://schemas.microsoft.com/office/drawing/2014/main" id="{F884BDCD-3B42-9649-96BB-85B797811B56}"/>
              </a:ext>
            </a:extLst>
          </p:cNvPr>
          <p:cNvSpPr>
            <a:spLocks noGrp="1" noChangeArrowheads="1"/>
          </p:cNvSpPr>
          <p:nvPr>
            <p:ph type="body" idx="1"/>
          </p:nvPr>
        </p:nvSpPr>
        <p:spPr/>
        <p:txBody>
          <a:bodyPr/>
          <a:lstStyle/>
          <a:p>
            <a:pPr>
              <a:lnSpc>
                <a:spcPct val="90000"/>
              </a:lnSpc>
            </a:pPr>
            <a:r>
              <a:rPr lang="en-US" altLang="en-US"/>
              <a:t>Use loops that check bounds in our code</a:t>
            </a:r>
          </a:p>
          <a:p>
            <a:pPr>
              <a:lnSpc>
                <a:spcPct val="90000"/>
              </a:lnSpc>
            </a:pPr>
            <a:r>
              <a:rPr lang="en-US" altLang="en-US"/>
              <a:t>Library functions: understand how they work</a:t>
            </a:r>
          </a:p>
          <a:p>
            <a:pPr lvl="1">
              <a:lnSpc>
                <a:spcPct val="90000"/>
              </a:lnSpc>
            </a:pPr>
            <a:r>
              <a:rPr lang="en-US" altLang="en-US"/>
              <a:t>Example: copying strings</a:t>
            </a:r>
          </a:p>
          <a:p>
            <a:pPr lvl="2">
              <a:lnSpc>
                <a:spcPct val="90000"/>
              </a:lnSpc>
            </a:pPr>
            <a:r>
              <a:rPr lang="en-US" altLang="en-US"/>
              <a:t>In C, string is sequence of chars followed by NUL byte (byte containing 0)</a:t>
            </a:r>
          </a:p>
          <a:p>
            <a:pPr lvl="2">
              <a:lnSpc>
                <a:spcPct val="90000"/>
              </a:lnSpc>
            </a:pPr>
            <a:r>
              <a:rPr lang="en-US" altLang="en-US" i="1"/>
              <a:t>strcpy</a:t>
            </a:r>
            <a:r>
              <a:rPr lang="en-US" altLang="en-US"/>
              <a:t> never checks bounds; too dangerous</a:t>
            </a:r>
          </a:p>
          <a:p>
            <a:pPr lvl="2">
              <a:lnSpc>
                <a:spcPct val="90000"/>
              </a:lnSpc>
            </a:pPr>
            <a:r>
              <a:rPr lang="en-US" altLang="en-US" i="1"/>
              <a:t>strncpy</a:t>
            </a:r>
            <a:r>
              <a:rPr lang="en-US" altLang="en-US"/>
              <a:t> checks bounds against parameter; danger is not appending terminal NUL byte</a:t>
            </a:r>
          </a:p>
          <a:p>
            <a:pPr lvl="1">
              <a:lnSpc>
                <a:spcPct val="90000"/>
              </a:lnSpc>
            </a:pPr>
            <a:r>
              <a:rPr lang="en-US" altLang="en-US"/>
              <a:t>Example: input user string into buffer</a:t>
            </a:r>
          </a:p>
          <a:p>
            <a:pPr lvl="2">
              <a:lnSpc>
                <a:spcPct val="90000"/>
              </a:lnSpc>
            </a:pPr>
            <a:r>
              <a:rPr lang="en-US" altLang="en-US" i="1"/>
              <a:t>gets</a:t>
            </a:r>
            <a:r>
              <a:rPr lang="en-US" altLang="en-US"/>
              <a:t> reads, loads until newline encountered</a:t>
            </a:r>
          </a:p>
          <a:p>
            <a:pPr lvl="2">
              <a:lnSpc>
                <a:spcPct val="90000"/>
              </a:lnSpc>
            </a:pPr>
            <a:r>
              <a:rPr lang="en-US" altLang="en-US" i="1"/>
              <a:t>fgets</a:t>
            </a:r>
            <a:r>
              <a:rPr lang="en-US" altLang="en-US"/>
              <a:t> reads, loads until newline encountered or a specific number of characters are read</a:t>
            </a:r>
          </a:p>
        </p:txBody>
      </p:sp>
      <p:sp>
        <p:nvSpPr>
          <p:cNvPr id="2" name="Date Placeholder 1">
            <a:extLst>
              <a:ext uri="{FF2B5EF4-FFF2-40B4-BE49-F238E27FC236}">
                <a16:creationId xmlns:a16="http://schemas.microsoft.com/office/drawing/2014/main" id="{9BF3DE2E-D9FE-994F-801F-224C7E4F383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31C33A8-A2C6-2348-BEF4-1B075FB963A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B4190D1A-A7FF-B349-9227-61F0D249E7C2}"/>
              </a:ext>
            </a:extLst>
          </p:cNvPr>
          <p:cNvSpPr>
            <a:spLocks noGrp="1"/>
          </p:cNvSpPr>
          <p:nvPr>
            <p:ph type="sldNum" sz="quarter" idx="12"/>
          </p:nvPr>
        </p:nvSpPr>
        <p:spPr/>
        <p:txBody>
          <a:bodyPr/>
          <a:lstStyle/>
          <a:p>
            <a:r>
              <a:rPr lang="en-US"/>
              <a:t>Slide 31-</a:t>
            </a:r>
            <a:fld id="{52DFCED4-3DB5-5A4D-92BF-293F61671FD6}" type="slidenum">
              <a:rPr lang="en-US" smtClean="0"/>
              <a:pPr/>
              <a:t>80</a:t>
            </a:fld>
            <a:endParaRPr lang="en-US" dirty="0"/>
          </a:p>
        </p:txBody>
      </p:sp>
    </p:spTree>
    <p:extLst>
      <p:ext uri="{BB962C8B-B14F-4D97-AF65-F5344CB8AC3E}">
        <p14:creationId xmlns:p14="http://schemas.microsoft.com/office/powerpoint/2010/main" val="6380954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9BE6AADF-EE93-E042-8021-2BAF6F78130D}"/>
              </a:ext>
            </a:extLst>
          </p:cNvPr>
          <p:cNvSpPr>
            <a:spLocks noGrp="1" noChangeArrowheads="1"/>
          </p:cNvSpPr>
          <p:nvPr>
            <p:ph type="title"/>
          </p:nvPr>
        </p:nvSpPr>
        <p:spPr/>
        <p:txBody>
          <a:bodyPr/>
          <a:lstStyle/>
          <a:p>
            <a:r>
              <a:rPr lang="en-US" altLang="en-US"/>
              <a:t>Type Checking</a:t>
            </a:r>
          </a:p>
        </p:txBody>
      </p:sp>
      <p:sp>
        <p:nvSpPr>
          <p:cNvPr id="392195" name="Rectangle 3">
            <a:extLst>
              <a:ext uri="{FF2B5EF4-FFF2-40B4-BE49-F238E27FC236}">
                <a16:creationId xmlns:a16="http://schemas.microsoft.com/office/drawing/2014/main" id="{2753F176-A1E0-1A4D-9CBF-34654882B9A9}"/>
              </a:ext>
            </a:extLst>
          </p:cNvPr>
          <p:cNvSpPr>
            <a:spLocks noGrp="1" noChangeArrowheads="1"/>
          </p:cNvSpPr>
          <p:nvPr>
            <p:ph type="body" idx="1"/>
          </p:nvPr>
        </p:nvSpPr>
        <p:spPr/>
        <p:txBody>
          <a:bodyPr/>
          <a:lstStyle/>
          <a:p>
            <a:r>
              <a:rPr lang="en-US" altLang="en-US"/>
              <a:t>Ensure arguments, inputs, and such are of the right type</a:t>
            </a:r>
          </a:p>
          <a:p>
            <a:pPr lvl="1"/>
            <a:r>
              <a:rPr lang="en-US" altLang="en-US"/>
              <a:t>Interpreting floating point as integer, or shorts as longs</a:t>
            </a:r>
          </a:p>
          <a:p>
            <a:r>
              <a:rPr lang="en-US" altLang="en-US"/>
              <a:t>Implementation Rule 12:</a:t>
            </a:r>
          </a:p>
          <a:p>
            <a:pPr lvl="1"/>
            <a:r>
              <a:rPr lang="en-US" altLang="en-US" b="1"/>
              <a:t>Check the types of functions and parameters.</a:t>
            </a:r>
          </a:p>
        </p:txBody>
      </p:sp>
      <p:sp>
        <p:nvSpPr>
          <p:cNvPr id="2" name="Date Placeholder 1">
            <a:extLst>
              <a:ext uri="{FF2B5EF4-FFF2-40B4-BE49-F238E27FC236}">
                <a16:creationId xmlns:a16="http://schemas.microsoft.com/office/drawing/2014/main" id="{6C75AD30-E345-B849-94BB-021A7EECED33}"/>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BC8F16E-AB3D-EC4D-837B-2BCE46303C5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64D02CB-7036-F74E-BB09-89EE37DA4A25}"/>
              </a:ext>
            </a:extLst>
          </p:cNvPr>
          <p:cNvSpPr>
            <a:spLocks noGrp="1"/>
          </p:cNvSpPr>
          <p:nvPr>
            <p:ph type="sldNum" sz="quarter" idx="12"/>
          </p:nvPr>
        </p:nvSpPr>
        <p:spPr/>
        <p:txBody>
          <a:bodyPr/>
          <a:lstStyle/>
          <a:p>
            <a:r>
              <a:rPr lang="en-US"/>
              <a:t>Slide 31-</a:t>
            </a:r>
            <a:fld id="{52DFCED4-3DB5-5A4D-92BF-293F61671FD6}" type="slidenum">
              <a:rPr lang="en-US" smtClean="0"/>
              <a:pPr/>
              <a:t>81</a:t>
            </a:fld>
            <a:endParaRPr lang="en-US" dirty="0"/>
          </a:p>
        </p:txBody>
      </p:sp>
    </p:spTree>
    <p:extLst>
      <p:ext uri="{BB962C8B-B14F-4D97-AF65-F5344CB8AC3E}">
        <p14:creationId xmlns:p14="http://schemas.microsoft.com/office/powerpoint/2010/main" val="9623947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a:extLst>
              <a:ext uri="{FF2B5EF4-FFF2-40B4-BE49-F238E27FC236}">
                <a16:creationId xmlns:a16="http://schemas.microsoft.com/office/drawing/2014/main" id="{D2324B7A-F033-0C48-AAAC-3011DE449289}"/>
              </a:ext>
            </a:extLst>
          </p:cNvPr>
          <p:cNvSpPr>
            <a:spLocks noGrp="1" noChangeArrowheads="1"/>
          </p:cNvSpPr>
          <p:nvPr>
            <p:ph type="title"/>
          </p:nvPr>
        </p:nvSpPr>
        <p:spPr/>
        <p:txBody>
          <a:bodyPr/>
          <a:lstStyle/>
          <a:p>
            <a:r>
              <a:rPr lang="en-US" altLang="en-US"/>
              <a:t>Compilers</a:t>
            </a:r>
          </a:p>
        </p:txBody>
      </p:sp>
      <p:sp>
        <p:nvSpPr>
          <p:cNvPr id="408579" name="Rectangle 3">
            <a:extLst>
              <a:ext uri="{FF2B5EF4-FFF2-40B4-BE49-F238E27FC236}">
                <a16:creationId xmlns:a16="http://schemas.microsoft.com/office/drawing/2014/main" id="{C1A51B87-D60D-8949-91DA-3B04504B893F}"/>
              </a:ext>
            </a:extLst>
          </p:cNvPr>
          <p:cNvSpPr>
            <a:spLocks noGrp="1" noChangeArrowheads="1"/>
          </p:cNvSpPr>
          <p:nvPr>
            <p:ph type="body" idx="1"/>
          </p:nvPr>
        </p:nvSpPr>
        <p:spPr/>
        <p:txBody>
          <a:bodyPr/>
          <a:lstStyle/>
          <a:p>
            <a:pPr>
              <a:lnSpc>
                <a:spcPct val="90000"/>
              </a:lnSpc>
            </a:pPr>
            <a:r>
              <a:rPr lang="en-US" altLang="en-US" dirty="0"/>
              <a:t>Most compilers can do this</a:t>
            </a:r>
          </a:p>
          <a:p>
            <a:pPr lvl="1">
              <a:lnSpc>
                <a:spcPct val="90000"/>
              </a:lnSpc>
            </a:pPr>
            <a:r>
              <a:rPr lang="en-US" altLang="en-US" dirty="0"/>
              <a:t>Declare functions before use; specify types of arguments, result so compiler can check</a:t>
            </a:r>
          </a:p>
          <a:p>
            <a:pPr lvl="1">
              <a:lnSpc>
                <a:spcPct val="90000"/>
              </a:lnSpc>
            </a:pPr>
            <a:r>
              <a:rPr lang="en-US" altLang="en-US" dirty="0"/>
              <a:t>If compiler can’t do this, usually other programs can—use them!</a:t>
            </a:r>
          </a:p>
          <a:p>
            <a:pPr>
              <a:lnSpc>
                <a:spcPct val="90000"/>
              </a:lnSpc>
            </a:pPr>
            <a:r>
              <a:rPr lang="en-US" altLang="en-US" dirty="0"/>
              <a:t>Implementation Rule 13:</a:t>
            </a:r>
          </a:p>
          <a:p>
            <a:pPr lvl="1">
              <a:lnSpc>
                <a:spcPct val="90000"/>
              </a:lnSpc>
            </a:pPr>
            <a:r>
              <a:rPr lang="en-US" altLang="en-US" b="1" dirty="0"/>
              <a:t>When compiling programs, ensure that the compiler flags report inconsistencies in types. Investigate all such warnings and either fix the problem or document the warning and why it is spurious.</a:t>
            </a:r>
          </a:p>
        </p:txBody>
      </p:sp>
      <p:sp>
        <p:nvSpPr>
          <p:cNvPr id="2" name="Date Placeholder 1">
            <a:extLst>
              <a:ext uri="{FF2B5EF4-FFF2-40B4-BE49-F238E27FC236}">
                <a16:creationId xmlns:a16="http://schemas.microsoft.com/office/drawing/2014/main" id="{2A90DA74-BE6C-9942-A2E3-1C6CFCC6719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3AE07EB-989A-F545-B71C-D3D4F2A3FB0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CC6E1A51-3E7B-3F4E-8918-77DDC7D24BB3}"/>
              </a:ext>
            </a:extLst>
          </p:cNvPr>
          <p:cNvSpPr>
            <a:spLocks noGrp="1"/>
          </p:cNvSpPr>
          <p:nvPr>
            <p:ph type="sldNum" sz="quarter" idx="12"/>
          </p:nvPr>
        </p:nvSpPr>
        <p:spPr/>
        <p:txBody>
          <a:bodyPr/>
          <a:lstStyle/>
          <a:p>
            <a:r>
              <a:rPr lang="en-US"/>
              <a:t>Slide 31-</a:t>
            </a:r>
            <a:fld id="{52DFCED4-3DB5-5A4D-92BF-293F61671FD6}" type="slidenum">
              <a:rPr lang="en-US" smtClean="0"/>
              <a:pPr/>
              <a:t>82</a:t>
            </a:fld>
            <a:endParaRPr lang="en-US" dirty="0"/>
          </a:p>
        </p:txBody>
      </p:sp>
    </p:spTree>
    <p:extLst>
      <p:ext uri="{BB962C8B-B14F-4D97-AF65-F5344CB8AC3E}">
        <p14:creationId xmlns:p14="http://schemas.microsoft.com/office/powerpoint/2010/main" val="26372231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a:extLst>
              <a:ext uri="{FF2B5EF4-FFF2-40B4-BE49-F238E27FC236}">
                <a16:creationId xmlns:a16="http://schemas.microsoft.com/office/drawing/2014/main" id="{4BCB5326-0276-3A49-8601-F3F57092DB17}"/>
              </a:ext>
            </a:extLst>
          </p:cNvPr>
          <p:cNvSpPr>
            <a:spLocks noGrp="1" noChangeArrowheads="1"/>
          </p:cNvSpPr>
          <p:nvPr>
            <p:ph type="title"/>
          </p:nvPr>
        </p:nvSpPr>
        <p:spPr/>
        <p:txBody>
          <a:bodyPr/>
          <a:lstStyle/>
          <a:p>
            <a:r>
              <a:rPr lang="en-US" altLang="en-US"/>
              <a:t>Error Checking</a:t>
            </a:r>
          </a:p>
        </p:txBody>
      </p:sp>
      <p:sp>
        <p:nvSpPr>
          <p:cNvPr id="410627" name="Rectangle 3">
            <a:extLst>
              <a:ext uri="{FF2B5EF4-FFF2-40B4-BE49-F238E27FC236}">
                <a16:creationId xmlns:a16="http://schemas.microsoft.com/office/drawing/2014/main" id="{E9515DD0-1AD5-6747-9201-2B70DC0284FD}"/>
              </a:ext>
            </a:extLst>
          </p:cNvPr>
          <p:cNvSpPr>
            <a:spLocks noGrp="1" noChangeArrowheads="1"/>
          </p:cNvSpPr>
          <p:nvPr>
            <p:ph type="body" idx="1"/>
          </p:nvPr>
        </p:nvSpPr>
        <p:spPr/>
        <p:txBody>
          <a:bodyPr/>
          <a:lstStyle/>
          <a:p>
            <a:r>
              <a:rPr lang="en-US" altLang="en-US" dirty="0"/>
              <a:t>Always check return values of functions for errors</a:t>
            </a:r>
          </a:p>
          <a:p>
            <a:pPr lvl="1"/>
            <a:r>
              <a:rPr lang="en-US" altLang="en-US" dirty="0"/>
              <a:t>If function fails, and program accepts result as legitimate, program may act erroneously</a:t>
            </a:r>
          </a:p>
          <a:p>
            <a:r>
              <a:rPr lang="en-US" altLang="en-US" dirty="0"/>
              <a:t>Implementation Rule 14:</a:t>
            </a:r>
          </a:p>
          <a:p>
            <a:pPr lvl="1"/>
            <a:r>
              <a:rPr lang="en-US" altLang="en-US" b="1" dirty="0"/>
              <a:t>Check all function and procedure executions for errors.</a:t>
            </a:r>
          </a:p>
        </p:txBody>
      </p:sp>
      <p:sp>
        <p:nvSpPr>
          <p:cNvPr id="2" name="Date Placeholder 1">
            <a:extLst>
              <a:ext uri="{FF2B5EF4-FFF2-40B4-BE49-F238E27FC236}">
                <a16:creationId xmlns:a16="http://schemas.microsoft.com/office/drawing/2014/main" id="{DD948A94-FB4E-5744-A03A-AD69071BDDF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6E5867B-B997-EA48-BF1D-17E0BC2E675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297B3081-670D-804B-8177-EFC01AF8F12C}"/>
              </a:ext>
            </a:extLst>
          </p:cNvPr>
          <p:cNvSpPr>
            <a:spLocks noGrp="1"/>
          </p:cNvSpPr>
          <p:nvPr>
            <p:ph type="sldNum" sz="quarter" idx="12"/>
          </p:nvPr>
        </p:nvSpPr>
        <p:spPr/>
        <p:txBody>
          <a:bodyPr/>
          <a:lstStyle/>
          <a:p>
            <a:r>
              <a:rPr lang="en-US"/>
              <a:t>Slide 31-</a:t>
            </a:r>
            <a:fld id="{52DFCED4-3DB5-5A4D-92BF-293F61671FD6}" type="slidenum">
              <a:rPr lang="en-US" smtClean="0"/>
              <a:pPr/>
              <a:t>83</a:t>
            </a:fld>
            <a:endParaRPr lang="en-US" dirty="0"/>
          </a:p>
        </p:txBody>
      </p:sp>
    </p:spTree>
    <p:extLst>
      <p:ext uri="{BB962C8B-B14F-4D97-AF65-F5344CB8AC3E}">
        <p14:creationId xmlns:p14="http://schemas.microsoft.com/office/powerpoint/2010/main" val="33273511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a:extLst>
              <a:ext uri="{FF2B5EF4-FFF2-40B4-BE49-F238E27FC236}">
                <a16:creationId xmlns:a16="http://schemas.microsoft.com/office/drawing/2014/main" id="{FE902D1B-A857-6145-AB5D-25264236AEF4}"/>
              </a:ext>
            </a:extLst>
          </p:cNvPr>
          <p:cNvSpPr>
            <a:spLocks noGrp="1" noChangeArrowheads="1"/>
          </p:cNvSpPr>
          <p:nvPr>
            <p:ph type="title"/>
          </p:nvPr>
        </p:nvSpPr>
        <p:spPr/>
        <p:txBody>
          <a:bodyPr/>
          <a:lstStyle/>
          <a:p>
            <a:r>
              <a:rPr lang="en-US" altLang="en-US"/>
              <a:t>Our Program</a:t>
            </a:r>
          </a:p>
        </p:txBody>
      </p:sp>
      <p:sp>
        <p:nvSpPr>
          <p:cNvPr id="412675" name="Rectangle 3">
            <a:extLst>
              <a:ext uri="{FF2B5EF4-FFF2-40B4-BE49-F238E27FC236}">
                <a16:creationId xmlns:a16="http://schemas.microsoft.com/office/drawing/2014/main" id="{8631AFA7-CCDC-5D40-92FF-7E528E86F13A}"/>
              </a:ext>
            </a:extLst>
          </p:cNvPr>
          <p:cNvSpPr>
            <a:spLocks noGrp="1" noChangeArrowheads="1"/>
          </p:cNvSpPr>
          <p:nvPr>
            <p:ph type="body" idx="1"/>
          </p:nvPr>
        </p:nvSpPr>
        <p:spPr/>
        <p:txBody>
          <a:bodyPr/>
          <a:lstStyle/>
          <a:p>
            <a:r>
              <a:rPr lang="en-US" altLang="en-US"/>
              <a:t>Every function call, library call, system call has return value checked unless return value doesn’t matter</a:t>
            </a:r>
          </a:p>
          <a:p>
            <a:pPr lvl="1"/>
            <a:r>
              <a:rPr lang="en-US" altLang="en-US"/>
              <a:t>In some cases, return value of </a:t>
            </a:r>
            <a:r>
              <a:rPr lang="en-US" altLang="en-US" i="1"/>
              <a:t>close</a:t>
            </a:r>
            <a:r>
              <a:rPr lang="en-US" altLang="en-US"/>
              <a:t> doesn’t matter, as program exits  and file is closed</a:t>
            </a:r>
          </a:p>
          <a:p>
            <a:pPr lvl="1"/>
            <a:r>
              <a:rPr lang="en-US" altLang="en-US"/>
              <a:t>Here, only true on denial of access or error</a:t>
            </a:r>
          </a:p>
          <a:p>
            <a:pPr lvl="2"/>
            <a:r>
              <a:rPr lang="en-US" altLang="en-US"/>
              <a:t>On success, overlay another program, and files must be closed before that overlay occurs</a:t>
            </a:r>
          </a:p>
        </p:txBody>
      </p:sp>
      <p:sp>
        <p:nvSpPr>
          <p:cNvPr id="2" name="Date Placeholder 1">
            <a:extLst>
              <a:ext uri="{FF2B5EF4-FFF2-40B4-BE49-F238E27FC236}">
                <a16:creationId xmlns:a16="http://schemas.microsoft.com/office/drawing/2014/main" id="{AACBD00E-BF9A-FD4F-87AE-8500CA6BA975}"/>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E5C181A-5A39-C14A-A869-EC28DA04354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7271D57-C3CA-C540-BAF1-264761508010}"/>
              </a:ext>
            </a:extLst>
          </p:cNvPr>
          <p:cNvSpPr>
            <a:spLocks noGrp="1"/>
          </p:cNvSpPr>
          <p:nvPr>
            <p:ph type="sldNum" sz="quarter" idx="12"/>
          </p:nvPr>
        </p:nvSpPr>
        <p:spPr/>
        <p:txBody>
          <a:bodyPr/>
          <a:lstStyle/>
          <a:p>
            <a:r>
              <a:rPr lang="en-US"/>
              <a:t>Slide 31-</a:t>
            </a:r>
            <a:fld id="{52DFCED4-3DB5-5A4D-92BF-293F61671FD6}" type="slidenum">
              <a:rPr lang="en-US" smtClean="0"/>
              <a:pPr/>
              <a:t>84</a:t>
            </a:fld>
            <a:endParaRPr lang="en-US" dirty="0"/>
          </a:p>
        </p:txBody>
      </p:sp>
    </p:spTree>
    <p:extLst>
      <p:ext uri="{BB962C8B-B14F-4D97-AF65-F5344CB8AC3E}">
        <p14:creationId xmlns:p14="http://schemas.microsoft.com/office/powerpoint/2010/main" val="37352044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a:extLst>
              <a:ext uri="{FF2B5EF4-FFF2-40B4-BE49-F238E27FC236}">
                <a16:creationId xmlns:a16="http://schemas.microsoft.com/office/drawing/2014/main" id="{865AB113-7E68-D04E-8437-DC38B7DF8BF1}"/>
              </a:ext>
            </a:extLst>
          </p:cNvPr>
          <p:cNvSpPr>
            <a:spLocks noGrp="1" noChangeArrowheads="1"/>
          </p:cNvSpPr>
          <p:nvPr>
            <p:ph type="title"/>
          </p:nvPr>
        </p:nvSpPr>
        <p:spPr/>
        <p:txBody>
          <a:bodyPr/>
          <a:lstStyle/>
          <a:p>
            <a:r>
              <a:rPr lang="en-US" altLang="en-US"/>
              <a:t>Check for Valid Data</a:t>
            </a:r>
          </a:p>
        </p:txBody>
      </p:sp>
      <p:sp>
        <p:nvSpPr>
          <p:cNvPr id="414723" name="Rectangle 3">
            <a:extLst>
              <a:ext uri="{FF2B5EF4-FFF2-40B4-BE49-F238E27FC236}">
                <a16:creationId xmlns:a16="http://schemas.microsoft.com/office/drawing/2014/main" id="{A8652A82-1DCC-3743-BEA8-A0ED5B7950C7}"/>
              </a:ext>
            </a:extLst>
          </p:cNvPr>
          <p:cNvSpPr>
            <a:spLocks noGrp="1" noChangeArrowheads="1"/>
          </p:cNvSpPr>
          <p:nvPr>
            <p:ph type="body" idx="1"/>
          </p:nvPr>
        </p:nvSpPr>
        <p:spPr/>
        <p:txBody>
          <a:bodyPr/>
          <a:lstStyle/>
          <a:p>
            <a:r>
              <a:rPr lang="en-US" altLang="en-US" dirty="0"/>
              <a:t>Know what data is valid, and check for it</a:t>
            </a:r>
          </a:p>
          <a:p>
            <a:pPr lvl="1"/>
            <a:r>
              <a:rPr lang="en-US" altLang="en-US" dirty="0"/>
              <a:t>Do not check for invalid data unless you are </a:t>
            </a:r>
            <a:r>
              <a:rPr lang="en-US" altLang="en-US" i="1" dirty="0"/>
              <a:t>certain</a:t>
            </a:r>
            <a:r>
              <a:rPr lang="en-US" altLang="en-US" dirty="0"/>
              <a:t> all other data will be valid for as long as the program is used!</a:t>
            </a:r>
          </a:p>
          <a:p>
            <a:r>
              <a:rPr lang="en-US" altLang="en-US" dirty="0"/>
              <a:t>Implementation Rule 15:</a:t>
            </a:r>
          </a:p>
          <a:p>
            <a:pPr lvl="1"/>
            <a:r>
              <a:rPr lang="en-US" altLang="en-US" b="1" dirty="0"/>
              <a:t>Check that a variable’s values are valid.</a:t>
            </a:r>
          </a:p>
        </p:txBody>
      </p:sp>
      <p:sp>
        <p:nvSpPr>
          <p:cNvPr id="2" name="Date Placeholder 1">
            <a:extLst>
              <a:ext uri="{FF2B5EF4-FFF2-40B4-BE49-F238E27FC236}">
                <a16:creationId xmlns:a16="http://schemas.microsoft.com/office/drawing/2014/main" id="{21C25A03-9608-EE45-A847-99C8562D3CB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491DDB8-86B4-2149-AF49-9586E8CD11D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B677E970-5726-E441-8CDC-5EB6C5541351}"/>
              </a:ext>
            </a:extLst>
          </p:cNvPr>
          <p:cNvSpPr>
            <a:spLocks noGrp="1"/>
          </p:cNvSpPr>
          <p:nvPr>
            <p:ph type="sldNum" sz="quarter" idx="12"/>
          </p:nvPr>
        </p:nvSpPr>
        <p:spPr/>
        <p:txBody>
          <a:bodyPr/>
          <a:lstStyle/>
          <a:p>
            <a:r>
              <a:rPr lang="en-US"/>
              <a:t>Slide 31-</a:t>
            </a:r>
            <a:fld id="{52DFCED4-3DB5-5A4D-92BF-293F61671FD6}" type="slidenum">
              <a:rPr lang="en-US" smtClean="0"/>
              <a:pPr/>
              <a:t>85</a:t>
            </a:fld>
            <a:endParaRPr lang="en-US" dirty="0"/>
          </a:p>
        </p:txBody>
      </p:sp>
    </p:spTree>
    <p:extLst>
      <p:ext uri="{BB962C8B-B14F-4D97-AF65-F5344CB8AC3E}">
        <p14:creationId xmlns:p14="http://schemas.microsoft.com/office/powerpoint/2010/main" val="25343498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id="{64A503D8-A9BD-7A4D-B137-F2C7B2D0D327}"/>
              </a:ext>
            </a:extLst>
          </p:cNvPr>
          <p:cNvSpPr>
            <a:spLocks noGrp="1" noChangeArrowheads="1"/>
          </p:cNvSpPr>
          <p:nvPr>
            <p:ph type="title"/>
          </p:nvPr>
        </p:nvSpPr>
        <p:spPr/>
        <p:txBody>
          <a:bodyPr/>
          <a:lstStyle/>
          <a:p>
            <a:r>
              <a:rPr lang="en-US" altLang="en-US"/>
              <a:t>Example</a:t>
            </a:r>
          </a:p>
        </p:txBody>
      </p:sp>
      <p:sp>
        <p:nvSpPr>
          <p:cNvPr id="416771" name="Rectangle 3">
            <a:extLst>
              <a:ext uri="{FF2B5EF4-FFF2-40B4-BE49-F238E27FC236}">
                <a16:creationId xmlns:a16="http://schemas.microsoft.com/office/drawing/2014/main" id="{3E2EEA3C-65A8-FF42-9C95-3D31173A48C0}"/>
              </a:ext>
            </a:extLst>
          </p:cNvPr>
          <p:cNvSpPr>
            <a:spLocks noGrp="1" noChangeArrowheads="1"/>
          </p:cNvSpPr>
          <p:nvPr>
            <p:ph type="body" idx="1"/>
          </p:nvPr>
        </p:nvSpPr>
        <p:spPr/>
        <p:txBody>
          <a:bodyPr/>
          <a:lstStyle/>
          <a:p>
            <a:r>
              <a:rPr lang="en-US" altLang="en-US"/>
              <a:t>Program executed commands in very restrictive environment</a:t>
            </a:r>
          </a:p>
          <a:p>
            <a:pPr lvl="1"/>
            <a:r>
              <a:rPr lang="en-US" altLang="en-US"/>
              <a:t>Only programs from list could be executed</a:t>
            </a:r>
          </a:p>
          <a:p>
            <a:r>
              <a:rPr lang="en-US" altLang="en-US"/>
              <a:t>Scanned commands looking for metacharacters before passing them to shell for execution</a:t>
            </a:r>
          </a:p>
          <a:p>
            <a:pPr lvl="1"/>
            <a:r>
              <a:rPr lang="en-US" altLang="en-US"/>
              <a:t>Old shell: ‘`’ ordinary character</a:t>
            </a:r>
          </a:p>
          <a:p>
            <a:pPr lvl="1"/>
            <a:r>
              <a:rPr lang="en-US" altLang="en-US"/>
              <a:t>New shell: ‘`x`’ means “run program </a:t>
            </a:r>
            <a:r>
              <a:rPr lang="en-US" altLang="en-US" i="1"/>
              <a:t>x</a:t>
            </a:r>
            <a:r>
              <a:rPr lang="en-US" altLang="en-US"/>
              <a:t>, and replace `x` with the output of that program</a:t>
            </a:r>
          </a:p>
          <a:p>
            <a:r>
              <a:rPr lang="en-US" altLang="en-US"/>
              <a:t>Result: you could execute any command</a:t>
            </a:r>
          </a:p>
        </p:txBody>
      </p:sp>
      <p:sp>
        <p:nvSpPr>
          <p:cNvPr id="2" name="Date Placeholder 1">
            <a:extLst>
              <a:ext uri="{FF2B5EF4-FFF2-40B4-BE49-F238E27FC236}">
                <a16:creationId xmlns:a16="http://schemas.microsoft.com/office/drawing/2014/main" id="{ABA4E5BF-57BD-7C41-A717-B51B98DC08F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57D7F32-877D-1846-98FA-030B4ECA3B5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31FAD23C-5213-0940-8270-12910354C7B4}"/>
              </a:ext>
            </a:extLst>
          </p:cNvPr>
          <p:cNvSpPr>
            <a:spLocks noGrp="1"/>
          </p:cNvSpPr>
          <p:nvPr>
            <p:ph type="sldNum" sz="quarter" idx="12"/>
          </p:nvPr>
        </p:nvSpPr>
        <p:spPr/>
        <p:txBody>
          <a:bodyPr/>
          <a:lstStyle/>
          <a:p>
            <a:r>
              <a:rPr lang="en-US"/>
              <a:t>Slide 31-</a:t>
            </a:r>
            <a:fld id="{52DFCED4-3DB5-5A4D-92BF-293F61671FD6}" type="slidenum">
              <a:rPr lang="en-US" smtClean="0"/>
              <a:pPr/>
              <a:t>86</a:t>
            </a:fld>
            <a:endParaRPr lang="en-US" dirty="0"/>
          </a:p>
        </p:txBody>
      </p:sp>
    </p:spTree>
    <p:extLst>
      <p:ext uri="{BB962C8B-B14F-4D97-AF65-F5344CB8AC3E}">
        <p14:creationId xmlns:p14="http://schemas.microsoft.com/office/powerpoint/2010/main" val="34143015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a:extLst>
              <a:ext uri="{FF2B5EF4-FFF2-40B4-BE49-F238E27FC236}">
                <a16:creationId xmlns:a16="http://schemas.microsoft.com/office/drawing/2014/main" id="{B7318C0A-983E-904E-98A7-C799D614F3FF}"/>
              </a:ext>
            </a:extLst>
          </p:cNvPr>
          <p:cNvSpPr>
            <a:spLocks noGrp="1" noChangeArrowheads="1"/>
          </p:cNvSpPr>
          <p:nvPr>
            <p:ph type="title"/>
          </p:nvPr>
        </p:nvSpPr>
        <p:spPr/>
        <p:txBody>
          <a:bodyPr/>
          <a:lstStyle/>
          <a:p>
            <a:r>
              <a:rPr lang="en-US" altLang="en-US"/>
              <a:t>Our Program</a:t>
            </a:r>
          </a:p>
        </p:txBody>
      </p:sp>
      <p:sp>
        <p:nvSpPr>
          <p:cNvPr id="418819" name="Rectangle 3">
            <a:extLst>
              <a:ext uri="{FF2B5EF4-FFF2-40B4-BE49-F238E27FC236}">
                <a16:creationId xmlns:a16="http://schemas.microsoft.com/office/drawing/2014/main" id="{4839425E-3C99-7B49-9C84-8572AEDDEB78}"/>
              </a:ext>
            </a:extLst>
          </p:cNvPr>
          <p:cNvSpPr>
            <a:spLocks noGrp="1" noChangeArrowheads="1"/>
          </p:cNvSpPr>
          <p:nvPr>
            <p:ph type="body" idx="1"/>
          </p:nvPr>
        </p:nvSpPr>
        <p:spPr/>
        <p:txBody>
          <a:bodyPr/>
          <a:lstStyle/>
          <a:p>
            <a:r>
              <a:rPr lang="en-US" altLang="en-US"/>
              <a:t>Checks that command being executed matches authorized command</a:t>
            </a:r>
          </a:p>
          <a:p>
            <a:pPr lvl="1"/>
            <a:r>
              <a:rPr lang="en-US" altLang="en-US"/>
              <a:t>Rejects anything else</a:t>
            </a:r>
          </a:p>
          <a:p>
            <a:r>
              <a:rPr lang="en-US" altLang="en-US"/>
              <a:t>Problem: can allow all users except a specific set to access a role (keyword “not”)</a:t>
            </a:r>
          </a:p>
          <a:p>
            <a:pPr lvl="1"/>
            <a:r>
              <a:rPr lang="en-US" altLang="en-US"/>
              <a:t>Added because on one key system, only system administrators and 1 or 2 trainees</a:t>
            </a:r>
          </a:p>
          <a:p>
            <a:pPr lvl="1"/>
            <a:r>
              <a:rPr lang="en-US" altLang="en-US"/>
              <a:t>Used on that system, but recommended against on all other systems</a:t>
            </a:r>
          </a:p>
        </p:txBody>
      </p:sp>
      <p:sp>
        <p:nvSpPr>
          <p:cNvPr id="2" name="Date Placeholder 1">
            <a:extLst>
              <a:ext uri="{FF2B5EF4-FFF2-40B4-BE49-F238E27FC236}">
                <a16:creationId xmlns:a16="http://schemas.microsoft.com/office/drawing/2014/main" id="{C22FA256-E5E9-CD4A-9C88-822FBD8577D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5FF03B47-9E87-D84B-A77C-16ABBAE3123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AA1D72A-0E10-074A-B3C5-46F00772991A}"/>
              </a:ext>
            </a:extLst>
          </p:cNvPr>
          <p:cNvSpPr>
            <a:spLocks noGrp="1"/>
          </p:cNvSpPr>
          <p:nvPr>
            <p:ph type="sldNum" sz="quarter" idx="12"/>
          </p:nvPr>
        </p:nvSpPr>
        <p:spPr/>
        <p:txBody>
          <a:bodyPr/>
          <a:lstStyle/>
          <a:p>
            <a:r>
              <a:rPr lang="en-US"/>
              <a:t>Slide 31-</a:t>
            </a:r>
            <a:fld id="{52DFCED4-3DB5-5A4D-92BF-293F61671FD6}" type="slidenum">
              <a:rPr lang="en-US" smtClean="0"/>
              <a:pPr/>
              <a:t>87</a:t>
            </a:fld>
            <a:endParaRPr lang="en-US" dirty="0"/>
          </a:p>
        </p:txBody>
      </p:sp>
    </p:spTree>
    <p:extLst>
      <p:ext uri="{BB962C8B-B14F-4D97-AF65-F5344CB8AC3E}">
        <p14:creationId xmlns:p14="http://schemas.microsoft.com/office/powerpoint/2010/main" val="31572662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4E0B7DE1-BC73-6442-A5C7-369F214E11FF}"/>
              </a:ext>
            </a:extLst>
          </p:cNvPr>
          <p:cNvSpPr>
            <a:spLocks noGrp="1" noChangeArrowheads="1"/>
          </p:cNvSpPr>
          <p:nvPr>
            <p:ph type="title"/>
          </p:nvPr>
        </p:nvSpPr>
        <p:spPr/>
        <p:txBody>
          <a:bodyPr/>
          <a:lstStyle/>
          <a:p>
            <a:r>
              <a:rPr lang="en-US" altLang="en-US"/>
              <a:t>Handling Trade-Off</a:t>
            </a:r>
          </a:p>
        </p:txBody>
      </p:sp>
      <p:sp>
        <p:nvSpPr>
          <p:cNvPr id="420867" name="Rectangle 3">
            <a:extLst>
              <a:ext uri="{FF2B5EF4-FFF2-40B4-BE49-F238E27FC236}">
                <a16:creationId xmlns:a16="http://schemas.microsoft.com/office/drawing/2014/main" id="{02CF068F-F93D-F547-8D9D-A0579B488BDA}"/>
              </a:ext>
            </a:extLst>
          </p:cNvPr>
          <p:cNvSpPr>
            <a:spLocks noGrp="1" noChangeArrowheads="1"/>
          </p:cNvSpPr>
          <p:nvPr>
            <p:ph type="body" idx="1"/>
          </p:nvPr>
        </p:nvSpPr>
        <p:spPr/>
        <p:txBody>
          <a:bodyPr/>
          <a:lstStyle/>
          <a:p>
            <a:pPr>
              <a:lnSpc>
                <a:spcPct val="90000"/>
              </a:lnSpc>
            </a:pPr>
            <a:r>
              <a:rPr lang="en-US" altLang="en-US" dirty="0"/>
              <a:t>Decision that weakened security made to improve usability</a:t>
            </a:r>
          </a:p>
          <a:p>
            <a:pPr lvl="1">
              <a:lnSpc>
                <a:spcPct val="90000"/>
              </a:lnSpc>
            </a:pPr>
            <a:r>
              <a:rPr lang="en-US" altLang="en-US" dirty="0"/>
              <a:t>Document it and say why</a:t>
            </a:r>
          </a:p>
          <a:p>
            <a:pPr>
              <a:lnSpc>
                <a:spcPct val="90000"/>
              </a:lnSpc>
            </a:pPr>
            <a:r>
              <a:rPr lang="en-US" altLang="en-US" dirty="0"/>
              <a:t>Implementation Rule 16:</a:t>
            </a:r>
          </a:p>
          <a:p>
            <a:pPr lvl="1">
              <a:lnSpc>
                <a:spcPct val="90000"/>
              </a:lnSpc>
            </a:pPr>
            <a:r>
              <a:rPr lang="en-US" altLang="en-US" b="1" dirty="0"/>
              <a:t>If a trade-off between security and other factors results in a mechanism or procedure that can weaken security, document the reasons for the decision, the possible effects, and the situations in which the compromise method should be used. This informs others of the trade-off and the attendant risks.</a:t>
            </a:r>
          </a:p>
        </p:txBody>
      </p:sp>
      <p:sp>
        <p:nvSpPr>
          <p:cNvPr id="2" name="Date Placeholder 1">
            <a:extLst>
              <a:ext uri="{FF2B5EF4-FFF2-40B4-BE49-F238E27FC236}">
                <a16:creationId xmlns:a16="http://schemas.microsoft.com/office/drawing/2014/main" id="{911A7FB2-427D-0A40-8D81-2DBF6AC7A5C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6D5C237-0A59-6046-A82E-9043ECC41D5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73FB097-7699-B24E-A637-F3CB65E9728D}"/>
              </a:ext>
            </a:extLst>
          </p:cNvPr>
          <p:cNvSpPr>
            <a:spLocks noGrp="1"/>
          </p:cNvSpPr>
          <p:nvPr>
            <p:ph type="sldNum" sz="quarter" idx="12"/>
          </p:nvPr>
        </p:nvSpPr>
        <p:spPr/>
        <p:txBody>
          <a:bodyPr/>
          <a:lstStyle/>
          <a:p>
            <a:r>
              <a:rPr lang="en-US"/>
              <a:t>Slide 31-</a:t>
            </a:r>
            <a:fld id="{52DFCED4-3DB5-5A4D-92BF-293F61671FD6}" type="slidenum">
              <a:rPr lang="en-US" smtClean="0"/>
              <a:pPr/>
              <a:t>88</a:t>
            </a:fld>
            <a:endParaRPr lang="en-US" dirty="0"/>
          </a:p>
        </p:txBody>
      </p:sp>
    </p:spTree>
    <p:extLst>
      <p:ext uri="{BB962C8B-B14F-4D97-AF65-F5344CB8AC3E}">
        <p14:creationId xmlns:p14="http://schemas.microsoft.com/office/powerpoint/2010/main" val="940636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a:extLst>
              <a:ext uri="{FF2B5EF4-FFF2-40B4-BE49-F238E27FC236}">
                <a16:creationId xmlns:a16="http://schemas.microsoft.com/office/drawing/2014/main" id="{8F6F07E4-4550-2349-859E-17993E848A60}"/>
              </a:ext>
            </a:extLst>
          </p:cNvPr>
          <p:cNvSpPr>
            <a:spLocks noGrp="1" noChangeArrowheads="1"/>
          </p:cNvSpPr>
          <p:nvPr>
            <p:ph type="title"/>
          </p:nvPr>
        </p:nvSpPr>
        <p:spPr/>
        <p:txBody>
          <a:bodyPr/>
          <a:lstStyle/>
          <a:p>
            <a:r>
              <a:rPr lang="en-US" altLang="en-US"/>
              <a:t>Checking Input</a:t>
            </a:r>
          </a:p>
        </p:txBody>
      </p:sp>
      <p:sp>
        <p:nvSpPr>
          <p:cNvPr id="422915" name="Rectangle 3">
            <a:extLst>
              <a:ext uri="{FF2B5EF4-FFF2-40B4-BE49-F238E27FC236}">
                <a16:creationId xmlns:a16="http://schemas.microsoft.com/office/drawing/2014/main" id="{D538C4F8-60D6-4E48-9BA1-E9BB62DF1940}"/>
              </a:ext>
            </a:extLst>
          </p:cNvPr>
          <p:cNvSpPr>
            <a:spLocks noGrp="1" noChangeArrowheads="1"/>
          </p:cNvSpPr>
          <p:nvPr>
            <p:ph type="body" idx="1"/>
          </p:nvPr>
        </p:nvSpPr>
        <p:spPr/>
        <p:txBody>
          <a:bodyPr/>
          <a:lstStyle/>
          <a:p>
            <a:r>
              <a:rPr lang="en-US" altLang="en-US" dirty="0"/>
              <a:t>Check all data from untrusted sources</a:t>
            </a:r>
          </a:p>
          <a:p>
            <a:pPr lvl="1"/>
            <a:r>
              <a:rPr lang="en-US" altLang="en-US" dirty="0"/>
              <a:t>Users are untrusted sources</a:t>
            </a:r>
          </a:p>
          <a:p>
            <a:r>
              <a:rPr lang="en-US" altLang="en-US" dirty="0"/>
              <a:t>Implementation Rule 17:</a:t>
            </a:r>
          </a:p>
          <a:p>
            <a:pPr lvl="1"/>
            <a:r>
              <a:rPr lang="en-US" altLang="en-US" b="1" dirty="0"/>
              <a:t>Check all user input for both form and content. In particular, check integers for values that are too big or too small, and check character data for length and valid characters.</a:t>
            </a:r>
          </a:p>
        </p:txBody>
      </p:sp>
      <p:sp>
        <p:nvSpPr>
          <p:cNvPr id="2" name="Date Placeholder 1">
            <a:extLst>
              <a:ext uri="{FF2B5EF4-FFF2-40B4-BE49-F238E27FC236}">
                <a16:creationId xmlns:a16="http://schemas.microsoft.com/office/drawing/2014/main" id="{49558B38-26B7-3047-B4BD-2E0FAA5B9F2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D5082FB-9052-C44D-BA53-E437B8DB982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D06C3C79-2E97-CF42-BAE1-D2DE1C06471F}"/>
              </a:ext>
            </a:extLst>
          </p:cNvPr>
          <p:cNvSpPr>
            <a:spLocks noGrp="1"/>
          </p:cNvSpPr>
          <p:nvPr>
            <p:ph type="sldNum" sz="quarter" idx="12"/>
          </p:nvPr>
        </p:nvSpPr>
        <p:spPr/>
        <p:txBody>
          <a:bodyPr/>
          <a:lstStyle/>
          <a:p>
            <a:r>
              <a:rPr lang="en-US"/>
              <a:t>Slide 31-</a:t>
            </a:r>
            <a:fld id="{52DFCED4-3DB5-5A4D-92BF-293F61671FD6}" type="slidenum">
              <a:rPr lang="en-US" smtClean="0"/>
              <a:pPr/>
              <a:t>89</a:t>
            </a:fld>
            <a:endParaRPr lang="en-US" dirty="0"/>
          </a:p>
        </p:txBody>
      </p:sp>
    </p:spTree>
    <p:extLst>
      <p:ext uri="{BB962C8B-B14F-4D97-AF65-F5344CB8AC3E}">
        <p14:creationId xmlns:p14="http://schemas.microsoft.com/office/powerpoint/2010/main" val="336824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010FC250-E9F3-4A40-89EB-845401C9E59F}"/>
              </a:ext>
            </a:extLst>
          </p:cNvPr>
          <p:cNvSpPr>
            <a:spLocks noGrp="1" noChangeArrowheads="1"/>
          </p:cNvSpPr>
          <p:nvPr>
            <p:ph type="title"/>
          </p:nvPr>
        </p:nvSpPr>
        <p:spPr/>
        <p:txBody>
          <a:bodyPr/>
          <a:lstStyle/>
          <a:p>
            <a:r>
              <a:rPr lang="en-US" altLang="en-US"/>
              <a:t>More Threats</a:t>
            </a:r>
          </a:p>
        </p:txBody>
      </p:sp>
      <p:sp>
        <p:nvSpPr>
          <p:cNvPr id="267268" name="Rectangle 4">
            <a:extLst>
              <a:ext uri="{FF2B5EF4-FFF2-40B4-BE49-F238E27FC236}">
                <a16:creationId xmlns:a16="http://schemas.microsoft.com/office/drawing/2014/main" id="{611013F0-DDD9-904E-9122-92DEE2B1135F}"/>
              </a:ext>
            </a:extLst>
          </p:cNvPr>
          <p:cNvSpPr>
            <a:spLocks noGrp="1" noChangeArrowheads="1"/>
          </p:cNvSpPr>
          <p:nvPr>
            <p:ph type="body" idx="1"/>
          </p:nvPr>
        </p:nvSpPr>
        <p:spPr/>
        <p:txBody>
          <a:bodyPr/>
          <a:lstStyle/>
          <a:p>
            <a:r>
              <a:rPr lang="en-US" altLang="en-US"/>
              <a:t>Group 2: Authorized user (AU) accessing role accounts</a:t>
            </a:r>
          </a:p>
          <a:p>
            <a:pPr marL="914400" lvl="1" indent="-457200">
              <a:buNone/>
            </a:pPr>
            <a:r>
              <a:rPr lang="en-US" altLang="en-US"/>
              <a:t>5.	AU obtains access to role account, performs unauthorized commands</a:t>
            </a:r>
          </a:p>
          <a:p>
            <a:pPr marL="914400" lvl="1" indent="-457200">
              <a:buNone/>
            </a:pPr>
            <a:r>
              <a:rPr lang="en-US" altLang="en-US"/>
              <a:t>6.	AU executes command that performs functions that user not authorized to perform</a:t>
            </a:r>
          </a:p>
          <a:p>
            <a:pPr marL="914400" lvl="1" indent="-457200">
              <a:buNone/>
            </a:pPr>
            <a:r>
              <a:rPr lang="en-US" altLang="en-US"/>
              <a:t>7.	AU changes restrictions on user’s ability to obtain access to role account</a:t>
            </a:r>
          </a:p>
        </p:txBody>
      </p:sp>
      <p:sp>
        <p:nvSpPr>
          <p:cNvPr id="2" name="Date Placeholder 1">
            <a:extLst>
              <a:ext uri="{FF2B5EF4-FFF2-40B4-BE49-F238E27FC236}">
                <a16:creationId xmlns:a16="http://schemas.microsoft.com/office/drawing/2014/main" id="{D0035A98-CF5D-2E4F-AB01-B41DC5A5DE4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017389E-96D4-7247-8897-A1B79B5941C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8E2E91F6-A617-7945-B658-2AC2D1A0062E}"/>
              </a:ext>
            </a:extLst>
          </p:cNvPr>
          <p:cNvSpPr>
            <a:spLocks noGrp="1"/>
          </p:cNvSpPr>
          <p:nvPr>
            <p:ph type="sldNum" sz="quarter" idx="12"/>
          </p:nvPr>
        </p:nvSpPr>
        <p:spPr/>
        <p:txBody>
          <a:bodyPr/>
          <a:lstStyle/>
          <a:p>
            <a:r>
              <a:rPr lang="en-US"/>
              <a:t>Slide 31-</a:t>
            </a:r>
            <a:fld id="{52DFCED4-3DB5-5A4D-92BF-293F61671FD6}" type="slidenum">
              <a:rPr lang="en-US" smtClean="0"/>
              <a:pPr/>
              <a:t>9</a:t>
            </a:fld>
            <a:endParaRPr lang="en-US" dirty="0"/>
          </a:p>
        </p:txBody>
      </p:sp>
    </p:spTree>
    <p:extLst>
      <p:ext uri="{BB962C8B-B14F-4D97-AF65-F5344CB8AC3E}">
        <p14:creationId xmlns:p14="http://schemas.microsoft.com/office/powerpoint/2010/main" val="255482180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a:extLst>
              <a:ext uri="{FF2B5EF4-FFF2-40B4-BE49-F238E27FC236}">
                <a16:creationId xmlns:a16="http://schemas.microsoft.com/office/drawing/2014/main" id="{6A9187A7-5797-F045-B3FC-E0FBC39C0270}"/>
              </a:ext>
            </a:extLst>
          </p:cNvPr>
          <p:cNvSpPr>
            <a:spLocks noGrp="1" noChangeArrowheads="1"/>
          </p:cNvSpPr>
          <p:nvPr>
            <p:ph type="title"/>
          </p:nvPr>
        </p:nvSpPr>
        <p:spPr/>
        <p:txBody>
          <a:bodyPr/>
          <a:lstStyle/>
          <a:p>
            <a:r>
              <a:rPr lang="en-US" altLang="en-US"/>
              <a:t>Example</a:t>
            </a:r>
          </a:p>
        </p:txBody>
      </p:sp>
      <p:sp>
        <p:nvSpPr>
          <p:cNvPr id="424963" name="Rectangle 3">
            <a:extLst>
              <a:ext uri="{FF2B5EF4-FFF2-40B4-BE49-F238E27FC236}">
                <a16:creationId xmlns:a16="http://schemas.microsoft.com/office/drawing/2014/main" id="{678C9090-619A-6B46-886D-ED6C6E6DF784}"/>
              </a:ext>
            </a:extLst>
          </p:cNvPr>
          <p:cNvSpPr>
            <a:spLocks noGrp="1" noChangeArrowheads="1"/>
          </p:cNvSpPr>
          <p:nvPr>
            <p:ph type="body" idx="1"/>
          </p:nvPr>
        </p:nvSpPr>
        <p:spPr/>
        <p:txBody>
          <a:bodyPr/>
          <a:lstStyle/>
          <a:p>
            <a:pPr>
              <a:lnSpc>
                <a:spcPct val="90000"/>
              </a:lnSpc>
            </a:pPr>
            <a:r>
              <a:rPr lang="en-US" altLang="en-US"/>
              <a:t>Setting variables while printing</a:t>
            </a:r>
          </a:p>
          <a:p>
            <a:pPr lvl="1">
              <a:lnSpc>
                <a:spcPct val="90000"/>
              </a:lnSpc>
            </a:pPr>
            <a:r>
              <a:rPr lang="en-US" altLang="en-US" i="1"/>
              <a:t>i</a:t>
            </a:r>
            <a:r>
              <a:rPr lang="en-US" altLang="en-US"/>
              <a:t> contains 2, </a:t>
            </a:r>
            <a:r>
              <a:rPr lang="en-US" altLang="en-US" i="1"/>
              <a:t>j</a:t>
            </a:r>
            <a:r>
              <a:rPr lang="en-US" altLang="en-US"/>
              <a:t> contains 21</a:t>
            </a:r>
          </a:p>
          <a:p>
            <a:pPr lvl="1" algn="ctr">
              <a:lnSpc>
                <a:spcPct val="90000"/>
              </a:lnSpc>
              <a:buFontTx/>
              <a:buNone/>
            </a:pPr>
            <a:r>
              <a:rPr lang="en-US" altLang="en-US" sz="2000">
                <a:latin typeface="Courier" pitchFamily="2" charset="0"/>
              </a:rPr>
              <a:t>printf(“%d %d%n %d\n%n”, i, j, &amp;m, i, &amp;n);</a:t>
            </a:r>
            <a:endParaRPr lang="en-US" altLang="en-US"/>
          </a:p>
          <a:p>
            <a:pPr lvl="1">
              <a:lnSpc>
                <a:spcPct val="90000"/>
              </a:lnSpc>
              <a:buFontTx/>
              <a:buNone/>
            </a:pPr>
            <a:r>
              <a:rPr lang="en-US" altLang="en-US"/>
              <a:t>	stores 4 in </a:t>
            </a:r>
            <a:r>
              <a:rPr lang="en-US" altLang="en-US" i="1"/>
              <a:t>m</a:t>
            </a:r>
            <a:r>
              <a:rPr lang="en-US" altLang="en-US"/>
              <a:t> and 7 in </a:t>
            </a:r>
            <a:r>
              <a:rPr lang="en-US" altLang="en-US" i="1"/>
              <a:t>n</a:t>
            </a:r>
            <a:endParaRPr lang="en-US" altLang="en-US"/>
          </a:p>
          <a:p>
            <a:pPr>
              <a:lnSpc>
                <a:spcPct val="90000"/>
              </a:lnSpc>
            </a:pPr>
            <a:r>
              <a:rPr lang="en-US" altLang="en-US"/>
              <a:t>Format string attack</a:t>
            </a:r>
          </a:p>
          <a:p>
            <a:pPr lvl="1">
              <a:lnSpc>
                <a:spcPct val="90000"/>
              </a:lnSpc>
            </a:pPr>
            <a:r>
              <a:rPr lang="en-US" altLang="en-US"/>
              <a:t>User string input stored in </a:t>
            </a:r>
            <a:r>
              <a:rPr lang="en-US" altLang="en-US" i="1"/>
              <a:t>str</a:t>
            </a:r>
            <a:r>
              <a:rPr lang="en-US" altLang="en-US"/>
              <a:t>, then</a:t>
            </a:r>
          </a:p>
          <a:p>
            <a:pPr lvl="1" algn="ctr">
              <a:lnSpc>
                <a:spcPct val="90000"/>
              </a:lnSpc>
              <a:buFontTx/>
              <a:buNone/>
            </a:pPr>
            <a:r>
              <a:rPr lang="en-US" altLang="en-US" sz="2000">
                <a:latin typeface="Courier" pitchFamily="2" charset="0"/>
              </a:rPr>
              <a:t>printf(str)</a:t>
            </a:r>
            <a:endParaRPr lang="en-US" altLang="en-US"/>
          </a:p>
          <a:p>
            <a:pPr lvl="1">
              <a:lnSpc>
                <a:spcPct val="90000"/>
              </a:lnSpc>
              <a:buFontTx/>
              <a:buNone/>
            </a:pPr>
            <a:r>
              <a:rPr lang="en-US" altLang="en-US"/>
              <a:t>	User enters “log%n”, overwriting some memory location with 3</a:t>
            </a:r>
          </a:p>
          <a:p>
            <a:pPr lvl="2">
              <a:lnSpc>
                <a:spcPct val="90000"/>
              </a:lnSpc>
            </a:pPr>
            <a:r>
              <a:rPr lang="en-US" altLang="en-US"/>
              <a:t>If attacker can figure out where that location is, attacker can change the value in that memory location to any desired value</a:t>
            </a:r>
          </a:p>
        </p:txBody>
      </p:sp>
      <p:sp>
        <p:nvSpPr>
          <p:cNvPr id="2" name="Date Placeholder 1">
            <a:extLst>
              <a:ext uri="{FF2B5EF4-FFF2-40B4-BE49-F238E27FC236}">
                <a16:creationId xmlns:a16="http://schemas.microsoft.com/office/drawing/2014/main" id="{A27CC3DB-AD4A-2640-B908-E2559957DE9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7AC119A-F64F-8E41-82F5-43E472DC466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1E99467E-5ADE-3240-9AF9-A57741E7F89C}"/>
              </a:ext>
            </a:extLst>
          </p:cNvPr>
          <p:cNvSpPr>
            <a:spLocks noGrp="1"/>
          </p:cNvSpPr>
          <p:nvPr>
            <p:ph type="sldNum" sz="quarter" idx="12"/>
          </p:nvPr>
        </p:nvSpPr>
        <p:spPr/>
        <p:txBody>
          <a:bodyPr/>
          <a:lstStyle/>
          <a:p>
            <a:r>
              <a:rPr lang="en-US"/>
              <a:t>Slide 31-</a:t>
            </a:r>
            <a:fld id="{52DFCED4-3DB5-5A4D-92BF-293F61671FD6}" type="slidenum">
              <a:rPr lang="en-US" smtClean="0"/>
              <a:pPr/>
              <a:t>90</a:t>
            </a:fld>
            <a:endParaRPr lang="en-US" dirty="0"/>
          </a:p>
        </p:txBody>
      </p:sp>
    </p:spTree>
    <p:extLst>
      <p:ext uri="{BB962C8B-B14F-4D97-AF65-F5344CB8AC3E}">
        <p14:creationId xmlns:p14="http://schemas.microsoft.com/office/powerpoint/2010/main" val="29318976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a:extLst>
              <a:ext uri="{FF2B5EF4-FFF2-40B4-BE49-F238E27FC236}">
                <a16:creationId xmlns:a16="http://schemas.microsoft.com/office/drawing/2014/main" id="{888BBFBE-BC71-544D-B0F4-AD644349A40C}"/>
              </a:ext>
            </a:extLst>
          </p:cNvPr>
          <p:cNvSpPr>
            <a:spLocks noGrp="1" noChangeArrowheads="1"/>
          </p:cNvSpPr>
          <p:nvPr>
            <p:ph type="title"/>
          </p:nvPr>
        </p:nvSpPr>
        <p:spPr/>
        <p:txBody>
          <a:bodyPr/>
          <a:lstStyle/>
          <a:p>
            <a:r>
              <a:rPr lang="en-US" altLang="en-US"/>
              <a:t>Designing for Validation</a:t>
            </a:r>
          </a:p>
        </p:txBody>
      </p:sp>
      <p:sp>
        <p:nvSpPr>
          <p:cNvPr id="427011" name="Rectangle 3">
            <a:extLst>
              <a:ext uri="{FF2B5EF4-FFF2-40B4-BE49-F238E27FC236}">
                <a16:creationId xmlns:a16="http://schemas.microsoft.com/office/drawing/2014/main" id="{5C77B5A4-9F3E-8A42-8686-0FC6BD5A2FBD}"/>
              </a:ext>
            </a:extLst>
          </p:cNvPr>
          <p:cNvSpPr>
            <a:spLocks noGrp="1" noChangeArrowheads="1"/>
          </p:cNvSpPr>
          <p:nvPr>
            <p:ph type="body" idx="1"/>
          </p:nvPr>
        </p:nvSpPr>
        <p:spPr/>
        <p:txBody>
          <a:bodyPr/>
          <a:lstStyle/>
          <a:p>
            <a:r>
              <a:rPr lang="en-US" altLang="en-US" dirty="0"/>
              <a:t>Some validations impossible due to structure of language or other factors</a:t>
            </a:r>
          </a:p>
          <a:p>
            <a:pPr lvl="1"/>
            <a:r>
              <a:rPr lang="en-US" altLang="en-US" dirty="0"/>
              <a:t>Example: in C, test for NULL pointer, but not for valid pointer (unless “valid” means “NULL”)</a:t>
            </a:r>
          </a:p>
          <a:p>
            <a:r>
              <a:rPr lang="en-US" altLang="en-US" dirty="0"/>
              <a:t>Design, implement data structures in such a way that they can be validated</a:t>
            </a:r>
          </a:p>
          <a:p>
            <a:r>
              <a:rPr lang="en-US" altLang="en-US" dirty="0"/>
              <a:t>Implementation Rule 18:</a:t>
            </a:r>
          </a:p>
          <a:p>
            <a:pPr lvl="1"/>
            <a:r>
              <a:rPr lang="en-US" altLang="en-US" b="1" dirty="0"/>
              <a:t>Create data structures and functions in such a way that they can be validated.</a:t>
            </a:r>
          </a:p>
        </p:txBody>
      </p:sp>
      <p:sp>
        <p:nvSpPr>
          <p:cNvPr id="2" name="Date Placeholder 1">
            <a:extLst>
              <a:ext uri="{FF2B5EF4-FFF2-40B4-BE49-F238E27FC236}">
                <a16:creationId xmlns:a16="http://schemas.microsoft.com/office/drawing/2014/main" id="{9E5E4748-FAD6-3141-A3D3-F468EDD5975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A6D28A5-7DE4-6B46-BB8F-6466159F10B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4DD2D1C-9B4A-BA47-B78C-3224B1BE8DBC}"/>
              </a:ext>
            </a:extLst>
          </p:cNvPr>
          <p:cNvSpPr>
            <a:spLocks noGrp="1"/>
          </p:cNvSpPr>
          <p:nvPr>
            <p:ph type="sldNum" sz="quarter" idx="12"/>
          </p:nvPr>
        </p:nvSpPr>
        <p:spPr/>
        <p:txBody>
          <a:bodyPr/>
          <a:lstStyle/>
          <a:p>
            <a:r>
              <a:rPr lang="en-US"/>
              <a:t>Slide 31-</a:t>
            </a:r>
            <a:fld id="{52DFCED4-3DB5-5A4D-92BF-293F61671FD6}" type="slidenum">
              <a:rPr lang="en-US" smtClean="0"/>
              <a:pPr/>
              <a:t>91</a:t>
            </a:fld>
            <a:endParaRPr lang="en-US" dirty="0"/>
          </a:p>
        </p:txBody>
      </p:sp>
    </p:spTree>
    <p:extLst>
      <p:ext uri="{BB962C8B-B14F-4D97-AF65-F5344CB8AC3E}">
        <p14:creationId xmlns:p14="http://schemas.microsoft.com/office/powerpoint/2010/main" val="7979189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a:extLst>
              <a:ext uri="{FF2B5EF4-FFF2-40B4-BE49-F238E27FC236}">
                <a16:creationId xmlns:a16="http://schemas.microsoft.com/office/drawing/2014/main" id="{AC5FB11B-7604-814B-A4A7-7972F61EEF9A}"/>
              </a:ext>
            </a:extLst>
          </p:cNvPr>
          <p:cNvSpPr>
            <a:spLocks noGrp="1" noChangeArrowheads="1"/>
          </p:cNvSpPr>
          <p:nvPr>
            <p:ph type="title"/>
          </p:nvPr>
        </p:nvSpPr>
        <p:spPr/>
        <p:txBody>
          <a:bodyPr/>
          <a:lstStyle/>
          <a:p>
            <a:r>
              <a:rPr lang="en-US" altLang="en-US"/>
              <a:t>Access Control Entries</a:t>
            </a:r>
          </a:p>
        </p:txBody>
      </p:sp>
      <p:sp>
        <p:nvSpPr>
          <p:cNvPr id="429059" name="Rectangle 3">
            <a:extLst>
              <a:ext uri="{FF2B5EF4-FFF2-40B4-BE49-F238E27FC236}">
                <a16:creationId xmlns:a16="http://schemas.microsoft.com/office/drawing/2014/main" id="{28582AD5-6E7F-B047-8608-B11E3A3F34EA}"/>
              </a:ext>
            </a:extLst>
          </p:cNvPr>
          <p:cNvSpPr>
            <a:spLocks noGrp="1" noChangeArrowheads="1"/>
          </p:cNvSpPr>
          <p:nvPr>
            <p:ph type="body" idx="1"/>
          </p:nvPr>
        </p:nvSpPr>
        <p:spPr/>
        <p:txBody>
          <a:bodyPr/>
          <a:lstStyle/>
          <a:p>
            <a:pPr>
              <a:lnSpc>
                <a:spcPct val="90000"/>
              </a:lnSpc>
            </a:pPr>
            <a:r>
              <a:rPr lang="en-US" altLang="en-US"/>
              <a:t>Syntax of file designed to allow for easy error detection:</a:t>
            </a:r>
          </a:p>
          <a:p>
            <a:pPr lvl="1">
              <a:lnSpc>
                <a:spcPct val="90000"/>
              </a:lnSpc>
              <a:buFontTx/>
              <a:buNone/>
            </a:pPr>
            <a:r>
              <a:rPr lang="en-US" altLang="en-US" sz="1800">
                <a:latin typeface="Courier" pitchFamily="2" charset="0"/>
              </a:rPr>
              <a:t>role </a:t>
            </a:r>
            <a:r>
              <a:rPr lang="en-US" altLang="en-US" sz="1800" i="1">
                <a:latin typeface="Courier" pitchFamily="2" charset="0"/>
              </a:rPr>
              <a:t>name</a:t>
            </a:r>
            <a:endParaRPr lang="en-US" altLang="en-US" sz="1800">
              <a:latin typeface="Courier" pitchFamily="2" charset="0"/>
            </a:endParaRPr>
          </a:p>
          <a:p>
            <a:pPr lvl="1">
              <a:lnSpc>
                <a:spcPct val="90000"/>
              </a:lnSpc>
              <a:buFontTx/>
              <a:buNone/>
            </a:pPr>
            <a:r>
              <a:rPr lang="en-US" altLang="en-US" sz="1800">
                <a:latin typeface="Courier" pitchFamily="2" charset="0"/>
              </a:rPr>
              <a:t>	users </a:t>
            </a:r>
            <a:r>
              <a:rPr lang="en-US" altLang="en-US" sz="1800" i="1">
                <a:latin typeface="Courier" pitchFamily="2" charset="0"/>
              </a:rPr>
              <a:t>comma-separated list of users</a:t>
            </a:r>
            <a:endParaRPr lang="en-US" altLang="en-US" sz="1800">
              <a:latin typeface="Courier" pitchFamily="2" charset="0"/>
            </a:endParaRPr>
          </a:p>
          <a:p>
            <a:pPr lvl="1">
              <a:lnSpc>
                <a:spcPct val="90000"/>
              </a:lnSpc>
              <a:buFontTx/>
              <a:buNone/>
            </a:pPr>
            <a:r>
              <a:rPr lang="en-US" altLang="en-US" sz="1800">
                <a:latin typeface="Courier" pitchFamily="2" charset="0"/>
              </a:rPr>
              <a:t>	location </a:t>
            </a:r>
            <a:r>
              <a:rPr lang="en-US" altLang="en-US" sz="1800" i="1">
                <a:latin typeface="Courier" pitchFamily="2" charset="0"/>
              </a:rPr>
              <a:t>comma-separated list of locations</a:t>
            </a:r>
            <a:endParaRPr lang="en-US" altLang="en-US" sz="1800">
              <a:latin typeface="Courier" pitchFamily="2" charset="0"/>
            </a:endParaRPr>
          </a:p>
          <a:p>
            <a:pPr lvl="1">
              <a:lnSpc>
                <a:spcPct val="90000"/>
              </a:lnSpc>
              <a:buFontTx/>
              <a:buNone/>
            </a:pPr>
            <a:r>
              <a:rPr lang="en-US" altLang="en-US" sz="1800">
                <a:latin typeface="Courier" pitchFamily="2" charset="0"/>
              </a:rPr>
              <a:t>	time </a:t>
            </a:r>
            <a:r>
              <a:rPr lang="en-US" altLang="en-US" sz="1800" i="1">
                <a:latin typeface="Courier" pitchFamily="2" charset="0"/>
              </a:rPr>
              <a:t>comma-separated list of times</a:t>
            </a:r>
            <a:endParaRPr lang="en-US" altLang="en-US" sz="1800">
              <a:latin typeface="Courier" pitchFamily="2" charset="0"/>
            </a:endParaRPr>
          </a:p>
          <a:p>
            <a:pPr lvl="1">
              <a:lnSpc>
                <a:spcPct val="90000"/>
              </a:lnSpc>
              <a:buFontTx/>
              <a:buNone/>
            </a:pPr>
            <a:r>
              <a:rPr lang="en-US" altLang="en-US" sz="1800">
                <a:latin typeface="Courier" pitchFamily="2" charset="0"/>
              </a:rPr>
              <a:t>	command </a:t>
            </a:r>
            <a:r>
              <a:rPr lang="en-US" altLang="en-US" sz="1800" i="1">
                <a:latin typeface="Courier" pitchFamily="2" charset="0"/>
              </a:rPr>
              <a:t>command and arguments</a:t>
            </a:r>
            <a:endParaRPr lang="en-US" altLang="en-US" sz="1800">
              <a:latin typeface="Courier" pitchFamily="2" charset="0"/>
            </a:endParaRPr>
          </a:p>
          <a:p>
            <a:pPr lvl="1">
              <a:lnSpc>
                <a:spcPct val="90000"/>
              </a:lnSpc>
              <a:buFontTx/>
              <a:buNone/>
            </a:pPr>
            <a:r>
              <a:rPr lang="en-US" altLang="en-US" sz="1800">
                <a:latin typeface="Courier" pitchFamily="2" charset="0"/>
              </a:rPr>
              <a:t>	…</a:t>
            </a:r>
          </a:p>
          <a:p>
            <a:pPr lvl="1">
              <a:lnSpc>
                <a:spcPct val="90000"/>
              </a:lnSpc>
              <a:buFontTx/>
              <a:buNone/>
            </a:pPr>
            <a:r>
              <a:rPr lang="en-US" altLang="en-US" sz="1800">
                <a:latin typeface="Courier" pitchFamily="2" charset="0"/>
              </a:rPr>
              <a:t>	command </a:t>
            </a:r>
            <a:r>
              <a:rPr lang="en-US" altLang="en-US" sz="1800" i="1">
                <a:latin typeface="Courier" pitchFamily="2" charset="0"/>
              </a:rPr>
              <a:t>command and arguments</a:t>
            </a:r>
            <a:endParaRPr lang="en-US" altLang="en-US" sz="1800">
              <a:latin typeface="Courier" pitchFamily="2" charset="0"/>
            </a:endParaRPr>
          </a:p>
          <a:p>
            <a:pPr lvl="1">
              <a:lnSpc>
                <a:spcPct val="90000"/>
              </a:lnSpc>
              <a:buFontTx/>
              <a:buNone/>
            </a:pPr>
            <a:r>
              <a:rPr lang="en-US" altLang="en-US" sz="1800">
                <a:latin typeface="Courier" pitchFamily="2" charset="0"/>
              </a:rPr>
              <a:t>endrole</a:t>
            </a:r>
          </a:p>
          <a:p>
            <a:pPr>
              <a:lnSpc>
                <a:spcPct val="90000"/>
              </a:lnSpc>
            </a:pPr>
            <a:r>
              <a:rPr lang="en-US" altLang="en-US"/>
              <a:t>Performs checks on data as appropriate</a:t>
            </a:r>
          </a:p>
          <a:p>
            <a:pPr lvl="1">
              <a:lnSpc>
                <a:spcPct val="90000"/>
              </a:lnSpc>
            </a:pPr>
            <a:r>
              <a:rPr lang="en-US" altLang="en-US"/>
              <a:t>Example: each listed time is a valid time, etc.</a:t>
            </a:r>
          </a:p>
        </p:txBody>
      </p:sp>
      <p:sp>
        <p:nvSpPr>
          <p:cNvPr id="2" name="Date Placeholder 1">
            <a:extLst>
              <a:ext uri="{FF2B5EF4-FFF2-40B4-BE49-F238E27FC236}">
                <a16:creationId xmlns:a16="http://schemas.microsoft.com/office/drawing/2014/main" id="{B9F644A8-E894-7144-80D7-75AB0FCBA98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B22EEC4-6D25-2C4E-91FF-ECCC39C5C03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FB197D7-1031-614D-BBDB-DF84F18A2A25}"/>
              </a:ext>
            </a:extLst>
          </p:cNvPr>
          <p:cNvSpPr>
            <a:spLocks noGrp="1"/>
          </p:cNvSpPr>
          <p:nvPr>
            <p:ph type="sldNum" sz="quarter" idx="12"/>
          </p:nvPr>
        </p:nvSpPr>
        <p:spPr/>
        <p:txBody>
          <a:bodyPr/>
          <a:lstStyle/>
          <a:p>
            <a:r>
              <a:rPr lang="en-US"/>
              <a:t>Slide 31-</a:t>
            </a:r>
            <a:fld id="{52DFCED4-3DB5-5A4D-92BF-293F61671FD6}" type="slidenum">
              <a:rPr lang="en-US" smtClean="0"/>
              <a:pPr/>
              <a:t>92</a:t>
            </a:fld>
            <a:endParaRPr lang="en-US" dirty="0"/>
          </a:p>
        </p:txBody>
      </p:sp>
    </p:spTree>
    <p:extLst>
      <p:ext uri="{BB962C8B-B14F-4D97-AF65-F5344CB8AC3E}">
        <p14:creationId xmlns:p14="http://schemas.microsoft.com/office/powerpoint/2010/main" val="34519159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a:extLst>
              <a:ext uri="{FF2B5EF4-FFF2-40B4-BE49-F238E27FC236}">
                <a16:creationId xmlns:a16="http://schemas.microsoft.com/office/drawing/2014/main" id="{BBD0A99C-EA39-5743-8FCC-C0AEA74BDF89}"/>
              </a:ext>
            </a:extLst>
          </p:cNvPr>
          <p:cNvSpPr>
            <a:spLocks noGrp="1" noChangeArrowheads="1"/>
          </p:cNvSpPr>
          <p:nvPr>
            <p:ph type="title"/>
          </p:nvPr>
        </p:nvSpPr>
        <p:spPr/>
        <p:txBody>
          <a:bodyPr/>
          <a:lstStyle/>
          <a:p>
            <a:r>
              <a:rPr lang="en-US" altLang="en-US"/>
              <a:t>Improper Indivisibility</a:t>
            </a:r>
          </a:p>
        </p:txBody>
      </p:sp>
      <p:sp>
        <p:nvSpPr>
          <p:cNvPr id="431107" name="Rectangle 3">
            <a:extLst>
              <a:ext uri="{FF2B5EF4-FFF2-40B4-BE49-F238E27FC236}">
                <a16:creationId xmlns:a16="http://schemas.microsoft.com/office/drawing/2014/main" id="{19120001-D1CC-1545-9F14-590F932C49A1}"/>
              </a:ext>
            </a:extLst>
          </p:cNvPr>
          <p:cNvSpPr>
            <a:spLocks noGrp="1" noChangeArrowheads="1"/>
          </p:cNvSpPr>
          <p:nvPr>
            <p:ph type="body" idx="1"/>
          </p:nvPr>
        </p:nvSpPr>
        <p:spPr/>
        <p:txBody>
          <a:bodyPr/>
          <a:lstStyle/>
          <a:p>
            <a:r>
              <a:rPr lang="en-US" altLang="en-US" dirty="0"/>
              <a:t>Operations that should be indivisible are divisible</a:t>
            </a:r>
          </a:p>
          <a:p>
            <a:pPr lvl="1"/>
            <a:r>
              <a:rPr lang="en-US" altLang="en-US" dirty="0"/>
              <a:t>TOCTTOU race conditions, for example</a:t>
            </a:r>
          </a:p>
          <a:p>
            <a:pPr lvl="1"/>
            <a:r>
              <a:rPr lang="en-US" altLang="en-US" dirty="0"/>
              <a:t>Exceptions can break single statements/function calls, etc. into 2 parts as well</a:t>
            </a:r>
          </a:p>
          <a:p>
            <a:r>
              <a:rPr lang="en-US" altLang="en-US" dirty="0"/>
              <a:t>Implementation Rule 19:</a:t>
            </a:r>
          </a:p>
          <a:p>
            <a:pPr lvl="1"/>
            <a:r>
              <a:rPr lang="en-US" altLang="en-US" b="1" dirty="0"/>
              <a:t>If two operations must be performed sequentially without an intervening operation, use a mechanism to ensure that the two cannot be divided.</a:t>
            </a:r>
            <a:endParaRPr lang="en-US" altLang="en-US" dirty="0"/>
          </a:p>
        </p:txBody>
      </p:sp>
      <p:sp>
        <p:nvSpPr>
          <p:cNvPr id="2" name="Date Placeholder 1">
            <a:extLst>
              <a:ext uri="{FF2B5EF4-FFF2-40B4-BE49-F238E27FC236}">
                <a16:creationId xmlns:a16="http://schemas.microsoft.com/office/drawing/2014/main" id="{90CEAA0A-F0BE-C348-95D0-4FF54C504D5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E7A39E1-9E5B-1645-9F86-B5AC8988EA4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3966D87-2FCF-E742-AE09-85E9BD26407C}"/>
              </a:ext>
            </a:extLst>
          </p:cNvPr>
          <p:cNvSpPr>
            <a:spLocks noGrp="1"/>
          </p:cNvSpPr>
          <p:nvPr>
            <p:ph type="sldNum" sz="quarter" idx="12"/>
          </p:nvPr>
        </p:nvSpPr>
        <p:spPr/>
        <p:txBody>
          <a:bodyPr/>
          <a:lstStyle/>
          <a:p>
            <a:r>
              <a:rPr lang="en-US"/>
              <a:t>Slide 31-</a:t>
            </a:r>
            <a:fld id="{52DFCED4-3DB5-5A4D-92BF-293F61671FD6}" type="slidenum">
              <a:rPr lang="en-US" smtClean="0"/>
              <a:pPr/>
              <a:t>93</a:t>
            </a:fld>
            <a:endParaRPr lang="en-US" dirty="0"/>
          </a:p>
        </p:txBody>
      </p:sp>
    </p:spTree>
    <p:extLst>
      <p:ext uri="{BB962C8B-B14F-4D97-AF65-F5344CB8AC3E}">
        <p14:creationId xmlns:p14="http://schemas.microsoft.com/office/powerpoint/2010/main" val="27749659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35E38E6A-3833-904A-8529-2BC96B55853F}"/>
              </a:ext>
            </a:extLst>
          </p:cNvPr>
          <p:cNvSpPr>
            <a:spLocks noGrp="1" noChangeArrowheads="1"/>
          </p:cNvSpPr>
          <p:nvPr>
            <p:ph type="title"/>
          </p:nvPr>
        </p:nvSpPr>
        <p:spPr/>
        <p:txBody>
          <a:bodyPr/>
          <a:lstStyle/>
          <a:p>
            <a:r>
              <a:rPr lang="en-US" altLang="en-US"/>
              <a:t>Our Program</a:t>
            </a:r>
          </a:p>
        </p:txBody>
      </p:sp>
      <p:sp>
        <p:nvSpPr>
          <p:cNvPr id="433155" name="Rectangle 3">
            <a:extLst>
              <a:ext uri="{FF2B5EF4-FFF2-40B4-BE49-F238E27FC236}">
                <a16:creationId xmlns:a16="http://schemas.microsoft.com/office/drawing/2014/main" id="{BD12F03B-8434-EC4B-808D-B498E5CD8BAE}"/>
              </a:ext>
            </a:extLst>
          </p:cNvPr>
          <p:cNvSpPr>
            <a:spLocks noGrp="1" noChangeArrowheads="1"/>
          </p:cNvSpPr>
          <p:nvPr>
            <p:ph type="body" idx="1"/>
          </p:nvPr>
        </p:nvSpPr>
        <p:spPr/>
        <p:txBody>
          <a:bodyPr/>
          <a:lstStyle/>
          <a:p>
            <a:pPr>
              <a:lnSpc>
                <a:spcPct val="90000"/>
              </a:lnSpc>
            </a:pPr>
            <a:r>
              <a:rPr lang="en-US" altLang="en-US"/>
              <a:t>Validation, then open, of access control file</a:t>
            </a:r>
          </a:p>
          <a:p>
            <a:pPr lvl="1">
              <a:lnSpc>
                <a:spcPct val="90000"/>
              </a:lnSpc>
            </a:pPr>
            <a:r>
              <a:rPr lang="en-US" altLang="en-US"/>
              <a:t>Method 1: do access check on file name, then open it</a:t>
            </a:r>
          </a:p>
          <a:p>
            <a:pPr lvl="2">
              <a:lnSpc>
                <a:spcPct val="90000"/>
              </a:lnSpc>
            </a:pPr>
            <a:r>
              <a:rPr lang="en-US" altLang="en-US"/>
              <a:t>Problem: if attacker can write to directory in full path name of file, attacker can switch files after validation but before opening</a:t>
            </a:r>
          </a:p>
          <a:p>
            <a:pPr lvl="1">
              <a:lnSpc>
                <a:spcPct val="90000"/>
              </a:lnSpc>
            </a:pPr>
            <a:r>
              <a:rPr lang="en-US" altLang="en-US"/>
              <a:t>Method 2 (program uses this): open file, then </a:t>
            </a:r>
            <a:r>
              <a:rPr lang="en-US" altLang="en-US" i="1"/>
              <a:t>before reading from it</a:t>
            </a:r>
            <a:r>
              <a:rPr lang="en-US" altLang="en-US"/>
              <a:t> do access check on file descriptor</a:t>
            </a:r>
          </a:p>
          <a:p>
            <a:pPr lvl="2">
              <a:lnSpc>
                <a:spcPct val="90000"/>
              </a:lnSpc>
            </a:pPr>
            <a:r>
              <a:rPr lang="en-US" altLang="en-US"/>
              <a:t>As check is done on open file, and file descriptor cannot be switched to another file unless closed, this provides protection</a:t>
            </a:r>
          </a:p>
          <a:p>
            <a:pPr lvl="1">
              <a:lnSpc>
                <a:spcPct val="90000"/>
              </a:lnSpc>
            </a:pPr>
            <a:r>
              <a:rPr lang="en-US" altLang="en-US"/>
              <a:t>Method 3 (not implemented): do it all in the kernel as part of the open system call!</a:t>
            </a:r>
          </a:p>
        </p:txBody>
      </p:sp>
      <p:sp>
        <p:nvSpPr>
          <p:cNvPr id="2" name="Date Placeholder 1">
            <a:extLst>
              <a:ext uri="{FF2B5EF4-FFF2-40B4-BE49-F238E27FC236}">
                <a16:creationId xmlns:a16="http://schemas.microsoft.com/office/drawing/2014/main" id="{0E722C1D-66E3-D645-8188-66A12624F5A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2C3354D-22DE-584A-8BAC-E54F1AAAB16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45DFB8C0-D884-154D-B6BB-0FECD4E13B73}"/>
              </a:ext>
            </a:extLst>
          </p:cNvPr>
          <p:cNvSpPr>
            <a:spLocks noGrp="1"/>
          </p:cNvSpPr>
          <p:nvPr>
            <p:ph type="sldNum" sz="quarter" idx="12"/>
          </p:nvPr>
        </p:nvSpPr>
        <p:spPr/>
        <p:txBody>
          <a:bodyPr/>
          <a:lstStyle/>
          <a:p>
            <a:r>
              <a:rPr lang="en-US"/>
              <a:t>Slide 31-</a:t>
            </a:r>
            <a:fld id="{52DFCED4-3DB5-5A4D-92BF-293F61671FD6}" type="slidenum">
              <a:rPr lang="en-US" smtClean="0"/>
              <a:pPr/>
              <a:t>94</a:t>
            </a:fld>
            <a:endParaRPr lang="en-US" dirty="0"/>
          </a:p>
        </p:txBody>
      </p:sp>
    </p:spTree>
    <p:extLst>
      <p:ext uri="{BB962C8B-B14F-4D97-AF65-F5344CB8AC3E}">
        <p14:creationId xmlns:p14="http://schemas.microsoft.com/office/powerpoint/2010/main" val="26944153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a:extLst>
              <a:ext uri="{FF2B5EF4-FFF2-40B4-BE49-F238E27FC236}">
                <a16:creationId xmlns:a16="http://schemas.microsoft.com/office/drawing/2014/main" id="{F897247F-A8D6-7E4E-800F-CB4044E095EA}"/>
              </a:ext>
            </a:extLst>
          </p:cNvPr>
          <p:cNvSpPr>
            <a:spLocks noGrp="1" noChangeArrowheads="1"/>
          </p:cNvSpPr>
          <p:nvPr>
            <p:ph type="title"/>
          </p:nvPr>
        </p:nvSpPr>
        <p:spPr/>
        <p:txBody>
          <a:bodyPr/>
          <a:lstStyle/>
          <a:p>
            <a:r>
              <a:rPr lang="en-US" altLang="en-US"/>
              <a:t>Improper Sequencing</a:t>
            </a:r>
          </a:p>
        </p:txBody>
      </p:sp>
      <p:sp>
        <p:nvSpPr>
          <p:cNvPr id="435203" name="Rectangle 3">
            <a:extLst>
              <a:ext uri="{FF2B5EF4-FFF2-40B4-BE49-F238E27FC236}">
                <a16:creationId xmlns:a16="http://schemas.microsoft.com/office/drawing/2014/main" id="{05D01FC9-9DE3-3545-9CC3-332F76EB96F7}"/>
              </a:ext>
            </a:extLst>
          </p:cNvPr>
          <p:cNvSpPr>
            <a:spLocks noGrp="1" noChangeArrowheads="1"/>
          </p:cNvSpPr>
          <p:nvPr>
            <p:ph type="body" idx="1"/>
          </p:nvPr>
        </p:nvSpPr>
        <p:spPr/>
        <p:txBody>
          <a:bodyPr/>
          <a:lstStyle/>
          <a:p>
            <a:r>
              <a:rPr lang="en-US" altLang="en-US" dirty="0"/>
              <a:t>Operations performed in incorrect order</a:t>
            </a:r>
          </a:p>
          <a:p>
            <a:r>
              <a:rPr lang="en-US" altLang="en-US" dirty="0"/>
              <a:t>Implementation Rule 20:</a:t>
            </a:r>
          </a:p>
          <a:p>
            <a:pPr lvl="1"/>
            <a:r>
              <a:rPr lang="en-US" altLang="en-US" b="1" dirty="0"/>
              <a:t>Describe the legal sequences of operations on a resource or object. Check that all possible sequences of the program(s) involved match one (or more) legal sequences.</a:t>
            </a:r>
          </a:p>
        </p:txBody>
      </p:sp>
      <p:sp>
        <p:nvSpPr>
          <p:cNvPr id="2" name="Date Placeholder 1">
            <a:extLst>
              <a:ext uri="{FF2B5EF4-FFF2-40B4-BE49-F238E27FC236}">
                <a16:creationId xmlns:a16="http://schemas.microsoft.com/office/drawing/2014/main" id="{11EEE2C4-0C10-864A-AC63-BC896EEF93D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2518898-EC4A-804E-ABC2-1DBDE6E6668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ABFC9A90-A705-BF45-BAD8-72C00DE01EDA}"/>
              </a:ext>
            </a:extLst>
          </p:cNvPr>
          <p:cNvSpPr>
            <a:spLocks noGrp="1"/>
          </p:cNvSpPr>
          <p:nvPr>
            <p:ph type="sldNum" sz="quarter" idx="12"/>
          </p:nvPr>
        </p:nvSpPr>
        <p:spPr/>
        <p:txBody>
          <a:bodyPr/>
          <a:lstStyle/>
          <a:p>
            <a:r>
              <a:rPr lang="en-US"/>
              <a:t>Slide 31-</a:t>
            </a:r>
            <a:fld id="{52DFCED4-3DB5-5A4D-92BF-293F61671FD6}" type="slidenum">
              <a:rPr lang="en-US" smtClean="0"/>
              <a:pPr/>
              <a:t>95</a:t>
            </a:fld>
            <a:endParaRPr lang="en-US" dirty="0"/>
          </a:p>
        </p:txBody>
      </p:sp>
    </p:spTree>
    <p:extLst>
      <p:ext uri="{BB962C8B-B14F-4D97-AF65-F5344CB8AC3E}">
        <p14:creationId xmlns:p14="http://schemas.microsoft.com/office/powerpoint/2010/main" val="12824249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id="{1285D7F5-8648-B34F-8BE6-9E61CE6F06FD}"/>
              </a:ext>
            </a:extLst>
          </p:cNvPr>
          <p:cNvSpPr>
            <a:spLocks noGrp="1" noChangeArrowheads="1"/>
          </p:cNvSpPr>
          <p:nvPr>
            <p:ph type="title"/>
          </p:nvPr>
        </p:nvSpPr>
        <p:spPr/>
        <p:txBody>
          <a:bodyPr/>
          <a:lstStyle/>
          <a:p>
            <a:r>
              <a:rPr lang="en-US" altLang="en-US"/>
              <a:t>Our Program</a:t>
            </a:r>
          </a:p>
        </p:txBody>
      </p:sp>
      <p:sp>
        <p:nvSpPr>
          <p:cNvPr id="437251" name="Rectangle 3">
            <a:extLst>
              <a:ext uri="{FF2B5EF4-FFF2-40B4-BE49-F238E27FC236}">
                <a16:creationId xmlns:a16="http://schemas.microsoft.com/office/drawing/2014/main" id="{45801292-6CD2-B04C-B1B6-CD006E7E4074}"/>
              </a:ext>
            </a:extLst>
          </p:cNvPr>
          <p:cNvSpPr>
            <a:spLocks noGrp="1" noChangeArrowheads="1"/>
          </p:cNvSpPr>
          <p:nvPr>
            <p:ph type="body" idx="1"/>
          </p:nvPr>
        </p:nvSpPr>
        <p:spPr/>
        <p:txBody>
          <a:bodyPr/>
          <a:lstStyle/>
          <a:p>
            <a:pPr>
              <a:lnSpc>
                <a:spcPct val="90000"/>
              </a:lnSpc>
            </a:pPr>
            <a:r>
              <a:rPr lang="en-US" altLang="en-US"/>
              <a:t>Sequence of operations follow proper order:</a:t>
            </a:r>
          </a:p>
          <a:p>
            <a:pPr lvl="1">
              <a:lnSpc>
                <a:spcPct val="90000"/>
              </a:lnSpc>
            </a:pPr>
            <a:r>
              <a:rPr lang="en-US" altLang="en-US"/>
              <a:t>User authenticated</a:t>
            </a:r>
          </a:p>
          <a:p>
            <a:pPr lvl="1">
              <a:lnSpc>
                <a:spcPct val="90000"/>
              </a:lnSpc>
            </a:pPr>
            <a:r>
              <a:rPr lang="en-US" altLang="en-US"/>
              <a:t>Program checks access</a:t>
            </a:r>
          </a:p>
          <a:p>
            <a:pPr lvl="1">
              <a:lnSpc>
                <a:spcPct val="90000"/>
              </a:lnSpc>
            </a:pPr>
            <a:r>
              <a:rPr lang="en-US" altLang="en-US"/>
              <a:t>If allowed:</a:t>
            </a:r>
          </a:p>
          <a:p>
            <a:pPr lvl="2">
              <a:lnSpc>
                <a:spcPct val="90000"/>
              </a:lnSpc>
            </a:pPr>
            <a:r>
              <a:rPr lang="en-US" altLang="en-US"/>
              <a:t>New, safe environment set up</a:t>
            </a:r>
          </a:p>
          <a:p>
            <a:pPr lvl="2">
              <a:lnSpc>
                <a:spcPct val="90000"/>
              </a:lnSpc>
            </a:pPr>
            <a:r>
              <a:rPr lang="en-US" altLang="en-US"/>
              <a:t>Command executed in it</a:t>
            </a:r>
          </a:p>
          <a:p>
            <a:pPr>
              <a:lnSpc>
                <a:spcPct val="90000"/>
              </a:lnSpc>
            </a:pPr>
            <a:r>
              <a:rPr lang="en-US" altLang="en-US"/>
              <a:t>When dropping privileges, note ordinary user cannot change groups, but </a:t>
            </a:r>
            <a:r>
              <a:rPr lang="en-US" altLang="en-US" i="1"/>
              <a:t>root</a:t>
            </a:r>
            <a:r>
              <a:rPr lang="en-US" altLang="en-US"/>
              <a:t> can</a:t>
            </a:r>
          </a:p>
          <a:p>
            <a:pPr lvl="1">
              <a:lnSpc>
                <a:spcPct val="90000"/>
              </a:lnSpc>
            </a:pPr>
            <a:r>
              <a:rPr lang="en-US" altLang="en-US"/>
              <a:t>Change group to that of role account</a:t>
            </a:r>
          </a:p>
          <a:p>
            <a:pPr lvl="1">
              <a:lnSpc>
                <a:spcPct val="90000"/>
              </a:lnSpc>
            </a:pPr>
            <a:r>
              <a:rPr lang="en-US" altLang="en-US"/>
              <a:t>Change user to that of role account</a:t>
            </a:r>
          </a:p>
        </p:txBody>
      </p:sp>
      <p:sp>
        <p:nvSpPr>
          <p:cNvPr id="2" name="Date Placeholder 1">
            <a:extLst>
              <a:ext uri="{FF2B5EF4-FFF2-40B4-BE49-F238E27FC236}">
                <a16:creationId xmlns:a16="http://schemas.microsoft.com/office/drawing/2014/main" id="{88578B0D-2A02-A243-8FE6-3CDA4D56AD9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DFB926EA-B7D9-5746-A441-6DEDFFA3EA6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71E5A32E-267A-3842-B630-22AEAB6FBA3A}"/>
              </a:ext>
            </a:extLst>
          </p:cNvPr>
          <p:cNvSpPr>
            <a:spLocks noGrp="1"/>
          </p:cNvSpPr>
          <p:nvPr>
            <p:ph type="sldNum" sz="quarter" idx="12"/>
          </p:nvPr>
        </p:nvSpPr>
        <p:spPr/>
        <p:txBody>
          <a:bodyPr/>
          <a:lstStyle/>
          <a:p>
            <a:r>
              <a:rPr lang="en-US"/>
              <a:t>Slide 31-</a:t>
            </a:r>
            <a:fld id="{52DFCED4-3DB5-5A4D-92BF-293F61671FD6}" type="slidenum">
              <a:rPr lang="en-US" smtClean="0"/>
              <a:pPr/>
              <a:t>96</a:t>
            </a:fld>
            <a:endParaRPr lang="en-US" dirty="0"/>
          </a:p>
        </p:txBody>
      </p:sp>
    </p:spTree>
    <p:extLst>
      <p:ext uri="{BB962C8B-B14F-4D97-AF65-F5344CB8AC3E}">
        <p14:creationId xmlns:p14="http://schemas.microsoft.com/office/powerpoint/2010/main" val="7476291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id="{F321BD1B-3E64-204D-AFBB-85E97589FB38}"/>
              </a:ext>
            </a:extLst>
          </p:cNvPr>
          <p:cNvSpPr>
            <a:spLocks noGrp="1" noChangeArrowheads="1"/>
          </p:cNvSpPr>
          <p:nvPr>
            <p:ph type="title"/>
          </p:nvPr>
        </p:nvSpPr>
        <p:spPr/>
        <p:txBody>
          <a:bodyPr/>
          <a:lstStyle/>
          <a:p>
            <a:r>
              <a:rPr lang="en-US" altLang="en-US"/>
              <a:t>Improper Choice of</a:t>
            </a:r>
            <a:br>
              <a:rPr lang="en-US" altLang="en-US"/>
            </a:br>
            <a:r>
              <a:rPr lang="en-US" altLang="en-US"/>
              <a:t>Operand or Operation</a:t>
            </a:r>
          </a:p>
        </p:txBody>
      </p:sp>
      <p:sp>
        <p:nvSpPr>
          <p:cNvPr id="439299" name="Rectangle 3">
            <a:extLst>
              <a:ext uri="{FF2B5EF4-FFF2-40B4-BE49-F238E27FC236}">
                <a16:creationId xmlns:a16="http://schemas.microsoft.com/office/drawing/2014/main" id="{32F61A00-A27B-9142-9DC1-41B99D97ACE2}"/>
              </a:ext>
            </a:extLst>
          </p:cNvPr>
          <p:cNvSpPr>
            <a:spLocks noGrp="1" noChangeArrowheads="1"/>
          </p:cNvSpPr>
          <p:nvPr>
            <p:ph type="body" idx="1"/>
          </p:nvPr>
        </p:nvSpPr>
        <p:spPr/>
        <p:txBody>
          <a:bodyPr/>
          <a:lstStyle/>
          <a:p>
            <a:pPr>
              <a:lnSpc>
                <a:spcPct val="90000"/>
              </a:lnSpc>
            </a:pPr>
            <a:r>
              <a:rPr lang="en-US" altLang="en-US"/>
              <a:t>Erroneous selection of operation or operand</a:t>
            </a:r>
          </a:p>
          <a:p>
            <a:pPr>
              <a:lnSpc>
                <a:spcPct val="90000"/>
              </a:lnSpc>
            </a:pPr>
            <a:r>
              <a:rPr lang="en-US" altLang="en-US"/>
              <a:t>Example: </a:t>
            </a:r>
            <a:r>
              <a:rPr lang="en-US" altLang="en-US" i="1"/>
              <a:t>su</a:t>
            </a:r>
            <a:r>
              <a:rPr lang="en-US" altLang="en-US"/>
              <a:t> used to access </a:t>
            </a:r>
            <a:r>
              <a:rPr lang="en-US" altLang="en-US" i="1"/>
              <a:t>root</a:t>
            </a:r>
            <a:r>
              <a:rPr lang="en-US" altLang="en-US"/>
              <a:t> account</a:t>
            </a:r>
          </a:p>
          <a:p>
            <a:pPr lvl="1">
              <a:lnSpc>
                <a:spcPct val="90000"/>
              </a:lnSpc>
            </a:pPr>
            <a:r>
              <a:rPr lang="en-US" altLang="en-US"/>
              <a:t>Requires user to know </a:t>
            </a:r>
            <a:r>
              <a:rPr lang="en-US" altLang="en-US" i="1"/>
              <a:t>root</a:t>
            </a:r>
            <a:r>
              <a:rPr lang="en-US" altLang="en-US"/>
              <a:t> password</a:t>
            </a:r>
          </a:p>
          <a:p>
            <a:pPr lvl="1">
              <a:lnSpc>
                <a:spcPct val="90000"/>
              </a:lnSpc>
            </a:pPr>
            <a:r>
              <a:rPr lang="en-US" altLang="en-US"/>
              <a:t>If no password file, cannot validate entered password</a:t>
            </a:r>
          </a:p>
          <a:p>
            <a:pPr lvl="1">
              <a:lnSpc>
                <a:spcPct val="90000"/>
              </a:lnSpc>
            </a:pPr>
            <a:r>
              <a:rPr lang="en-US" altLang="en-US"/>
              <a:t>One program assumed no password file if it couldn’t open it, and gave user </a:t>
            </a:r>
            <a:r>
              <a:rPr lang="en-US" altLang="en-US" i="1"/>
              <a:t>root</a:t>
            </a:r>
            <a:r>
              <a:rPr lang="en-US" altLang="en-US"/>
              <a:t> access to fix problem</a:t>
            </a:r>
          </a:p>
          <a:p>
            <a:pPr lvl="2">
              <a:lnSpc>
                <a:spcPct val="90000"/>
              </a:lnSpc>
            </a:pPr>
            <a:r>
              <a:rPr lang="en-US" altLang="en-US"/>
              <a:t>Attacker: open all file descriptors possible, spawn </a:t>
            </a:r>
            <a:r>
              <a:rPr lang="en-US" altLang="en-US" i="1"/>
              <a:t>su</a:t>
            </a:r>
            <a:r>
              <a:rPr lang="en-US" altLang="en-US"/>
              <a:t>—as open file descriptors inherited, </a:t>
            </a:r>
            <a:r>
              <a:rPr lang="en-US" altLang="en-US" i="1"/>
              <a:t>su</a:t>
            </a:r>
            <a:r>
              <a:rPr lang="en-US" altLang="en-US"/>
              <a:t> couldn’t open any files—not even password file</a:t>
            </a:r>
          </a:p>
          <a:p>
            <a:pPr lvl="2">
              <a:lnSpc>
                <a:spcPct val="90000"/>
              </a:lnSpc>
            </a:pPr>
            <a:r>
              <a:rPr lang="en-US" altLang="en-US"/>
              <a:t>Improper operation: should have checked to see if no password file or no available file descriptors</a:t>
            </a:r>
          </a:p>
        </p:txBody>
      </p:sp>
      <p:sp>
        <p:nvSpPr>
          <p:cNvPr id="2" name="Date Placeholder 1">
            <a:extLst>
              <a:ext uri="{FF2B5EF4-FFF2-40B4-BE49-F238E27FC236}">
                <a16:creationId xmlns:a16="http://schemas.microsoft.com/office/drawing/2014/main" id="{726AB9AE-FC91-F34D-9E2A-4BA9E9362FF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7610546-8189-294B-AEEC-14D0CAA951E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6E9D5306-5925-A442-A1FF-5F949D95406A}"/>
              </a:ext>
            </a:extLst>
          </p:cNvPr>
          <p:cNvSpPr>
            <a:spLocks noGrp="1"/>
          </p:cNvSpPr>
          <p:nvPr>
            <p:ph type="sldNum" sz="quarter" idx="12"/>
          </p:nvPr>
        </p:nvSpPr>
        <p:spPr/>
        <p:txBody>
          <a:bodyPr/>
          <a:lstStyle/>
          <a:p>
            <a:r>
              <a:rPr lang="en-US"/>
              <a:t>Slide 31-</a:t>
            </a:r>
            <a:fld id="{52DFCED4-3DB5-5A4D-92BF-293F61671FD6}" type="slidenum">
              <a:rPr lang="en-US" smtClean="0"/>
              <a:pPr/>
              <a:t>97</a:t>
            </a:fld>
            <a:endParaRPr lang="en-US" dirty="0"/>
          </a:p>
        </p:txBody>
      </p:sp>
    </p:spTree>
    <p:extLst>
      <p:ext uri="{BB962C8B-B14F-4D97-AF65-F5344CB8AC3E}">
        <p14:creationId xmlns:p14="http://schemas.microsoft.com/office/powerpoint/2010/main" val="32434180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a:extLst>
              <a:ext uri="{FF2B5EF4-FFF2-40B4-BE49-F238E27FC236}">
                <a16:creationId xmlns:a16="http://schemas.microsoft.com/office/drawing/2014/main" id="{9A98A7C9-375A-EA44-BD1C-034055E2A16E}"/>
              </a:ext>
            </a:extLst>
          </p:cNvPr>
          <p:cNvSpPr>
            <a:spLocks noGrp="1" noChangeArrowheads="1"/>
          </p:cNvSpPr>
          <p:nvPr>
            <p:ph type="title"/>
          </p:nvPr>
        </p:nvSpPr>
        <p:spPr/>
        <p:txBody>
          <a:bodyPr/>
          <a:lstStyle/>
          <a:p>
            <a:r>
              <a:rPr lang="en-US" altLang="en-US"/>
              <a:t>Assurance</a:t>
            </a:r>
          </a:p>
        </p:txBody>
      </p:sp>
      <p:sp>
        <p:nvSpPr>
          <p:cNvPr id="441347" name="Rectangle 3">
            <a:extLst>
              <a:ext uri="{FF2B5EF4-FFF2-40B4-BE49-F238E27FC236}">
                <a16:creationId xmlns:a16="http://schemas.microsoft.com/office/drawing/2014/main" id="{19B2B202-2BDB-2848-B925-4A06BAF516B8}"/>
              </a:ext>
            </a:extLst>
          </p:cNvPr>
          <p:cNvSpPr>
            <a:spLocks noGrp="1" noChangeArrowheads="1"/>
          </p:cNvSpPr>
          <p:nvPr>
            <p:ph type="body" idx="1"/>
          </p:nvPr>
        </p:nvSpPr>
        <p:spPr/>
        <p:txBody>
          <a:bodyPr/>
          <a:lstStyle/>
          <a:p>
            <a:r>
              <a:rPr lang="en-US" altLang="en-US" dirty="0"/>
              <a:t>Use assurance techniques</a:t>
            </a:r>
          </a:p>
          <a:p>
            <a:pPr lvl="1"/>
            <a:r>
              <a:rPr lang="en-US" altLang="en-US" dirty="0"/>
              <a:t>Document purpose, use of each function</a:t>
            </a:r>
          </a:p>
          <a:p>
            <a:pPr lvl="1"/>
            <a:r>
              <a:rPr lang="en-US" altLang="en-US" dirty="0"/>
              <a:t>Check algorithm, call</a:t>
            </a:r>
          </a:p>
          <a:p>
            <a:r>
              <a:rPr lang="en-US" altLang="en-US" dirty="0"/>
              <a:t>Management Rule 6:</a:t>
            </a:r>
          </a:p>
          <a:p>
            <a:pPr lvl="1"/>
            <a:r>
              <a:rPr lang="en-US" altLang="en-US" b="1" dirty="0"/>
              <a:t>Use software engineering and assurance techniques (such as documentation, design reviews, and code reviews) to ensure that operations and operands are appropriate.</a:t>
            </a:r>
            <a:endParaRPr lang="en-US" altLang="en-US" dirty="0"/>
          </a:p>
        </p:txBody>
      </p:sp>
      <p:sp>
        <p:nvSpPr>
          <p:cNvPr id="2" name="Date Placeholder 1">
            <a:extLst>
              <a:ext uri="{FF2B5EF4-FFF2-40B4-BE49-F238E27FC236}">
                <a16:creationId xmlns:a16="http://schemas.microsoft.com/office/drawing/2014/main" id="{212253B3-5CA9-2845-83C2-CFBC695AD38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CF75691-0719-D24D-8BC0-0C9E0636CA2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9C974847-9D1A-4443-8887-ABDBFE387372}"/>
              </a:ext>
            </a:extLst>
          </p:cNvPr>
          <p:cNvSpPr>
            <a:spLocks noGrp="1"/>
          </p:cNvSpPr>
          <p:nvPr>
            <p:ph type="sldNum" sz="quarter" idx="12"/>
          </p:nvPr>
        </p:nvSpPr>
        <p:spPr/>
        <p:txBody>
          <a:bodyPr/>
          <a:lstStyle/>
          <a:p>
            <a:r>
              <a:rPr lang="en-US"/>
              <a:t>Slide 31-</a:t>
            </a:r>
            <a:fld id="{52DFCED4-3DB5-5A4D-92BF-293F61671FD6}" type="slidenum">
              <a:rPr lang="en-US" smtClean="0"/>
              <a:pPr/>
              <a:t>98</a:t>
            </a:fld>
            <a:endParaRPr lang="en-US" dirty="0"/>
          </a:p>
        </p:txBody>
      </p:sp>
    </p:spTree>
    <p:extLst>
      <p:ext uri="{BB962C8B-B14F-4D97-AF65-F5344CB8AC3E}">
        <p14:creationId xmlns:p14="http://schemas.microsoft.com/office/powerpoint/2010/main" val="41209515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a:extLst>
              <a:ext uri="{FF2B5EF4-FFF2-40B4-BE49-F238E27FC236}">
                <a16:creationId xmlns:a16="http://schemas.microsoft.com/office/drawing/2014/main" id="{35CFC513-47D0-FF42-BDD1-B24D68037C08}"/>
              </a:ext>
            </a:extLst>
          </p:cNvPr>
          <p:cNvSpPr>
            <a:spLocks noGrp="1" noChangeArrowheads="1"/>
          </p:cNvSpPr>
          <p:nvPr>
            <p:ph type="title"/>
          </p:nvPr>
        </p:nvSpPr>
        <p:spPr/>
        <p:txBody>
          <a:bodyPr/>
          <a:lstStyle/>
          <a:p>
            <a:r>
              <a:rPr lang="en-US" altLang="en-US"/>
              <a:t>Our Program</a:t>
            </a:r>
          </a:p>
        </p:txBody>
      </p:sp>
      <p:sp>
        <p:nvSpPr>
          <p:cNvPr id="443395" name="Rectangle 3">
            <a:extLst>
              <a:ext uri="{FF2B5EF4-FFF2-40B4-BE49-F238E27FC236}">
                <a16:creationId xmlns:a16="http://schemas.microsoft.com/office/drawing/2014/main" id="{4CBBE3C1-3F21-6044-A4EC-FF632C95216E}"/>
              </a:ext>
            </a:extLst>
          </p:cNvPr>
          <p:cNvSpPr>
            <a:spLocks noGrp="1" noChangeArrowheads="1"/>
          </p:cNvSpPr>
          <p:nvPr>
            <p:ph type="body" idx="1"/>
          </p:nvPr>
        </p:nvSpPr>
        <p:spPr/>
        <p:txBody>
          <a:bodyPr/>
          <a:lstStyle/>
          <a:p>
            <a:pPr>
              <a:lnSpc>
                <a:spcPct val="90000"/>
              </a:lnSpc>
            </a:pPr>
            <a:r>
              <a:rPr lang="en-US" altLang="en-US"/>
              <a:t>Granting Access</a:t>
            </a:r>
          </a:p>
          <a:p>
            <a:pPr lvl="1">
              <a:lnSpc>
                <a:spcPct val="90000"/>
              </a:lnSpc>
            </a:pPr>
            <a:r>
              <a:rPr lang="en-US" altLang="en-US"/>
              <a:t>Only when entry matches </a:t>
            </a:r>
            <a:r>
              <a:rPr lang="en-US" altLang="en-US" i="1"/>
              <a:t>all</a:t>
            </a:r>
            <a:r>
              <a:rPr lang="en-US" altLang="en-US"/>
              <a:t> characteristics of current session</a:t>
            </a:r>
          </a:p>
          <a:p>
            <a:pPr lvl="2">
              <a:lnSpc>
                <a:spcPct val="90000"/>
              </a:lnSpc>
            </a:pPr>
            <a:r>
              <a:rPr lang="en-US" altLang="en-US"/>
              <a:t>When characteristics match, verify access control module returns true</a:t>
            </a:r>
          </a:p>
          <a:p>
            <a:pPr lvl="2">
              <a:lnSpc>
                <a:spcPct val="90000"/>
              </a:lnSpc>
            </a:pPr>
            <a:r>
              <a:rPr lang="en-US" altLang="en-US"/>
              <a:t>Check when module returns true, program grants access and when module returns false, denies access</a:t>
            </a:r>
          </a:p>
          <a:p>
            <a:pPr>
              <a:lnSpc>
                <a:spcPct val="90000"/>
              </a:lnSpc>
            </a:pPr>
            <a:r>
              <a:rPr lang="en-US" altLang="en-US"/>
              <a:t>Consider UID (type uid_t, or unsigned integer)</a:t>
            </a:r>
          </a:p>
          <a:p>
            <a:pPr lvl="1">
              <a:lnSpc>
                <a:spcPct val="90000"/>
              </a:lnSpc>
            </a:pPr>
            <a:r>
              <a:rPr lang="en-US" altLang="en-US"/>
              <a:t>Check that it can be considered as integer</a:t>
            </a:r>
          </a:p>
          <a:p>
            <a:pPr lvl="2">
              <a:lnSpc>
                <a:spcPct val="90000"/>
              </a:lnSpc>
            </a:pPr>
            <a:r>
              <a:rPr lang="en-US" altLang="en-US"/>
              <a:t>If comparing signed and unsigned, then signed converted to 	unsigned; check there are no comparisons with negative numbersr</a:t>
            </a:r>
          </a:p>
        </p:txBody>
      </p:sp>
      <p:sp>
        <p:nvSpPr>
          <p:cNvPr id="2" name="Date Placeholder 1">
            <a:extLst>
              <a:ext uri="{FF2B5EF4-FFF2-40B4-BE49-F238E27FC236}">
                <a16:creationId xmlns:a16="http://schemas.microsoft.com/office/drawing/2014/main" id="{01540474-1404-C644-9EE9-954C0883934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6D466D8-F143-E443-AB3F-CB8E4CF27EF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9" name="Slide Number Placeholder 8">
            <a:extLst>
              <a:ext uri="{FF2B5EF4-FFF2-40B4-BE49-F238E27FC236}">
                <a16:creationId xmlns:a16="http://schemas.microsoft.com/office/drawing/2014/main" id="{EBCEA73E-5038-8A41-A93D-A60FD43C76D6}"/>
              </a:ext>
            </a:extLst>
          </p:cNvPr>
          <p:cNvSpPr>
            <a:spLocks noGrp="1"/>
          </p:cNvSpPr>
          <p:nvPr>
            <p:ph type="sldNum" sz="quarter" idx="12"/>
          </p:nvPr>
        </p:nvSpPr>
        <p:spPr/>
        <p:txBody>
          <a:bodyPr/>
          <a:lstStyle/>
          <a:p>
            <a:r>
              <a:rPr lang="en-US"/>
              <a:t>Slide 31-</a:t>
            </a:r>
            <a:fld id="{52DFCED4-3DB5-5A4D-92BF-293F61671FD6}" type="slidenum">
              <a:rPr lang="en-US" smtClean="0"/>
              <a:pPr/>
              <a:t>99</a:t>
            </a:fld>
            <a:endParaRPr lang="en-US" dirty="0"/>
          </a:p>
        </p:txBody>
      </p:sp>
    </p:spTree>
    <p:extLst>
      <p:ext uri="{BB962C8B-B14F-4D97-AF65-F5344CB8AC3E}">
        <p14:creationId xmlns:p14="http://schemas.microsoft.com/office/powerpoint/2010/main" val="387589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79726CD-144E-474C-9C09-886DB093785B}" vid="{1D8E7A62-152F-064E-9B3B-99EB7B1A98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7539</Words>
  <Application>Microsoft Macintosh PowerPoint</Application>
  <PresentationFormat>Widescreen</PresentationFormat>
  <Paragraphs>1171</Paragraphs>
  <Slides>115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115</vt:i4>
      </vt:variant>
    </vt:vector>
  </HeadingPairs>
  <TitlesOfParts>
    <vt:vector size="122" baseType="lpstr">
      <vt:lpstr>Arial</vt:lpstr>
      <vt:lpstr>Calibri</vt:lpstr>
      <vt:lpstr>Calibri Light</vt:lpstr>
      <vt:lpstr>Courier</vt:lpstr>
      <vt:lpstr>Symbol</vt:lpstr>
      <vt:lpstr>Times</vt:lpstr>
      <vt:lpstr>Office Theme</vt:lpstr>
      <vt:lpstr>Program Security</vt:lpstr>
      <vt:lpstr>Chapter 29: Program Security</vt:lpstr>
      <vt:lpstr>Introduction</vt:lpstr>
      <vt:lpstr>Why?</vt:lpstr>
      <vt:lpstr>Requirements</vt:lpstr>
      <vt:lpstr>More Requirements</vt:lpstr>
      <vt:lpstr>Threats</vt:lpstr>
      <vt:lpstr>Relationships</vt:lpstr>
      <vt:lpstr>More Threats</vt:lpstr>
      <vt:lpstr>Relationships</vt:lpstr>
      <vt:lpstr>Design</vt:lpstr>
      <vt:lpstr>User Interface</vt:lpstr>
      <vt:lpstr>High-Level Design</vt:lpstr>
      <vt:lpstr>High-Level Design (con’t)</vt:lpstr>
      <vt:lpstr>Ambiguity in Requirements</vt:lpstr>
      <vt:lpstr>Access to Roles, Commands</vt:lpstr>
      <vt:lpstr>Interface to Module</vt:lpstr>
      <vt:lpstr>Internals of Module</vt:lpstr>
      <vt:lpstr>Part 1</vt:lpstr>
      <vt:lpstr>Part 2</vt:lpstr>
      <vt:lpstr>Part 3</vt:lpstr>
      <vt:lpstr> Storing Access Control Data</vt:lpstr>
      <vt:lpstr>Time Representation</vt:lpstr>
      <vt:lpstr>Commands</vt:lpstr>
      <vt:lpstr>Refinement and Implementation</vt:lpstr>
      <vt:lpstr>First-Level Refinement</vt:lpstr>
      <vt:lpstr>Check Sketch</vt:lpstr>
      <vt:lpstr>Second-Level Refinement</vt:lpstr>
      <vt:lpstr>Users and Roles</vt:lpstr>
      <vt:lpstr>Commands, Arguments, Result</vt:lpstr>
      <vt:lpstr>Resulting Interface</vt:lpstr>
      <vt:lpstr>Second-Level Refinement</vt:lpstr>
      <vt:lpstr>Obtaining User ID</vt:lpstr>
      <vt:lpstr>Obtain Time of Day</vt:lpstr>
      <vt:lpstr>Obtaining Location</vt:lpstr>
      <vt:lpstr>Opening Access Control File</vt:lpstr>
      <vt:lpstr>Processing Records</vt:lpstr>
      <vt:lpstr>Cleaning Up</vt:lpstr>
      <vt:lpstr>Getting Location</vt:lpstr>
      <vt:lpstr>Security Problems</vt:lpstr>
      <vt:lpstr>getlocation() Outline</vt:lpstr>
      <vt:lpstr>Access Control Record</vt:lpstr>
      <vt:lpstr>Time Representation</vt:lpstr>
      <vt:lpstr>Record Format</vt:lpstr>
      <vt:lpstr>Error Handling</vt:lpstr>
      <vt:lpstr>Implementation</vt:lpstr>
      <vt:lpstr>Improper Choice of Initial Protection Domain</vt:lpstr>
      <vt:lpstr>Process Privileges</vt:lpstr>
      <vt:lpstr>Basis</vt:lpstr>
      <vt:lpstr>More Process Privileges</vt:lpstr>
      <vt:lpstr>Implementation Issues</vt:lpstr>
      <vt:lpstr>Program and Privilege</vt:lpstr>
      <vt:lpstr>Access Control File Permissions</vt:lpstr>
      <vt:lpstr>Program and File</vt:lpstr>
      <vt:lpstr>Permissions</vt:lpstr>
      <vt:lpstr>UNIX Implementation</vt:lpstr>
      <vt:lpstr>Memory Protection</vt:lpstr>
      <vt:lpstr>Memory Management</vt:lpstr>
      <vt:lpstr>Trust</vt:lpstr>
      <vt:lpstr>Improper Isolation of Implementation Detail</vt:lpstr>
      <vt:lpstr>Resource Exhaustion, User Identifiers</vt:lpstr>
      <vt:lpstr>Validating Access Control Entries</vt:lpstr>
      <vt:lpstr>Restricting Protection Domain</vt:lpstr>
      <vt:lpstr>Improper Change</vt:lpstr>
      <vt:lpstr>Memory</vt:lpstr>
      <vt:lpstr>More Memory</vt:lpstr>
      <vt:lpstr>Buffer Overflows</vt:lpstr>
      <vt:lpstr>Problem</vt:lpstr>
      <vt:lpstr>Our Program</vt:lpstr>
      <vt:lpstr>File Contents</vt:lpstr>
      <vt:lpstr>Race Conditions</vt:lpstr>
      <vt:lpstr>Improper Naming</vt:lpstr>
      <vt:lpstr>Contexts</vt:lpstr>
      <vt:lpstr>Example</vt:lpstr>
      <vt:lpstr>Sanitize of Not?</vt:lpstr>
      <vt:lpstr>Improper Deallocation, Deletion</vt:lpstr>
      <vt:lpstr>Our Program</vt:lpstr>
      <vt:lpstr>Improper Validation</vt:lpstr>
      <vt:lpstr>Bounds Checking</vt:lpstr>
      <vt:lpstr>Our Program</vt:lpstr>
      <vt:lpstr>Type Checking</vt:lpstr>
      <vt:lpstr>Compilers</vt:lpstr>
      <vt:lpstr>Error Checking</vt:lpstr>
      <vt:lpstr>Our Program</vt:lpstr>
      <vt:lpstr>Check for Valid Data</vt:lpstr>
      <vt:lpstr>Example</vt:lpstr>
      <vt:lpstr>Our Program</vt:lpstr>
      <vt:lpstr>Handling Trade-Off</vt:lpstr>
      <vt:lpstr>Checking Input</vt:lpstr>
      <vt:lpstr>Example</vt:lpstr>
      <vt:lpstr>Designing for Validation</vt:lpstr>
      <vt:lpstr>Access Control Entries</vt:lpstr>
      <vt:lpstr>Improper Indivisibility</vt:lpstr>
      <vt:lpstr>Our Program</vt:lpstr>
      <vt:lpstr>Improper Sequencing</vt:lpstr>
      <vt:lpstr>Our Program</vt:lpstr>
      <vt:lpstr>Improper Choice of Operand or Operation</vt:lpstr>
      <vt:lpstr>Assurance</vt:lpstr>
      <vt:lpstr>Our Program</vt:lpstr>
      <vt:lpstr>Our Program (con’t)</vt:lpstr>
      <vt:lpstr>Our Program (con’t)</vt:lpstr>
      <vt:lpstr>Summary</vt:lpstr>
      <vt:lpstr>Testing</vt:lpstr>
      <vt:lpstr>Process</vt:lpstr>
      <vt:lpstr>Steps</vt:lpstr>
      <vt:lpstr>Philosophy</vt:lpstr>
      <vt:lpstr>Testing Module</vt:lpstr>
      <vt:lpstr>Types of Tests</vt:lpstr>
      <vt:lpstr>Types of Tests (con’t)</vt:lpstr>
      <vt:lpstr>Testing Composed Modules</vt:lpstr>
      <vt:lpstr>Testing Program</vt:lpstr>
      <vt:lpstr>Distribution</vt:lpstr>
      <vt:lpstr>Factors</vt:lpstr>
      <vt:lpstr>Factors (con’t)</vt:lpstr>
      <vt:lpstr>Key Points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Matt Bishop</dc:creator>
  <cp:lastModifiedBy>Matt Bishop</cp:lastModifiedBy>
  <cp:revision>7</cp:revision>
  <dcterms:created xsi:type="dcterms:W3CDTF">2018-10-24T07:20:13Z</dcterms:created>
  <dcterms:modified xsi:type="dcterms:W3CDTF">2018-11-13T04:58:26Z</dcterms:modified>
</cp:coreProperties>
</file>