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69" r:id="rId3"/>
    <p:sldId id="270" r:id="rId4"/>
    <p:sldId id="271" r:id="rId5"/>
    <p:sldId id="295" r:id="rId6"/>
    <p:sldId id="299" r:id="rId7"/>
    <p:sldId id="300" r:id="rId8"/>
    <p:sldId id="272" r:id="rId9"/>
    <p:sldId id="273" r:id="rId10"/>
    <p:sldId id="274" r:id="rId11"/>
    <p:sldId id="275" r:id="rId12"/>
    <p:sldId id="296" r:id="rId13"/>
    <p:sldId id="297" r:id="rId14"/>
    <p:sldId id="298" r:id="rId15"/>
    <p:sldId id="278" r:id="rId16"/>
    <p:sldId id="291" r:id="rId17"/>
    <p:sldId id="287" r:id="rId18"/>
    <p:sldId id="288" r:id="rId19"/>
    <p:sldId id="289" r:id="rId20"/>
    <p:sldId id="292" r:id="rId21"/>
    <p:sldId id="293" r:id="rId22"/>
    <p:sldId id="294" r:id="rId23"/>
    <p:sldId id="280" r:id="rId24"/>
    <p:sldId id="281" r:id="rId25"/>
    <p:sldId id="282" r:id="rId26"/>
    <p:sldId id="283" r:id="rId27"/>
    <p:sldId id="284" r:id="rId28"/>
    <p:sldId id="285" r:id="rId29"/>
    <p:sldId id="301" r:id="rId30"/>
    <p:sldId id="302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305B5-D4B1-AD45-B096-55A54E8EFB11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1CAC5-010E-5149-81E5-0AD480B4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3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CA2A8B-36B3-0649-AFD2-C0E4C53E7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B93E5D7-C815-E84F-9DAE-9A70BC83E8D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E7D1DA2-DD70-9443-8333-A57279EF2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065A5D8-4EFB-6949-B4B4-85632CBBA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Section 2.2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the way “object” is used here; it means “any entity”, not a “passive entity” as is usually the case. An object that is passive cannot take any actions, of course.</a:t>
            </a:r>
          </a:p>
        </p:txBody>
      </p:sp>
    </p:spTree>
    <p:extLst>
      <p:ext uri="{BB962C8B-B14F-4D97-AF65-F5344CB8AC3E}">
        <p14:creationId xmlns:p14="http://schemas.microsoft.com/office/powerpoint/2010/main" val="3735627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DA0819-4F2D-7A41-9763-6B92ECC82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6DF6474-C792-E244-8B7B-D4813874890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6CB1C1C-044E-854D-BB57-1CAE1D0C4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195F6C2-5D0C-C048-8102-9F6F18554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896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1E85CE-0F32-FD4E-8C39-97E5A869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630357-6403-DB4D-965A-C531DA60FE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In “current rights”, </a:t>
            </a:r>
            <a:r>
              <a:rPr lang="en-US" altLang="en-US" i="1">
                <a:latin typeface="Times" pitchFamily="2" charset="0"/>
                <a:ea typeface="ＭＳ Ｐゴシック" panose="020B0600070205080204" pitchFamily="34" charset="-128"/>
              </a:rPr>
              <a:t>helper_proc</a:t>
            </a:r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() is not yet loaded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05AB8-BA47-6841-896F-9B128A4AEE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5FFBB7D-09EE-1444-9F3E-36AC0A263B32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70544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999318-A79D-654D-BCBC-84B2F9B829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28450E-C621-4D40-A197-7B1353C0DE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In “current rights”, </a:t>
            </a:r>
            <a:r>
              <a:rPr lang="en-US" altLang="en-US" i="1">
                <a:latin typeface="Times" pitchFamily="2" charset="0"/>
                <a:ea typeface="ＭＳ Ｐゴシック" panose="020B0600070205080204" pitchFamily="34" charset="-128"/>
              </a:rPr>
              <a:t>helper_proc</a:t>
            </a:r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() is not yet loaded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63EB7-8A97-8C44-896D-9C144031ED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BE13C08-F41C-C140-9902-7B139ED60B1B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83918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8725CC-24AD-7842-93CA-6E62CB13A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D48BEE-CDE1-8E47-BA91-45B8589366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Section 2.3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State is the triple (S, O, A), where O here means the set of entities, not the set of passive entities (so O ⊆ S)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6B7D6-5993-DE48-967F-63DEAAC29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FCF9CAA-44ED-3848-B606-6469C2C695C8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2638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7FE45F-F1F6-0142-B609-490B29415F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F1F7233-9D1B-EE41-9905-F2DF76E464A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3E07CC7-923F-EA4D-92C2-AA65DDC95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CD9F22C-57B3-3C41-8951-D44D8CE4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2-1, slightly redone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The change here is to use the letters r, w, o, x, a to mean read, write, own, execute, and append respectively (Figure 2-1 spells them out)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Own is often treated specially, though (it can alter rights in the column, not row, in which it lies)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interpretation of rights is not relevant here; “x” can mean execute (as with a UNIX file) or “search” (as with a UNIX directory)</a:t>
            </a:r>
          </a:p>
        </p:txBody>
      </p:sp>
    </p:spTree>
    <p:extLst>
      <p:ext uri="{BB962C8B-B14F-4D97-AF65-F5344CB8AC3E}">
        <p14:creationId xmlns:p14="http://schemas.microsoft.com/office/powerpoint/2010/main" val="259891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DD88BF-FCA6-D149-A1B8-AC99D5C3E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EDD8C2F-E9E7-104C-90E3-F7106909DCF2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B8F8010-8405-2F4C-A393-28863A01E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D99EC4-2266-384F-83D0-26A9B3354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2-3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This is a data module to increment and decrement a counter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manager can call itself, so it’s recursive</a:t>
            </a:r>
          </a:p>
        </p:txBody>
      </p:sp>
    </p:spTree>
    <p:extLst>
      <p:ext uri="{BB962C8B-B14F-4D97-AF65-F5344CB8AC3E}">
        <p14:creationId xmlns:p14="http://schemas.microsoft.com/office/powerpoint/2010/main" val="79958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094AA7-DB98-AA47-8407-2CE3B1724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5E82C30-04B6-0F46-A724-6430E1B67B5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A9A0709-76D2-6749-9607-A4F2CF177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820C18E-3A3C-C84D-B2C3-21F8E9127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2-3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This is a data module to increment and decrement a counter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manager can call itself, so it’s recursive</a:t>
            </a:r>
          </a:p>
        </p:txBody>
      </p:sp>
    </p:spTree>
    <p:extLst>
      <p:ext uri="{BB962C8B-B14F-4D97-AF65-F5344CB8AC3E}">
        <p14:creationId xmlns:p14="http://schemas.microsoft.com/office/powerpoint/2010/main" val="13145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094AA7-DB98-AA47-8407-2CE3B1724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5E82C30-04B6-0F46-A724-6430E1B67B5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A9A0709-76D2-6749-9607-A4F2CF177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820C18E-3A3C-C84D-B2C3-21F8E9127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2-3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This is a data module to increment and decrement a counter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manager can call itself, so it’s recursive</a:t>
            </a:r>
          </a:p>
        </p:txBody>
      </p:sp>
    </p:spTree>
    <p:extLst>
      <p:ext uri="{BB962C8B-B14F-4D97-AF65-F5344CB8AC3E}">
        <p14:creationId xmlns:p14="http://schemas.microsoft.com/office/powerpoint/2010/main" val="1865597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094AA7-DB98-AA47-8407-2CE3B1724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5E82C30-04B6-0F46-A724-6430E1B67B5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A9A0709-76D2-6749-9607-A4F2CF177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820C18E-3A3C-C84D-B2C3-21F8E9127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2-3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This is a data module to increment and decrement a counter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manager can call itself, so it’s recursive</a:t>
            </a:r>
          </a:p>
        </p:txBody>
      </p:sp>
    </p:spTree>
    <p:extLst>
      <p:ext uri="{BB962C8B-B14F-4D97-AF65-F5344CB8AC3E}">
        <p14:creationId xmlns:p14="http://schemas.microsoft.com/office/powerpoint/2010/main" val="554392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0CB835-E52D-EE42-BA44-CC411ADA5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BD041DC7-4D42-0D4B-A57F-D96A238A046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3039A58-2978-C94E-955B-670A403FAE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0236ABC-FCBA-EF4B-99D8-5B31BD436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Section 2.2.1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078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22BBDB-C3BD-ED4E-858F-9AB22FCD8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C7E1A96-DF47-8240-8B6F-F97841D23E1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3E6632F-8A23-B048-8757-1A1BE6F16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2D2B3AA-A143-F64A-B1E5-D0F92FDAF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The next two slides are similar to the example in Section 2.2.1, but use painting rather than a file</a:t>
            </a:r>
          </a:p>
        </p:txBody>
      </p:sp>
    </p:spTree>
    <p:extLst>
      <p:ext uri="{BB962C8B-B14F-4D97-AF65-F5344CB8AC3E}">
        <p14:creationId xmlns:p14="http://schemas.microsoft.com/office/powerpoint/2010/main" val="248944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09BBDC-322B-884C-B4D8-A67BA36C8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7B61997-78ED-FC48-81A8-AC361D1CEA9D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8A3936B-6EE4-C74C-87BA-445E7BD9F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47F08BC-378F-474C-B0BA-CC6716617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F1772-48EC-484D-82E0-E9A5A0C97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EF7DB-5EC1-3C40-85E7-529BD49ED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4238E-CC8A-9841-BA37-832B0F7A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8A8A5-9DCE-7A45-BC25-93F73616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9751F-483F-9A47-A541-C7F6E73D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2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0AAD-467A-C04E-8B0D-0E58C427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161DF-B33C-0E4C-9EDF-2ABB5BA5C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E924B-AE22-AE40-A1CE-886C01CF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4190-584C-F746-A3F9-B87E550D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75538-B301-6F4C-BADE-8A18FD5C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6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54F4F6-D7D9-4141-9930-082827537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863D4-2F81-A347-9F28-870046F8E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ECAF7-0EAB-C148-B98B-4D4B33B7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7B520-BBBC-9E4E-BC73-6712A659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F2AF-80D8-9640-B3C3-E0EB399C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7670-7E58-B346-9C5E-0919AE151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29737-F14E-EF4C-853C-3BD984C5D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3711-2EBF-AA41-B096-2527E28A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049B4-FCE8-4D44-8BB5-DA17A409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14F1E-F778-7446-BA23-F99528ED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6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A646-EB01-9A41-ADD4-B22653735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D6773-BE22-5843-A0FA-0CEF03655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CD67F-84A6-0840-84B7-000583D5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1CA7-8EC1-DE4C-8860-C23EB02A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E298B-AFED-AA4D-B743-100A5C12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D7C1-15D8-C247-8FE8-68008989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6660-C412-5B41-A368-0D1CF4A02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319CB-8759-A847-8002-C1DD34BF7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7BC-AE8E-7645-AA40-1C6E399E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5F74D-6228-DF40-B075-97A1F78E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6BD6F-CF24-1548-99B3-344AE101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5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C9F3-5FE8-F747-807B-58A70E23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DEE76-71FF-4D49-B470-19E509C80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F0A5B-5147-5B44-8745-AD7682F58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12300-FA82-0140-A355-BC4E7F900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3B107-3AC3-BE45-B21A-B85C82089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14BB8-A303-6E4E-A40A-F3244218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CCEDA-E726-CA47-A48D-2AEE5B8A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66485-1326-EB48-9236-76DD8C8E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8293-ABFB-0B43-AA03-4E3F037E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C18B0-4BDB-EC41-BD2C-CCD965C9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C12D5-9432-654F-B22C-90C05B45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917FA-8594-A54D-A15E-79777211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8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227AEF-E131-B940-ADA6-1A12952A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B0F58-C625-E54D-9832-8C9B6156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C1916-80B5-3249-A3E8-CEE3A833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58F7-36D9-F141-90EF-12748F9A4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AD323-9CCB-E942-B060-0B8BC07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93BF9-2A27-4C43-99D0-17B0967E5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8E6ED-0E68-2B4B-86C7-D7E7E414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57B83-6FB2-F44E-BF20-F7C9A956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4547C-7C0B-D94F-AEAB-A9D12D6F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3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14D9-6D85-8D4B-93ED-BDAEA554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4FCC0-EFAE-164B-BB08-FD21CDECD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FBD34-93D7-B04B-BC00-464F2AEAE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251F3-4D62-6645-8D7B-A437E307B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C0C2F-AF3A-6749-A295-2F5EFC5B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50665-5A7B-E049-93D1-D5F235CA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2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0830B-6B08-EE4F-AB4E-9066095A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A3A11-AFF9-1344-9C6D-DD94A43DD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2FA75-5352-5A40-B4E9-8B571DE93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Module 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DE56-A231-CF44-A406-D31180EED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08AF2-C583-EE48-94B9-DB655A333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15A64-36A1-A449-9F3F-9AFD23246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6387B-21B3-194A-9D4D-2F37E752E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ECS 235B Module 4</a:t>
            </a:r>
            <a:br>
              <a:rPr lang="en-US" dirty="0"/>
            </a:br>
            <a:r>
              <a:rPr lang="en-US" dirty="0"/>
              <a:t>Access </a:t>
            </a:r>
            <a:r>
              <a:rPr lang="en-US"/>
              <a:t>Control Matrix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967A1-2442-9C44-8E52-2E48E62284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B5786-6BF2-E766-23DB-56CB1C02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126E1E-D688-AA60-A885-D8828608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72E1DE-5351-9BAF-B522-DA499F17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54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B8E2E32-0F8F-2044-83FF-60E36FC65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ACM at 3AM and 10AM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AB0E32-5E9B-7340-8DE6-1B89D9027C3F}"/>
              </a:ext>
            </a:extLst>
          </p:cNvPr>
          <p:cNvGrpSpPr/>
          <p:nvPr/>
        </p:nvGrpSpPr>
        <p:grpSpPr>
          <a:xfrm>
            <a:off x="1804934" y="3314084"/>
            <a:ext cx="2989866" cy="2198065"/>
            <a:chOff x="1804934" y="3314084"/>
            <a:chExt cx="2989866" cy="2198065"/>
          </a:xfrm>
        </p:grpSpPr>
        <p:sp>
          <p:nvSpPr>
            <p:cNvPr id="53252" name="Rectangle 4">
              <a:extLst>
                <a:ext uri="{FF2B5EF4-FFF2-40B4-BE49-F238E27FC236}">
                  <a16:creationId xmlns:a16="http://schemas.microsoft.com/office/drawing/2014/main" id="{BA7A332F-9233-7649-AF6F-4A9DB94A3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144" y="3881563"/>
              <a:ext cx="2499656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3" name="Text Box 5">
              <a:extLst>
                <a:ext uri="{FF2B5EF4-FFF2-40B4-BE49-F238E27FC236}">
                  <a16:creationId xmlns:a16="http://schemas.microsoft.com/office/drawing/2014/main" id="{147EE030-C45B-704B-B2FE-6B2A3B447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1698" y="3314084"/>
              <a:ext cx="21211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…   picture  …</a:t>
              </a:r>
            </a:p>
          </p:txBody>
        </p:sp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7C3A8751-D314-0348-9734-F09129298F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239234" y="4423229"/>
              <a:ext cx="165462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latin typeface="+mn-lt"/>
                </a:rPr>
                <a:t>… annie …</a:t>
              </a:r>
            </a:p>
          </p:txBody>
        </p:sp>
        <p:sp>
          <p:nvSpPr>
            <p:cNvPr id="53255" name="Line 7">
              <a:extLst>
                <a:ext uri="{FF2B5EF4-FFF2-40B4-BE49-F238E27FC236}">
                  <a16:creationId xmlns:a16="http://schemas.microsoft.com/office/drawing/2014/main" id="{611F99B5-310F-3B45-95B4-BCE0B4869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7144" y="3881563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6" name="Line 8">
              <a:extLst>
                <a:ext uri="{FF2B5EF4-FFF2-40B4-BE49-F238E27FC236}">
                  <a16:creationId xmlns:a16="http://schemas.microsoft.com/office/drawing/2014/main" id="{5296B04D-69AD-0243-8AF8-989B7AD0F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720" y="3837304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7" name="Line 9">
              <a:extLst>
                <a:ext uri="{FF2B5EF4-FFF2-40B4-BE49-F238E27FC236}">
                  <a16:creationId xmlns:a16="http://schemas.microsoft.com/office/drawing/2014/main" id="{F48E4334-AAB9-D74F-8F28-781A48CF7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144" y="4338762"/>
              <a:ext cx="2499656" cy="4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8" name="Line 10">
              <a:extLst>
                <a:ext uri="{FF2B5EF4-FFF2-40B4-BE49-F238E27FC236}">
                  <a16:creationId xmlns:a16="http://schemas.microsoft.com/office/drawing/2014/main" id="{8119122A-DE3D-1D4E-8BFA-975CCB104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144" y="4948362"/>
              <a:ext cx="2499656" cy="1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9" name="Text Box 11">
              <a:extLst>
                <a:ext uri="{FF2B5EF4-FFF2-40B4-BE49-F238E27FC236}">
                  <a16:creationId xmlns:a16="http://schemas.microsoft.com/office/drawing/2014/main" id="{C9CB6FE6-B38B-AA4E-9828-BFA17B26C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353" y="4403014"/>
              <a:ext cx="93314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a typeface="ＭＳ Ｐゴシック" charset="0"/>
                </a:rPr>
                <a:t>paint</a:t>
              </a:r>
            </a:p>
          </p:txBody>
        </p:sp>
      </p:grpSp>
      <p:sp>
        <p:nvSpPr>
          <p:cNvPr id="53260" name="Text Box 12">
            <a:extLst>
              <a:ext uri="{FF2B5EF4-FFF2-40B4-BE49-F238E27FC236}">
                <a16:creationId xmlns:a16="http://schemas.microsoft.com/office/drawing/2014/main" id="{AB1D67B6-5200-494A-9DCF-669DEBBC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66" y="2210565"/>
            <a:ext cx="49884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At 3AM, time condition met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ACM is:</a:t>
            </a:r>
          </a:p>
        </p:txBody>
      </p:sp>
      <p:sp>
        <p:nvSpPr>
          <p:cNvPr id="53269" name="Text Box 21">
            <a:extLst>
              <a:ext uri="{FF2B5EF4-FFF2-40B4-BE49-F238E27FC236}">
                <a16:creationId xmlns:a16="http://schemas.microsoft.com/office/drawing/2014/main" id="{00C25B75-6CDE-C441-B2F3-D41D6DBE1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088" y="2210564"/>
            <a:ext cx="49926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At 10AM, time condition not met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ACM is: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339BA4-06B7-254C-91E1-131E10C5935E}"/>
              </a:ext>
            </a:extLst>
          </p:cNvPr>
          <p:cNvGrpSpPr/>
          <p:nvPr/>
        </p:nvGrpSpPr>
        <p:grpSpPr>
          <a:xfrm>
            <a:off x="6357878" y="3314084"/>
            <a:ext cx="2989866" cy="2198065"/>
            <a:chOff x="6357878" y="3314084"/>
            <a:chExt cx="2989866" cy="2198065"/>
          </a:xfrm>
        </p:grpSpPr>
        <p:sp>
          <p:nvSpPr>
            <p:cNvPr id="27" name="Rectangle 4">
              <a:extLst>
                <a:ext uri="{FF2B5EF4-FFF2-40B4-BE49-F238E27FC236}">
                  <a16:creationId xmlns:a16="http://schemas.microsoft.com/office/drawing/2014/main" id="{4997BD4E-7B7C-D644-A6C2-47685FBE5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8088" y="3881563"/>
              <a:ext cx="2499656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28" name="Text Box 5">
              <a:extLst>
                <a:ext uri="{FF2B5EF4-FFF2-40B4-BE49-F238E27FC236}">
                  <a16:creationId xmlns:a16="http://schemas.microsoft.com/office/drawing/2014/main" id="{F97BD010-7C98-CC48-A838-EDB8405B1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4642" y="3314084"/>
              <a:ext cx="21211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…   picture  …</a:t>
              </a:r>
            </a:p>
          </p:txBody>
        </p:sp>
        <p:sp>
          <p:nvSpPr>
            <p:cNvPr id="29" name="Text Box 6">
              <a:extLst>
                <a:ext uri="{FF2B5EF4-FFF2-40B4-BE49-F238E27FC236}">
                  <a16:creationId xmlns:a16="http://schemas.microsoft.com/office/drawing/2014/main" id="{AEB73DEC-55C5-B945-AC2C-F2A8568FA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792178" y="4423229"/>
              <a:ext cx="165462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latin typeface="+mn-lt"/>
                </a:rPr>
                <a:t>… annie …</a:t>
              </a:r>
            </a:p>
          </p:txBody>
        </p:sp>
        <p:sp>
          <p:nvSpPr>
            <p:cNvPr id="30" name="Line 7">
              <a:extLst>
                <a:ext uri="{FF2B5EF4-FFF2-40B4-BE49-F238E27FC236}">
                  <a16:creationId xmlns:a16="http://schemas.microsoft.com/office/drawing/2014/main" id="{4CBB1AC1-3B2E-154C-935B-E933E2192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0088" y="3881563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E6F6D8E8-2D36-DB48-8339-E5DC4ABD1B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89664" y="3837304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32" name="Line 9">
              <a:extLst>
                <a:ext uri="{FF2B5EF4-FFF2-40B4-BE49-F238E27FC236}">
                  <a16:creationId xmlns:a16="http://schemas.microsoft.com/office/drawing/2014/main" id="{C1E1523B-B2A4-BB4A-8AF6-25B097DC29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8088" y="4338762"/>
              <a:ext cx="2499656" cy="4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33" name="Line 10">
              <a:extLst>
                <a:ext uri="{FF2B5EF4-FFF2-40B4-BE49-F238E27FC236}">
                  <a16:creationId xmlns:a16="http://schemas.microsoft.com/office/drawing/2014/main" id="{AD219C4A-4D5D-3E4A-8099-214BEFCDE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8088" y="4948362"/>
              <a:ext cx="2499656" cy="1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B768E-676D-25ED-4A1E-2FFD9E8D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C63E7-9A60-1A24-4D94-1C0B1EB4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CF57C-C029-BBD5-3648-6974A8A1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8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043CBD6-6777-BE45-B6C1-00B865650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History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FE543FE-CC86-8C4E-B689-EEBBC7739A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dirty="0"/>
              <a:t>Problem: what a process has accessed may affect what it can access now</a:t>
            </a:r>
          </a:p>
          <a:p>
            <a:pPr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dirty="0"/>
              <a:t>Example: procedure in a web applet can access other procedures depending on what procedures it has already accessed</a:t>
            </a:r>
          </a:p>
          <a:p>
            <a:pPr lvl="1"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i="1" dirty="0"/>
              <a:t>S</a:t>
            </a:r>
            <a:r>
              <a:rPr lang="en-US" dirty="0"/>
              <a:t> set of </a:t>
            </a:r>
            <a:r>
              <a:rPr lang="en-US" i="1" dirty="0"/>
              <a:t>static rights </a:t>
            </a:r>
            <a:r>
              <a:rPr lang="en-US" dirty="0"/>
              <a:t>associated with procedure</a:t>
            </a:r>
          </a:p>
          <a:p>
            <a:pPr lvl="1"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i="1" dirty="0"/>
              <a:t>C</a:t>
            </a:r>
            <a:r>
              <a:rPr lang="en-US" dirty="0"/>
              <a:t> set of </a:t>
            </a:r>
            <a:r>
              <a:rPr lang="en-US" i="1" dirty="0"/>
              <a:t>current rights </a:t>
            </a:r>
            <a:r>
              <a:rPr lang="en-US" dirty="0"/>
              <a:t>associated with each executing process</a:t>
            </a:r>
          </a:p>
          <a:p>
            <a:pPr lvl="1"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dirty="0"/>
              <a:t>When process calls procedure, rights are </a:t>
            </a:r>
            <a:r>
              <a:rPr lang="en-US" i="1" dirty="0"/>
              <a:t>S</a:t>
            </a:r>
            <a:r>
              <a:rPr lang="en-US" dirty="0"/>
              <a:t> ∩ </a:t>
            </a:r>
            <a:r>
              <a:rPr lang="en-US" i="1" dirty="0"/>
              <a:t>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4A332-7B76-9B17-31E8-50783A2A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149C7-DB45-3554-86E5-50EA71D7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5CEF9-C0F3-A4E8-2276-58C7044E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2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2ACD3-A7F0-6A4D-855D-98C24E70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659DB-C915-D344-B3D7-B7358A4FD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5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// This routine has no </a:t>
            </a:r>
            <a:r>
              <a:rPr lang="en-US" dirty="0" err="1"/>
              <a:t>filesystem</a:t>
            </a:r>
            <a:r>
              <a:rPr lang="en-US" dirty="0"/>
              <a:t> access rights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// beyond those in a limited, temporary area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dirty="0" err="1"/>
              <a:t>helper_proc</a:t>
            </a:r>
            <a:r>
              <a:rPr lang="en-US" dirty="0"/>
              <a:t>()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dirty="0" err="1"/>
              <a:t>sys_kernel_file</a:t>
            </a:r>
            <a:endParaRPr lang="en-US" dirty="0"/>
          </a:p>
          <a:p>
            <a:pPr marL="0" indent="0">
              <a:lnSpc>
                <a:spcPct val="7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// But this has the right to delete files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b="1" dirty="0"/>
              <a:t>program</a:t>
            </a:r>
            <a:r>
              <a:rPr lang="en-US" dirty="0"/>
              <a:t> main()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sys_load_file</a:t>
            </a:r>
            <a:r>
              <a:rPr lang="en-US" dirty="0"/>
              <a:t>(</a:t>
            </a:r>
            <a:r>
              <a:rPr lang="en-US" dirty="0" err="1"/>
              <a:t>helper_proc</a:t>
            </a:r>
            <a:r>
              <a:rPr lang="en-US" dirty="0"/>
              <a:t>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tmp_file</a:t>
            </a:r>
            <a:r>
              <a:rPr lang="en-US" dirty="0"/>
              <a:t> = </a:t>
            </a:r>
            <a:r>
              <a:rPr lang="en-US" dirty="0" err="1"/>
              <a:t>helper_proc</a:t>
            </a:r>
            <a:r>
              <a:rPr lang="en-US" dirty="0"/>
              <a:t>()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sys_delete_file</a:t>
            </a:r>
            <a:r>
              <a:rPr lang="en-US" dirty="0"/>
              <a:t>(</a:t>
            </a:r>
            <a:r>
              <a:rPr lang="en-US" dirty="0" err="1"/>
              <a:t>tmp_file</a:t>
            </a:r>
            <a:r>
              <a:rPr lang="en-US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4E7577-0B81-8B47-9F78-C11305792CC8}"/>
              </a:ext>
            </a:extLst>
          </p:cNvPr>
          <p:cNvSpPr txBox="1"/>
          <p:nvPr/>
        </p:nvSpPr>
        <p:spPr>
          <a:xfrm>
            <a:off x="7815072" y="2598513"/>
            <a:ext cx="3538728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i="1" dirty="0" err="1"/>
              <a:t>sys_kernel_file</a:t>
            </a:r>
            <a:r>
              <a:rPr lang="en-US" sz="2800" dirty="0"/>
              <a:t> contains system kernel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i="1" dirty="0" err="1"/>
              <a:t>tmp_file</a:t>
            </a:r>
            <a:r>
              <a:rPr lang="en-US" sz="2800" dirty="0"/>
              <a:t> is in limited area that </a:t>
            </a:r>
            <a:r>
              <a:rPr lang="en-US" sz="2800" i="1" dirty="0" err="1"/>
              <a:t>helper_proc</a:t>
            </a:r>
            <a:r>
              <a:rPr lang="en-US" sz="2800" dirty="0"/>
              <a:t>() can access</a:t>
            </a: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3B52C6-0DC1-C71A-5DEA-B0E30240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14D3DB-9B98-7707-C2F2-0C256C1A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09A31-7782-9E34-66ED-6761B1DB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63E11-313B-A645-A880-D120DB59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Before </a:t>
            </a:r>
            <a:r>
              <a:rPr lang="en-US" i="1" dirty="0" err="1"/>
              <a:t>helper_proc</a:t>
            </a:r>
            <a:r>
              <a:rPr lang="en-US" dirty="0"/>
              <a:t> Called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AC66AD3-634B-DC4E-830F-98B6A3EDA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>
                <a:cs typeface="+mn-cs"/>
              </a:rPr>
              <a:t>Static rights of program</a:t>
            </a: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>
                <a:cs typeface="+mn-cs"/>
              </a:rPr>
              <a:t>	                        </a:t>
            </a:r>
            <a:r>
              <a:rPr lang="en-US" sz="2800" i="1" dirty="0" err="1">
                <a:cs typeface="+mn-cs"/>
              </a:rPr>
              <a:t>sys_kernel_file</a:t>
            </a:r>
            <a:r>
              <a:rPr lang="en-US" sz="2800" dirty="0">
                <a:cs typeface="+mn-cs"/>
              </a:rPr>
              <a:t>	     </a:t>
            </a:r>
            <a:r>
              <a:rPr lang="en-US" sz="2800" i="1" dirty="0" err="1">
                <a:cs typeface="+mn-cs"/>
              </a:rPr>
              <a:t>tmp_file</a:t>
            </a:r>
            <a:endParaRPr lang="en-US" sz="2800" i="1" dirty="0">
              <a:cs typeface="+mn-cs"/>
            </a:endParaRP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>
                <a:cs typeface="+mn-cs"/>
              </a:rPr>
              <a:t>   main	              </a:t>
            </a:r>
            <a:r>
              <a:rPr lang="en-US" sz="2800" dirty="0">
                <a:cs typeface="+mn-cs"/>
              </a:rPr>
              <a:t>delete                </a:t>
            </a:r>
            <a:r>
              <a:rPr lang="en-US" sz="2800" dirty="0"/>
              <a:t>delete</a:t>
            </a:r>
            <a:endParaRPr lang="en-US" sz="2800" i="1" dirty="0">
              <a:cs typeface="+mn-cs"/>
            </a:endParaRP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>
                <a:cs typeface="+mn-cs"/>
              </a:rPr>
              <a:t>   </a:t>
            </a:r>
            <a:r>
              <a:rPr lang="en-US" sz="2800" i="1" dirty="0" err="1">
                <a:cs typeface="+mn-cs"/>
              </a:rPr>
              <a:t>helper_proc</a:t>
            </a:r>
            <a:r>
              <a:rPr lang="en-US" sz="2800" i="1" dirty="0">
                <a:cs typeface="+mn-cs"/>
              </a:rPr>
              <a:t>	                         </a:t>
            </a:r>
            <a:r>
              <a:rPr lang="en-US" sz="2800" dirty="0">
                <a:cs typeface="+mn-cs"/>
              </a:rPr>
              <a:t>delete</a:t>
            </a:r>
          </a:p>
          <a:p>
            <a:pPr eaLnBrk="1" hangingPunct="1">
              <a:spcBef>
                <a:spcPts val="1800"/>
              </a:spcBef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/>
              <a:t>When program starts, current rights:</a:t>
            </a: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/>
              <a:t>	                        </a:t>
            </a:r>
            <a:r>
              <a:rPr lang="en-US" sz="2800" i="1" dirty="0" err="1"/>
              <a:t>sys_kernel_file</a:t>
            </a:r>
            <a:r>
              <a:rPr lang="en-US" sz="2800" dirty="0"/>
              <a:t>	        </a:t>
            </a:r>
            <a:r>
              <a:rPr lang="en-US" sz="2800" i="1" dirty="0" err="1"/>
              <a:t>tmp_file</a:t>
            </a:r>
            <a:endParaRPr lang="en-US" sz="2800" i="1" dirty="0"/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/>
              <a:t>   main	               </a:t>
            </a:r>
            <a:r>
              <a:rPr lang="en-US" sz="2800" dirty="0"/>
              <a:t>delete                  delete</a:t>
            </a:r>
            <a:endParaRPr lang="en-US" sz="2800" i="1" dirty="0"/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/>
              <a:t>   </a:t>
            </a:r>
            <a:r>
              <a:rPr lang="en-US" sz="2800" i="1" dirty="0" err="1"/>
              <a:t>helper_proc</a:t>
            </a:r>
            <a:r>
              <a:rPr lang="en-US" sz="2800" i="1" dirty="0"/>
              <a:t>	                           </a:t>
            </a:r>
            <a:r>
              <a:rPr lang="en-US" sz="2800" dirty="0"/>
              <a:t>delete</a:t>
            </a:r>
            <a:endParaRPr lang="en-US" sz="2800" i="1" dirty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>
                <a:cs typeface="+mn-cs"/>
              </a:rPr>
              <a:t>   process</a:t>
            </a:r>
            <a:r>
              <a:rPr lang="en-US" sz="2800" i="1" dirty="0"/>
              <a:t>	               </a:t>
            </a:r>
            <a:r>
              <a:rPr lang="en-US" sz="2800" dirty="0"/>
              <a:t>delete                  delete</a:t>
            </a:r>
            <a:endParaRPr lang="en-US" sz="2800" i="1" dirty="0"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CF7D97-94E7-8141-A273-2A6799EEB117}"/>
              </a:ext>
            </a:extLst>
          </p:cNvPr>
          <p:cNvCxnSpPr/>
          <p:nvPr/>
        </p:nvCxnSpPr>
        <p:spPr bwMode="auto">
          <a:xfrm>
            <a:off x="4419600" y="28956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2686B1-8921-3543-AE16-BA020F1BACE7}"/>
              </a:ext>
            </a:extLst>
          </p:cNvPr>
          <p:cNvCxnSpPr/>
          <p:nvPr/>
        </p:nvCxnSpPr>
        <p:spPr bwMode="auto">
          <a:xfrm>
            <a:off x="4419600" y="33528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551543-0858-8948-A7B1-464F4C321774}"/>
              </a:ext>
            </a:extLst>
          </p:cNvPr>
          <p:cNvCxnSpPr/>
          <p:nvPr/>
        </p:nvCxnSpPr>
        <p:spPr bwMode="auto">
          <a:xfrm>
            <a:off x="4419600" y="38100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F33972-F99C-A942-B171-C40A935F70D0}"/>
              </a:ext>
            </a:extLst>
          </p:cNvPr>
          <p:cNvCxnSpPr/>
          <p:nvPr/>
        </p:nvCxnSpPr>
        <p:spPr bwMode="auto">
          <a:xfrm>
            <a:off x="44196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1774812-8975-1346-8E68-AD47B6B204EC}"/>
              </a:ext>
            </a:extLst>
          </p:cNvPr>
          <p:cNvCxnSpPr/>
          <p:nvPr/>
        </p:nvCxnSpPr>
        <p:spPr bwMode="auto">
          <a:xfrm>
            <a:off x="68580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154A12-BFB5-794F-A19B-128DA9FCCA55}"/>
              </a:ext>
            </a:extLst>
          </p:cNvPr>
          <p:cNvCxnSpPr/>
          <p:nvPr/>
        </p:nvCxnSpPr>
        <p:spPr bwMode="auto">
          <a:xfrm>
            <a:off x="89154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903AC5-9D87-A24B-8C43-C752A1A99378}"/>
              </a:ext>
            </a:extLst>
          </p:cNvPr>
          <p:cNvCxnSpPr/>
          <p:nvPr/>
        </p:nvCxnSpPr>
        <p:spPr bwMode="auto">
          <a:xfrm>
            <a:off x="4285488" y="48387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4E20E95-8EDC-8A4A-8F02-2FDDD14D6758}"/>
              </a:ext>
            </a:extLst>
          </p:cNvPr>
          <p:cNvGrpSpPr/>
          <p:nvPr/>
        </p:nvGrpSpPr>
        <p:grpSpPr>
          <a:xfrm>
            <a:off x="4285488" y="4838700"/>
            <a:ext cx="4764024" cy="1295400"/>
            <a:chOff x="4419600" y="4724400"/>
            <a:chExt cx="4495800" cy="12954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767B333-BF7E-1B4D-98FA-736DC0B86081}"/>
                </a:ext>
              </a:extLst>
            </p:cNvPr>
            <p:cNvCxnSpPr/>
            <p:nvPr/>
          </p:nvCxnSpPr>
          <p:spPr bwMode="auto">
            <a:xfrm>
              <a:off x="4419600" y="47244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BAC2259-73C7-A547-A436-35E6E12DE58E}"/>
                </a:ext>
              </a:extLst>
            </p:cNvPr>
            <p:cNvCxnSpPr/>
            <p:nvPr/>
          </p:nvCxnSpPr>
          <p:spPr bwMode="auto">
            <a:xfrm>
              <a:off x="4419600" y="51054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8E1E0A-701D-D94D-B19A-757F293E2517}"/>
                </a:ext>
              </a:extLst>
            </p:cNvPr>
            <p:cNvCxnSpPr/>
            <p:nvPr/>
          </p:nvCxnSpPr>
          <p:spPr bwMode="auto">
            <a:xfrm>
              <a:off x="4419600" y="55626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9D9678-A0D4-B241-A949-D3439E8ADD4A}"/>
                </a:ext>
              </a:extLst>
            </p:cNvPr>
            <p:cNvCxnSpPr/>
            <p:nvPr/>
          </p:nvCxnSpPr>
          <p:spPr bwMode="auto">
            <a:xfrm>
              <a:off x="4419600" y="60198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E131B34-7669-AD44-88D3-D29E1B10109B}"/>
                </a:ext>
              </a:extLst>
            </p:cNvPr>
            <p:cNvCxnSpPr/>
            <p:nvPr/>
          </p:nvCxnSpPr>
          <p:spPr bwMode="auto">
            <a:xfrm>
              <a:off x="6992112" y="47244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698EB72-F50D-5D46-8D5E-08270F135904}"/>
              </a:ext>
            </a:extLst>
          </p:cNvPr>
          <p:cNvCxnSpPr/>
          <p:nvPr/>
        </p:nvCxnSpPr>
        <p:spPr bwMode="auto">
          <a:xfrm>
            <a:off x="9049512" y="48006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B64FBA-7669-1029-5281-62D29BA3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ACD3073-2732-0E39-4D0B-8C9B9B96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4B89D-16C3-55D3-4A9D-EEDEF8C2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9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4D56-7EDF-9D4F-A2B2-4F00ED00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After </a:t>
            </a:r>
            <a:r>
              <a:rPr lang="en-US" i="1" dirty="0" err="1"/>
              <a:t>helper_proc</a:t>
            </a:r>
            <a:r>
              <a:rPr lang="en-US" dirty="0"/>
              <a:t> Called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7CC41F2-7C26-DA47-A143-717FA2D52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1037844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Process rights are intersection of static, previous “current” rights: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+mn-lt"/>
              </a:rPr>
              <a:t>	    	                        </a:t>
            </a:r>
            <a:r>
              <a:rPr lang="en-US" altLang="en-US" sz="2800" i="1" dirty="0" err="1">
                <a:latin typeface="+mn-lt"/>
              </a:rPr>
              <a:t>sys_kernel_file</a:t>
            </a:r>
            <a:r>
              <a:rPr lang="en-US" altLang="en-US" sz="2800" dirty="0">
                <a:latin typeface="+mn-lt"/>
              </a:rPr>
              <a:t>	      </a:t>
            </a:r>
            <a:r>
              <a:rPr lang="en-US" altLang="en-US" sz="2800" i="1" dirty="0" err="1">
                <a:latin typeface="+mn-lt"/>
              </a:rPr>
              <a:t>tmp_file</a:t>
            </a:r>
            <a:endParaRPr lang="en-US" altLang="en-US" sz="28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i="1" dirty="0">
                <a:latin typeface="+mn-lt"/>
              </a:rPr>
              <a:t>   		main	             </a:t>
            </a:r>
            <a:r>
              <a:rPr lang="en-US" altLang="en-US" sz="2800" dirty="0">
                <a:latin typeface="+mn-lt"/>
              </a:rPr>
              <a:t>delete                  delete</a:t>
            </a:r>
            <a:endParaRPr lang="en-US" altLang="en-US" sz="28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i="1" dirty="0">
                <a:latin typeface="+mn-lt"/>
              </a:rPr>
              <a:t> 		</a:t>
            </a:r>
            <a:r>
              <a:rPr lang="en-US" altLang="en-US" sz="2800" i="1" dirty="0" err="1">
                <a:latin typeface="+mn-lt"/>
              </a:rPr>
              <a:t>helper_proc</a:t>
            </a:r>
            <a:r>
              <a:rPr lang="en-US" altLang="en-US" sz="2800" i="1" dirty="0">
                <a:latin typeface="+mn-lt"/>
              </a:rPr>
              <a:t>	                         </a:t>
            </a:r>
            <a:r>
              <a:rPr lang="en-US" altLang="en-US" sz="2800" dirty="0">
                <a:latin typeface="+mn-lt"/>
              </a:rPr>
              <a:t>delete</a:t>
            </a:r>
            <a:endParaRPr lang="en-US" altLang="en-US" sz="28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i="1" dirty="0">
                <a:latin typeface="+mn-lt"/>
              </a:rPr>
              <a:t>  		 process	                                           </a:t>
            </a:r>
            <a:r>
              <a:rPr lang="en-US" altLang="en-US" sz="2800" dirty="0">
                <a:latin typeface="+mn-lt"/>
              </a:rPr>
              <a:t>delete</a:t>
            </a:r>
            <a:endParaRPr lang="en-US" altLang="en-US" sz="2800" i="1" dirty="0"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EAD67A-1CDB-C84B-B5B3-2017886EED9E}"/>
              </a:ext>
            </a:extLst>
          </p:cNvPr>
          <p:cNvCxnSpPr/>
          <p:nvPr/>
        </p:nvCxnSpPr>
        <p:spPr bwMode="auto">
          <a:xfrm>
            <a:off x="4419600" y="33528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458D60-9482-B249-B63A-7569D900F56D}"/>
              </a:ext>
            </a:extLst>
          </p:cNvPr>
          <p:cNvCxnSpPr/>
          <p:nvPr/>
        </p:nvCxnSpPr>
        <p:spPr bwMode="auto">
          <a:xfrm>
            <a:off x="4419600" y="37338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321D17-45AE-9745-8C58-7FC1917B3BCB}"/>
              </a:ext>
            </a:extLst>
          </p:cNvPr>
          <p:cNvCxnSpPr/>
          <p:nvPr/>
        </p:nvCxnSpPr>
        <p:spPr bwMode="auto">
          <a:xfrm>
            <a:off x="4419600" y="41910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8D18FE-4C9F-DC47-B71D-EF027464A6C8}"/>
              </a:ext>
            </a:extLst>
          </p:cNvPr>
          <p:cNvCxnSpPr/>
          <p:nvPr/>
        </p:nvCxnSpPr>
        <p:spPr bwMode="auto">
          <a:xfrm>
            <a:off x="4419600" y="46482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E46AEC2-CCB4-4544-8218-278655AE0B4D}"/>
              </a:ext>
            </a:extLst>
          </p:cNvPr>
          <p:cNvCxnSpPr/>
          <p:nvPr/>
        </p:nvCxnSpPr>
        <p:spPr bwMode="auto">
          <a:xfrm>
            <a:off x="4419600" y="3352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59F61FE-EB51-E745-B431-2E8C912169BE}"/>
              </a:ext>
            </a:extLst>
          </p:cNvPr>
          <p:cNvCxnSpPr/>
          <p:nvPr/>
        </p:nvCxnSpPr>
        <p:spPr bwMode="auto">
          <a:xfrm>
            <a:off x="6858000" y="3352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BA27F7-3F2E-614F-A486-15F15AB5A674}"/>
              </a:ext>
            </a:extLst>
          </p:cNvPr>
          <p:cNvCxnSpPr/>
          <p:nvPr/>
        </p:nvCxnSpPr>
        <p:spPr bwMode="auto">
          <a:xfrm>
            <a:off x="8915400" y="3352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18A968-740F-1B1B-BD9F-72E47765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3B81D7-70B7-ABD8-F749-6A8BD8C2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4001E-88FD-FF8C-AD69-3113326A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90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44B3387-4131-F349-8D01-18B9E41B2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State Transitions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19CDD7D-4768-6D47-9F98-387A3728B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Change the protection state of system</a:t>
            </a:r>
          </a:p>
          <a:p>
            <a:r>
              <a:rPr lang="en-US" altLang="en-US" dirty="0"/>
              <a:t>⊢ represents transition</a:t>
            </a:r>
          </a:p>
          <a:p>
            <a:pPr lvl="1" eaLnBrk="1" hangingPunct="1"/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⊢ </a:t>
            </a:r>
            <a:r>
              <a:rPr lang="en-US" altLang="en-US" baseline="-25000" dirty="0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  <a:r>
              <a:rPr lang="en-US" altLang="en-US" dirty="0"/>
              <a:t>: command </a:t>
            </a:r>
            <a:r>
              <a:rPr lang="en-US" altLang="en-US" dirty="0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dirty="0"/>
              <a:t> moves system from state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</a:p>
          <a:p>
            <a:pPr lvl="1" eaLnBrk="1" hangingPunct="1"/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⊢ </a:t>
            </a:r>
            <a:r>
              <a:rPr lang="en-US" altLang="en-US" baseline="30000" dirty="0"/>
              <a:t>*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: a sequence of commands moves system from state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endParaRPr lang="en-US" altLang="en-US" baseline="-25000" dirty="0"/>
          </a:p>
          <a:p>
            <a:pPr eaLnBrk="1" hangingPunct="1"/>
            <a:r>
              <a:rPr lang="en-US" altLang="en-US" dirty="0"/>
              <a:t>Commands often called </a:t>
            </a:r>
            <a:r>
              <a:rPr lang="en-US" altLang="en-US" i="1" dirty="0"/>
              <a:t>transformation procedures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BDCF4-7A06-A500-A093-7B7E5F96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386C13-1C3C-6A8B-616D-0A5AD037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59C26-7430-7205-A04E-92E20407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5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29C688D-1314-6B4D-8150-1E6F23560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Primitive Operations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33EC626-2CF6-1D42-9367-797E6FFF34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create subject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; </a:t>
            </a:r>
            <a:r>
              <a:rPr lang="en-US" b="1" dirty="0"/>
              <a:t>create object </a:t>
            </a:r>
            <a:r>
              <a:rPr lang="en-US" i="1" dirty="0"/>
              <a:t>o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Creates new row, column in ACM; creates new column in ACM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destroy subject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; </a:t>
            </a:r>
            <a:r>
              <a:rPr lang="en-US" b="1" dirty="0"/>
              <a:t>destroy object </a:t>
            </a:r>
            <a:r>
              <a:rPr lang="en-US" i="1" dirty="0"/>
              <a:t>o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Deletes row, column from ACM; deletes column from ACM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enter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b="1" dirty="0"/>
              <a:t>into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="1" dirty="0"/>
              <a:t>[</a:t>
            </a:r>
            <a:r>
              <a:rPr lang="en-US" i="1" dirty="0"/>
              <a:t>s</a:t>
            </a:r>
            <a:r>
              <a:rPr lang="en-US" b="1" dirty="0"/>
              <a:t>, </a:t>
            </a:r>
            <a:r>
              <a:rPr lang="en-US" i="1" dirty="0"/>
              <a:t>o</a:t>
            </a:r>
            <a:r>
              <a:rPr lang="en-US" b="1" dirty="0"/>
              <a:t>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Adds </a:t>
            </a:r>
            <a:r>
              <a:rPr lang="en-US" i="1" dirty="0"/>
              <a:t>r</a:t>
            </a:r>
            <a:r>
              <a:rPr lang="en-US" dirty="0"/>
              <a:t> rights for subject </a:t>
            </a:r>
            <a:r>
              <a:rPr lang="en-US" i="1" dirty="0"/>
              <a:t>s</a:t>
            </a:r>
            <a:r>
              <a:rPr lang="en-US" dirty="0"/>
              <a:t> over object  </a:t>
            </a:r>
            <a:r>
              <a:rPr lang="en-US" i="1" dirty="0"/>
              <a:t>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delete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="1" dirty="0"/>
              <a:t>[</a:t>
            </a:r>
            <a:r>
              <a:rPr lang="en-US" i="1" dirty="0"/>
              <a:t>s</a:t>
            </a:r>
            <a:r>
              <a:rPr lang="en-US" b="1" dirty="0"/>
              <a:t>, </a:t>
            </a:r>
            <a:r>
              <a:rPr lang="en-US" i="1" dirty="0"/>
              <a:t>o</a:t>
            </a:r>
            <a:r>
              <a:rPr lang="en-US" b="1" dirty="0"/>
              <a:t>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Removes </a:t>
            </a:r>
            <a:r>
              <a:rPr lang="en-US" i="1" dirty="0"/>
              <a:t>r</a:t>
            </a:r>
            <a:r>
              <a:rPr lang="en-US" dirty="0"/>
              <a:t> rights from subject </a:t>
            </a:r>
            <a:r>
              <a:rPr lang="en-US" i="1" dirty="0"/>
              <a:t>s</a:t>
            </a:r>
            <a:r>
              <a:rPr lang="en-US" dirty="0"/>
              <a:t> over object  </a:t>
            </a:r>
            <a:r>
              <a:rPr lang="en-US" i="1" dirty="0"/>
              <a:t>o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4B4239-7A90-647B-6E22-D984C5DB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738C3-02EC-BB6B-7732-A444BC53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B2C08-3F96-D38F-7915-D6662475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06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E91396E-39C5-0A41-A872-7D17B0AEF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Create Subject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8116331-0CF5-DB43-ADAD-0747558496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Precondition: </a:t>
            </a:r>
            <a:r>
              <a:rPr lang="en-US" i="1" dirty="0">
                <a:cs typeface="+mn-cs"/>
              </a:rPr>
              <a:t>s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cs typeface="+mn-cs"/>
                <a:sym typeface="Symbol" charset="0"/>
              </a:rPr>
              <a:t>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S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Primitive command: </a:t>
            </a:r>
            <a:r>
              <a:rPr lang="en-US" b="1" dirty="0">
                <a:cs typeface="+mn-cs"/>
              </a:rPr>
              <a:t>create subject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s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Postconditions</a:t>
            </a:r>
            <a:r>
              <a:rPr lang="en-US" dirty="0"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</a:t>
            </a:r>
            <a:r>
              <a:rPr lang="en-US" dirty="0"/>
              <a:t>{ </a:t>
            </a:r>
            <a:r>
              <a:rPr lang="en-US" i="1" dirty="0"/>
              <a:t>s</a:t>
            </a:r>
            <a:r>
              <a:rPr lang="en-US" dirty="0"/>
              <a:t> }, </a:t>
            </a:r>
            <a:r>
              <a:rPr lang="en-US" i="1" dirty="0"/>
              <a:t>O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{ </a:t>
            </a:r>
            <a:r>
              <a:rPr lang="en-US" i="1" dirty="0"/>
              <a:t>s</a:t>
            </a:r>
            <a:r>
              <a:rPr lang="en-US" dirty="0"/>
              <a:t> }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 = </a:t>
            </a:r>
            <a:r>
              <a:rPr lang="en-US" dirty="0">
                <a:sym typeface="Symbol" charset="0"/>
              </a:rPr>
              <a:t></a:t>
            </a:r>
            <a:r>
              <a:rPr lang="en-US" dirty="0"/>
              <a:t>], 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] = </a:t>
            </a:r>
            <a:r>
              <a:rPr lang="en-US" dirty="0">
                <a:sym typeface="Symbol" charset="0"/>
              </a:rPr>
              <a:t></a:t>
            </a:r>
            <a:r>
              <a:rPr lang="en-US" dirty="0"/>
              <a:t>]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 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3A988-D647-DCD7-2243-A798042F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9A901-7570-B9E1-FCF9-E4967CCE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770C7-E990-126B-25EF-C17CB43F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81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8D974D0-1D85-4443-99B9-AA37639E7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Create Object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072491ED-AB02-7948-965D-ABE5669EA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Precondition: </a:t>
            </a:r>
            <a:r>
              <a:rPr lang="en-US" i="1" dirty="0">
                <a:cs typeface="+mn-cs"/>
              </a:rPr>
              <a:t>o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cs typeface="+mn-cs"/>
                <a:sym typeface="Symbol" charset="0"/>
              </a:rPr>
              <a:t>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O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Primitive command: </a:t>
            </a:r>
            <a:r>
              <a:rPr lang="en-US" b="1" dirty="0">
                <a:cs typeface="+mn-cs"/>
              </a:rPr>
              <a:t>create object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o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Postconditions</a:t>
            </a:r>
            <a:r>
              <a:rPr lang="en-US" dirty="0"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{ </a:t>
            </a:r>
            <a:r>
              <a:rPr lang="en-US" i="1" dirty="0"/>
              <a:t>o</a:t>
            </a:r>
            <a:r>
              <a:rPr lang="en-US" dirty="0"/>
              <a:t> }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] = </a:t>
            </a:r>
            <a:r>
              <a:rPr lang="en-US" dirty="0">
                <a:sym typeface="Symbol" charset="0"/>
              </a:rPr>
              <a:t></a:t>
            </a:r>
            <a:r>
              <a:rPr lang="en-US" dirty="0"/>
              <a:t>]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 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85F6A-DD7D-CE76-FAE5-47558BB8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4031D-DB5F-AD8D-562D-887E6734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4FC47-D2D3-E152-69B9-CEC8B32C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7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5D27D22-6F26-AE41-8D30-A3FF54493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Add Right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ECD44A6-5889-D64A-86AA-DB5160793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enter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b="1" dirty="0"/>
              <a:t>into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 eaLnBrk="1" hangingPunct="1"/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 </a:t>
            </a:r>
            <a:r>
              <a:rPr lang="en-US" altLang="en-US" dirty="0"/>
              <a:t>{ </a:t>
            </a:r>
            <a:r>
              <a:rPr lang="en-US" altLang="en-US" i="1" dirty="0"/>
              <a:t>r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o</a:t>
            </a:r>
            <a:r>
              <a:rPr lang="en-US" altLang="en-US" dirty="0"/>
              <a:t> })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F58A3F-8B68-90C7-A113-74C2E5BD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CF6E6-CD63-9F61-7FD8-EC86BDCE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326C5-336F-7689-B6E2-A57A229E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71100AE-EAB3-CD4C-B8A4-D6E36F7CE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Description</a:t>
            </a:r>
          </a:p>
        </p:txBody>
      </p:sp>
      <p:sp>
        <p:nvSpPr>
          <p:cNvPr id="39992" name="Rectangle 56">
            <a:extLst>
              <a:ext uri="{FF2B5EF4-FFF2-40B4-BE49-F238E27FC236}">
                <a16:creationId xmlns:a16="http://schemas.microsoft.com/office/drawing/2014/main" id="{32D30522-853B-CA4F-8D7C-E23811A1328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172199" y="1981200"/>
            <a:ext cx="5383393" cy="4191000"/>
          </a:xfrm>
        </p:spPr>
        <p:txBody>
          <a:bodyPr/>
          <a:lstStyle/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Subjects </a:t>
            </a:r>
            <a:r>
              <a:rPr lang="en-US" altLang="en-US" sz="2400" i="1" dirty="0"/>
              <a:t>S</a:t>
            </a:r>
            <a:r>
              <a:rPr lang="en-US" altLang="en-US" sz="2400" dirty="0"/>
              <a:t> = {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,…, </a:t>
            </a:r>
            <a:r>
              <a:rPr lang="en-US" altLang="en-US" sz="2400" i="1" dirty="0" err="1"/>
              <a:t>s</a:t>
            </a:r>
            <a:r>
              <a:rPr lang="en-US" altLang="en-US" sz="2400" i="1" baseline="-25000" dirty="0" err="1"/>
              <a:t>n</a:t>
            </a:r>
            <a:r>
              <a:rPr lang="en-US" altLang="en-US" sz="2400" dirty="0"/>
              <a:t> }</a:t>
            </a:r>
          </a:p>
          <a:p>
            <a:pPr eaLnBrk="1" hangingPunct="1"/>
            <a:r>
              <a:rPr lang="en-US" altLang="en-US" sz="2400" dirty="0"/>
              <a:t>Objects </a:t>
            </a:r>
            <a:r>
              <a:rPr lang="en-US" altLang="en-US" sz="2400" i="1" dirty="0"/>
              <a:t>O</a:t>
            </a:r>
            <a:r>
              <a:rPr lang="en-US" altLang="en-US" sz="2400" dirty="0"/>
              <a:t> = { </a:t>
            </a:r>
            <a:r>
              <a:rPr lang="en-US" altLang="en-US" sz="2400" i="1" dirty="0"/>
              <a:t>o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,…, </a:t>
            </a:r>
            <a:r>
              <a:rPr lang="en-US" altLang="en-US" sz="2400" i="1" dirty="0"/>
              <a:t>o</a:t>
            </a:r>
            <a:r>
              <a:rPr lang="en-US" altLang="en-US" sz="2400" i="1" baseline="-25000" dirty="0"/>
              <a:t>m</a:t>
            </a:r>
            <a:r>
              <a:rPr lang="en-US" altLang="en-US" sz="2400" dirty="0"/>
              <a:t> }</a:t>
            </a:r>
          </a:p>
          <a:p>
            <a:pPr eaLnBrk="1" hangingPunct="1"/>
            <a:r>
              <a:rPr lang="en-US" altLang="en-US" sz="2400" dirty="0"/>
              <a:t>Rights </a:t>
            </a:r>
            <a:r>
              <a:rPr lang="en-US" altLang="en-US" sz="2400" i="1" dirty="0"/>
              <a:t>R</a:t>
            </a:r>
            <a:r>
              <a:rPr lang="en-US" altLang="en-US" sz="2400" dirty="0"/>
              <a:t> = 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,…,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k</a:t>
            </a:r>
            <a:r>
              <a:rPr lang="en-US" altLang="en-US" sz="2400" dirty="0"/>
              <a:t> }</a:t>
            </a:r>
          </a:p>
          <a:p>
            <a:pPr eaLnBrk="1" hangingPunct="1"/>
            <a:r>
              <a:rPr lang="en-US" altLang="en-US" sz="2400" dirty="0"/>
              <a:t>Entries </a:t>
            </a:r>
            <a:r>
              <a:rPr lang="en-US" altLang="en-US" sz="2400" i="1" dirty="0"/>
              <a:t>A</a:t>
            </a:r>
            <a:r>
              <a:rPr lang="en-US" altLang="en-US" sz="2400" dirty="0"/>
              <a:t>[</a:t>
            </a:r>
            <a:r>
              <a:rPr lang="en-US" altLang="en-US" sz="2400" i="1" dirty="0" err="1"/>
              <a:t>s</a:t>
            </a:r>
            <a:r>
              <a:rPr lang="en-US" altLang="en-US" sz="2400" i="1" baseline="-25000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i="1" dirty="0" err="1"/>
              <a:t>o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] </a:t>
            </a:r>
            <a:r>
              <a:rPr lang="en-US" altLang="en-US" sz="2400" dirty="0">
                <a:latin typeface="Symbol" pitchFamily="2" charset="2"/>
                <a:sym typeface="Symbol" pitchFamily="2" charset="2"/>
              </a:rPr>
              <a:t></a:t>
            </a:r>
            <a:r>
              <a:rPr lang="en-US" altLang="en-US" dirty="0">
                <a:latin typeface="Symbol" pitchFamily="2" charset="2"/>
              </a:rPr>
              <a:t> </a:t>
            </a:r>
            <a:r>
              <a:rPr lang="en-US" altLang="en-US" sz="2400" i="1" dirty="0"/>
              <a:t>R</a:t>
            </a:r>
            <a:endParaRPr lang="en-US" altLang="en-US" sz="2400" dirty="0"/>
          </a:p>
          <a:p>
            <a:pPr eaLnBrk="1" hangingPunct="1"/>
            <a:r>
              <a:rPr lang="en-US" altLang="en-US" sz="2400" i="1" dirty="0"/>
              <a:t>A</a:t>
            </a:r>
            <a:r>
              <a:rPr lang="en-US" altLang="en-US" sz="2400" dirty="0"/>
              <a:t>[</a:t>
            </a:r>
            <a:r>
              <a:rPr lang="en-US" altLang="en-US" sz="2400" i="1" dirty="0" err="1"/>
              <a:t>s</a:t>
            </a:r>
            <a:r>
              <a:rPr lang="en-US" altLang="en-US" sz="2400" i="1" baseline="-25000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i="1" dirty="0" err="1"/>
              <a:t>o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] = {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x</a:t>
            </a:r>
            <a:r>
              <a:rPr lang="en-US" altLang="en-US" sz="2400" dirty="0"/>
              <a:t>, …,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y</a:t>
            </a:r>
            <a:r>
              <a:rPr lang="en-US" altLang="en-US" sz="2400" dirty="0"/>
              <a:t> } means subject </a:t>
            </a:r>
            <a:r>
              <a:rPr lang="en-US" altLang="en-US" sz="2400" i="1" dirty="0" err="1"/>
              <a:t>s</a:t>
            </a:r>
            <a:r>
              <a:rPr lang="en-US" altLang="en-US" sz="2400" i="1" baseline="-25000" dirty="0" err="1"/>
              <a:t>i</a:t>
            </a:r>
            <a:r>
              <a:rPr lang="en-US" altLang="en-US" sz="2400" i="1" baseline="-25000" dirty="0"/>
              <a:t> </a:t>
            </a:r>
            <a:r>
              <a:rPr lang="en-US" altLang="en-US" sz="2400" dirty="0"/>
              <a:t>has rights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x</a:t>
            </a:r>
            <a:r>
              <a:rPr lang="en-US" altLang="en-US" sz="2400" dirty="0"/>
              <a:t>, …, </a:t>
            </a:r>
            <a:r>
              <a:rPr lang="en-US" altLang="en-US" sz="2400" i="1" dirty="0" err="1"/>
              <a:t>r</a:t>
            </a:r>
            <a:r>
              <a:rPr lang="en-US" altLang="en-US" sz="2400" i="1" baseline="-25000" dirty="0" err="1"/>
              <a:t>y</a:t>
            </a:r>
            <a:r>
              <a:rPr lang="en-US" altLang="en-US" sz="2400" dirty="0"/>
              <a:t> over object </a:t>
            </a:r>
            <a:r>
              <a:rPr lang="en-US" altLang="en-US" sz="2400" i="1" dirty="0" err="1"/>
              <a:t>o</a:t>
            </a:r>
            <a:r>
              <a:rPr lang="en-US" altLang="en-US" sz="2400" i="1" baseline="-25000" dirty="0" err="1"/>
              <a:t>j</a:t>
            </a:r>
            <a:endParaRPr lang="en-US" altLang="en-US" sz="2400" i="1" baseline="-25000" dirty="0"/>
          </a:p>
        </p:txBody>
      </p:sp>
      <p:grpSp>
        <p:nvGrpSpPr>
          <p:cNvPr id="19461" name="Group 57">
            <a:extLst>
              <a:ext uri="{FF2B5EF4-FFF2-40B4-BE49-F238E27FC236}">
                <a16:creationId xmlns:a16="http://schemas.microsoft.com/office/drawing/2014/main" id="{6BC738D3-2306-7F4A-A141-A1C1CD9207FD}"/>
              </a:ext>
            </a:extLst>
          </p:cNvPr>
          <p:cNvGrpSpPr>
            <a:grpSpLocks/>
          </p:cNvGrpSpPr>
          <p:nvPr/>
        </p:nvGrpSpPr>
        <p:grpSpPr bwMode="auto">
          <a:xfrm>
            <a:off x="2422526" y="2514601"/>
            <a:ext cx="3675063" cy="3124200"/>
            <a:chOff x="1093" y="1344"/>
            <a:chExt cx="2315" cy="1968"/>
          </a:xfrm>
        </p:grpSpPr>
        <p:sp>
          <p:nvSpPr>
            <p:cNvPr id="39973" name="Text Box 37">
              <a:extLst>
                <a:ext uri="{FF2B5EF4-FFF2-40B4-BE49-F238E27FC236}">
                  <a16:creationId xmlns:a16="http://schemas.microsoft.com/office/drawing/2014/main" id="{2C99493D-21EE-5B42-98B1-A8ACC9486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2" y="1344"/>
              <a:ext cx="11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ＭＳ Ｐゴシック" charset="0"/>
                </a:rPr>
                <a:t>objects (entities)</a:t>
              </a:r>
            </a:p>
          </p:txBody>
        </p:sp>
        <p:sp>
          <p:nvSpPr>
            <p:cNvPr id="39974" name="Text Box 38">
              <a:extLst>
                <a:ext uri="{FF2B5EF4-FFF2-40B4-BE49-F238E27FC236}">
                  <a16:creationId xmlns:a16="http://schemas.microsoft.com/office/drawing/2014/main" id="{C2ED937A-72A9-BA4D-A4C3-A33079249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10" y="2468"/>
              <a:ext cx="6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ＭＳ Ｐゴシック" charset="0"/>
                </a:rPr>
                <a:t>subjects</a:t>
              </a:r>
            </a:p>
          </p:txBody>
        </p:sp>
        <p:sp>
          <p:nvSpPr>
            <p:cNvPr id="39975" name="Text Box 39">
              <a:extLst>
                <a:ext uri="{FF2B5EF4-FFF2-40B4-BE49-F238E27FC236}">
                  <a16:creationId xmlns:a16="http://schemas.microsoft.com/office/drawing/2014/main" id="{3F1FCD33-4669-DF4E-B0CB-F45C46BE1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1" y="1858"/>
              <a:ext cx="259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i="1" dirty="0">
                  <a:latin typeface="+mn-lt"/>
                </a:rPr>
                <a:t>s</a:t>
              </a:r>
              <a:r>
                <a:rPr lang="en-US" altLang="en-US" baseline="-25000" dirty="0">
                  <a:latin typeface="+mn-lt"/>
                </a:rPr>
                <a:t>1</a:t>
              </a:r>
            </a:p>
            <a:p>
              <a:r>
                <a:rPr lang="en-US" altLang="en-US" i="1" dirty="0">
                  <a:latin typeface="+mn-lt"/>
                </a:rPr>
                <a:t>s</a:t>
              </a:r>
              <a:r>
                <a:rPr lang="en-US" altLang="en-US" baseline="-25000" dirty="0">
                  <a:latin typeface="+mn-lt"/>
                </a:rPr>
                <a:t>2</a:t>
              </a:r>
              <a:endParaRPr lang="en-US" altLang="en-US" dirty="0">
                <a:latin typeface="+mn-lt"/>
              </a:endParaRPr>
            </a:p>
            <a:p>
              <a:endParaRPr lang="en-US" altLang="en-US" dirty="0">
                <a:latin typeface="+mn-lt"/>
              </a:endParaRPr>
            </a:p>
            <a:p>
              <a:r>
                <a:rPr lang="en-US" altLang="en-US" dirty="0">
                  <a:latin typeface="+mn-lt"/>
                </a:rPr>
                <a:t>…</a:t>
              </a:r>
            </a:p>
            <a:p>
              <a:endParaRPr lang="en-US" altLang="en-US" dirty="0">
                <a:latin typeface="+mn-lt"/>
              </a:endParaRPr>
            </a:p>
            <a:p>
              <a:r>
                <a:rPr lang="en-US" altLang="en-US" i="1" dirty="0" err="1">
                  <a:latin typeface="+mn-lt"/>
                </a:rPr>
                <a:t>s</a:t>
              </a:r>
              <a:r>
                <a:rPr lang="en-US" altLang="en-US" i="1" baseline="-25000" dirty="0" err="1">
                  <a:latin typeface="+mn-lt"/>
                </a:rPr>
                <a:t>n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9976" name="Text Box 40">
              <a:extLst>
                <a:ext uri="{FF2B5EF4-FFF2-40B4-BE49-F238E27FC236}">
                  <a16:creationId xmlns:a16="http://schemas.microsoft.com/office/drawing/2014/main" id="{F9BF3AAD-F107-A043-A73D-94FD3BBC6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7" y="1595"/>
              <a:ext cx="17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i="1" dirty="0">
                  <a:latin typeface="+mn-lt"/>
                </a:rPr>
                <a:t>o</a:t>
              </a:r>
              <a:r>
                <a:rPr lang="en-US" altLang="en-US" baseline="-25000" dirty="0">
                  <a:latin typeface="+mn-lt"/>
                </a:rPr>
                <a:t>1  </a:t>
              </a:r>
              <a:r>
                <a:rPr lang="en-US" altLang="en-US" dirty="0">
                  <a:latin typeface="+mn-lt"/>
                </a:rPr>
                <a:t>  …  </a:t>
              </a:r>
              <a:r>
                <a:rPr lang="en-US" altLang="en-US" i="1" dirty="0">
                  <a:latin typeface="+mn-lt"/>
                </a:rPr>
                <a:t>o</a:t>
              </a:r>
              <a:r>
                <a:rPr lang="en-US" altLang="en-US" i="1" baseline="-25000" dirty="0">
                  <a:latin typeface="+mn-lt"/>
                </a:rPr>
                <a:t>m</a:t>
              </a:r>
              <a:r>
                <a:rPr lang="en-US" altLang="en-US" dirty="0">
                  <a:latin typeface="+mn-lt"/>
                </a:rPr>
                <a:t>   </a:t>
              </a:r>
              <a:r>
                <a:rPr lang="en-US" altLang="en-US" i="1" dirty="0">
                  <a:latin typeface="+mn-lt"/>
                </a:rPr>
                <a:t>s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    …    </a:t>
              </a:r>
              <a:r>
                <a:rPr lang="en-US" altLang="en-US" i="1" dirty="0" err="1">
                  <a:latin typeface="+mn-lt"/>
                </a:rPr>
                <a:t>s</a:t>
              </a:r>
              <a:r>
                <a:rPr lang="en-US" altLang="en-US" i="1" baseline="-25000" dirty="0" err="1">
                  <a:latin typeface="+mn-lt"/>
                </a:rPr>
                <a:t>n</a:t>
              </a:r>
              <a:endParaRPr lang="en-US" altLang="en-US" i="1" dirty="0">
                <a:latin typeface="+mn-lt"/>
              </a:endParaRPr>
            </a:p>
          </p:txBody>
        </p:sp>
        <p:sp>
          <p:nvSpPr>
            <p:cNvPr id="39977" name="Line 41">
              <a:extLst>
                <a:ext uri="{FF2B5EF4-FFF2-40B4-BE49-F238E27FC236}">
                  <a16:creationId xmlns:a16="http://schemas.microsoft.com/office/drawing/2014/main" id="{F8F4AB5F-338F-BE49-93B1-5B2E2D157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0" name="Line 44">
              <a:extLst>
                <a:ext uri="{FF2B5EF4-FFF2-40B4-BE49-F238E27FC236}">
                  <a16:creationId xmlns:a16="http://schemas.microsoft.com/office/drawing/2014/main" id="{B158AF73-A088-5F47-8F55-A21402CA1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1" name="Line 45">
              <a:extLst>
                <a:ext uri="{FF2B5EF4-FFF2-40B4-BE49-F238E27FC236}">
                  <a16:creationId xmlns:a16="http://schemas.microsoft.com/office/drawing/2014/main" id="{DD27F552-A722-A44C-BAC3-E60A61D58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2" name="Line 46">
              <a:extLst>
                <a:ext uri="{FF2B5EF4-FFF2-40B4-BE49-F238E27FC236}">
                  <a16:creationId xmlns:a16="http://schemas.microsoft.com/office/drawing/2014/main" id="{DFF8484D-9B02-BB46-87BB-0F061336F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3" name="Line 47">
              <a:extLst>
                <a:ext uri="{FF2B5EF4-FFF2-40B4-BE49-F238E27FC236}">
                  <a16:creationId xmlns:a16="http://schemas.microsoft.com/office/drawing/2014/main" id="{387ED2DE-3C45-D54A-A9D5-01EFA03F0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4" name="Line 48">
              <a:extLst>
                <a:ext uri="{FF2B5EF4-FFF2-40B4-BE49-F238E27FC236}">
                  <a16:creationId xmlns:a16="http://schemas.microsoft.com/office/drawing/2014/main" id="{365C2C70-E68D-9F4A-92A2-C13FC317E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5" name="Line 49">
              <a:extLst>
                <a:ext uri="{FF2B5EF4-FFF2-40B4-BE49-F238E27FC236}">
                  <a16:creationId xmlns:a16="http://schemas.microsoft.com/office/drawing/2014/main" id="{99EC1848-EE04-B149-B4C7-68FC31438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6" name="Line 50">
              <a:extLst>
                <a:ext uri="{FF2B5EF4-FFF2-40B4-BE49-F238E27FC236}">
                  <a16:creationId xmlns:a16="http://schemas.microsoft.com/office/drawing/2014/main" id="{596D79A4-FE0A-7D48-95DF-8E0BAFB5E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1872"/>
              <a:ext cx="17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7" name="Line 51">
              <a:extLst>
                <a:ext uri="{FF2B5EF4-FFF2-40B4-BE49-F238E27FC236}">
                  <a16:creationId xmlns:a16="http://schemas.microsoft.com/office/drawing/2014/main" id="{A528E424-7CBD-454E-909E-EF00A3E7C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5" y="2112"/>
              <a:ext cx="178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8" name="Line 52">
              <a:extLst>
                <a:ext uri="{FF2B5EF4-FFF2-40B4-BE49-F238E27FC236}">
                  <a16:creationId xmlns:a16="http://schemas.microsoft.com/office/drawing/2014/main" id="{8F3E7639-6AB3-BB41-A7BB-6C8DF9F91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2349"/>
              <a:ext cx="178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9" name="Line 53">
              <a:extLst>
                <a:ext uri="{FF2B5EF4-FFF2-40B4-BE49-F238E27FC236}">
                  <a16:creationId xmlns:a16="http://schemas.microsoft.com/office/drawing/2014/main" id="{CDDA5691-C5D5-5043-84DA-FC5AF35B7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5" y="3072"/>
              <a:ext cx="178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90" name="Line 54">
              <a:extLst>
                <a:ext uri="{FF2B5EF4-FFF2-40B4-BE49-F238E27FC236}">
                  <a16:creationId xmlns:a16="http://schemas.microsoft.com/office/drawing/2014/main" id="{625AA573-BFB9-3641-96C9-BEBED4296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3312"/>
              <a:ext cx="17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29230-8C04-29E9-92DC-1606F4E8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53ED3-86A3-26E8-C293-6DFADE1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1B1C1-6B5A-48AD-0B15-B0B26F38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09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CF8FE7B-2F79-4A47-AEAD-10A87C36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Delete Right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7A919E5-76DC-E941-A218-85D1E2C4B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delete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 eaLnBrk="1" hangingPunct="1"/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– </a:t>
            </a:r>
            <a:r>
              <a:rPr lang="en-US" altLang="en-US" dirty="0"/>
              <a:t>{ </a:t>
            </a:r>
            <a:r>
              <a:rPr lang="en-US" altLang="en-US" i="1" dirty="0"/>
              <a:t>r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o</a:t>
            </a:r>
            <a:r>
              <a:rPr lang="en-US" altLang="en-US" dirty="0"/>
              <a:t> })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7FB7A-DFF1-9E72-594C-A6DC0D43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7B562-7DC8-2403-F0B9-41828BF9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28B44-D489-F16F-1193-A927EF99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9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BE0511E7-5854-974C-870B-AD91DE981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Destroy Subject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B00D53E-7FBC-8F43-942C-9F91CAB2FB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destroy</a:t>
            </a:r>
            <a:r>
              <a:rPr lang="en-US" altLang="en-US" dirty="0"/>
              <a:t> </a:t>
            </a:r>
            <a:r>
              <a:rPr lang="en-US" altLang="en-US" b="1" dirty="0"/>
              <a:t>subject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</a:t>
            </a:r>
            <a:r>
              <a:rPr lang="en-US" altLang="en-US" i="1" dirty="0"/>
              <a:t> y</a:t>
            </a:r>
            <a:r>
              <a:rPr lang="en-US" altLang="en-US" dirty="0"/>
              <a:t>]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], 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]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</a:t>
            </a:r>
            <a:r>
              <a:rPr lang="en-US" altLang="en-US" i="1" dirty="0"/>
              <a:t> 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35C4D-8F41-ECE5-A39A-149CBF2C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9FA2E-3D99-2672-2BFB-32B622E2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B707F-5A8D-6B33-BDBC-C3F11411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8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94840A1B-3B9F-7447-A820-4E91A966A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Destroy Object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5C5D661-5ACB-D744-BC56-95AAB82B2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destroy</a:t>
            </a:r>
            <a:r>
              <a:rPr lang="en-US" altLang="en-US" dirty="0"/>
              <a:t> </a:t>
            </a:r>
            <a:r>
              <a:rPr lang="en-US" altLang="en-US" b="1" dirty="0"/>
              <a:t>object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r>
              <a:rPr lang="en-US" altLang="en-US" dirty="0"/>
              <a:t> – { </a:t>
            </a:r>
            <a:r>
              <a:rPr lang="en-US" altLang="en-US" i="1" dirty="0"/>
              <a:t>o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</a:t>
            </a:r>
            <a:r>
              <a:rPr lang="en-US" altLang="en-US" i="1" dirty="0"/>
              <a:t> 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E182F-DF05-99C4-625C-806B1B591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B71BC-6743-6453-7CAC-AACED84D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E1AE9-02C9-F873-D6ED-05BB518E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91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0181D77-76FB-8B4C-B516-DA67A658A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Creating File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45EDCAC-E942-6B42-8F3F-FE0B7AC3F6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4400" algn="l"/>
              </a:tabLst>
            </a:pPr>
            <a:r>
              <a:rPr lang="en-US" altLang="en-US"/>
              <a:t>Process </a:t>
            </a:r>
            <a:r>
              <a:rPr lang="en-US" altLang="en-US" i="1"/>
              <a:t>p</a:t>
            </a:r>
            <a:r>
              <a:rPr lang="en-US" altLang="en-US"/>
              <a:t> creates file </a:t>
            </a:r>
            <a:r>
              <a:rPr lang="en-US" altLang="en-US" i="1"/>
              <a:t>f</a:t>
            </a:r>
            <a:r>
              <a:rPr lang="en-US" altLang="en-US"/>
              <a:t> with </a:t>
            </a:r>
            <a:r>
              <a:rPr lang="en-US" altLang="en-US" i="1"/>
              <a:t>r</a:t>
            </a:r>
            <a:r>
              <a:rPr lang="en-US" altLang="en-US"/>
              <a:t> and </a:t>
            </a:r>
            <a:r>
              <a:rPr lang="en-US" altLang="en-US" i="1"/>
              <a:t>w</a:t>
            </a:r>
            <a:r>
              <a:rPr lang="en-US" altLang="en-US"/>
              <a:t> permission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b="1"/>
              <a:t>	</a:t>
            </a:r>
            <a:r>
              <a:rPr lang="en-US" altLang="en-US" sz="2400" b="1">
                <a:latin typeface="Courier" pitchFamily="2" charset="0"/>
              </a:rPr>
              <a:t>command </a:t>
            </a:r>
            <a:r>
              <a:rPr lang="en-US" altLang="en-US" sz="2400" i="1">
                <a:latin typeface="Courier" pitchFamily="2" charset="0"/>
              </a:rPr>
              <a:t>create•file</a:t>
            </a:r>
            <a:r>
              <a:rPr lang="en-US" altLang="en-US" sz="2400">
                <a:latin typeface="Courier" pitchFamily="2" charset="0"/>
              </a:rPr>
              <a:t>(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>
                <a:latin typeface="Courier" pitchFamily="2" charset="0"/>
              </a:rPr>
              <a:t>)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>
                <a:latin typeface="Courier" pitchFamily="2" charset="0"/>
              </a:rPr>
              <a:t>		</a:t>
            </a:r>
            <a:r>
              <a:rPr lang="en-US" altLang="en-US" sz="2400" b="1">
                <a:latin typeface="Courier" pitchFamily="2" charset="0"/>
              </a:rPr>
              <a:t>create object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own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r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w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end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D3E6C-5F5C-5C64-892A-426BCD8E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5FC82-2150-0BA2-2B6E-65D33777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25041-89A8-C8B7-670F-C6349B91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0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CE61813-C550-9A47-AA09-15295A0B7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Mono-Operational Commands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7B43CDE-AEE4-4D4D-A345-17F9E7198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Make process </a:t>
            </a:r>
            <a:r>
              <a:rPr lang="en-US" altLang="en-US" i="1"/>
              <a:t>p</a:t>
            </a:r>
            <a:r>
              <a:rPr lang="en-US" altLang="en-US"/>
              <a:t> the owner of file </a:t>
            </a:r>
            <a:r>
              <a:rPr lang="en-US" altLang="en-US" i="1"/>
              <a:t>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/>
              <a:t>	</a:t>
            </a:r>
            <a:r>
              <a:rPr lang="en-US" altLang="en-US" sz="2400" b="1">
                <a:latin typeface="Courier" pitchFamily="2" charset="0"/>
              </a:rPr>
              <a:t>command </a:t>
            </a:r>
            <a:r>
              <a:rPr lang="en-US" altLang="en-US" sz="2400" i="1">
                <a:latin typeface="Courier" pitchFamily="2" charset="0"/>
              </a:rPr>
              <a:t>make•owner</a:t>
            </a:r>
            <a:r>
              <a:rPr lang="en-US" altLang="en-US" sz="2400">
                <a:latin typeface="Courier" pitchFamily="2" charset="0"/>
              </a:rPr>
              <a:t>(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g</a:t>
            </a:r>
            <a:r>
              <a:rPr lang="en-US" altLang="en-US" sz="240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own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g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>
                <a:latin typeface="Courier" pitchFamily="2" charset="0"/>
              </a:rPr>
              <a:t>	end</a:t>
            </a:r>
          </a:p>
          <a:p>
            <a:pPr eaLnBrk="1" hangingPunct="1"/>
            <a:r>
              <a:rPr lang="en-US" altLang="en-US"/>
              <a:t>Mono-operational command</a:t>
            </a:r>
          </a:p>
          <a:p>
            <a:pPr lvl="1" eaLnBrk="1" hangingPunct="1"/>
            <a:r>
              <a:rPr lang="en-US" altLang="en-US"/>
              <a:t>Single primitive operation in this command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F6222-D0AD-412C-CC94-3B04AD0E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B5702-4FDA-320B-E170-9151B1F5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DB31B-BE28-1AD4-EAA0-D2775D68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7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3F6C350-3562-5D4F-B593-D1A41F82C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Conditional Commands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E4DF190-42B8-534E-957A-9DED0B9896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give 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rights over </a:t>
            </a:r>
            <a:r>
              <a:rPr lang="en-US" altLang="en-US" i="1" dirty="0"/>
              <a:t>f</a:t>
            </a:r>
            <a:r>
              <a:rPr lang="en-US" altLang="en-US" dirty="0"/>
              <a:t>, if </a:t>
            </a:r>
            <a:r>
              <a:rPr lang="en-US" altLang="en-US" i="1" dirty="0"/>
              <a:t>p</a:t>
            </a:r>
            <a:r>
              <a:rPr lang="en-US" altLang="en-US" dirty="0"/>
              <a:t> owns </a:t>
            </a:r>
            <a:r>
              <a:rPr lang="en-US" altLang="en-US" i="1" dirty="0"/>
              <a:t>f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dirty="0"/>
              <a:t>	</a:t>
            </a:r>
            <a:r>
              <a:rPr lang="en-US" altLang="en-US" sz="2400" b="1" dirty="0">
                <a:latin typeface="Courier" pitchFamily="2" charset="0"/>
              </a:rPr>
              <a:t>command </a:t>
            </a:r>
            <a:r>
              <a:rPr lang="en-US" altLang="en-US" sz="2400" i="1" dirty="0">
                <a:latin typeface="Courier" pitchFamily="2" charset="0"/>
              </a:rPr>
              <a:t>grant•read•file•1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if </a:t>
            </a:r>
            <a:r>
              <a:rPr lang="en-US" altLang="en-US" sz="2400" i="1" dirty="0">
                <a:latin typeface="Courier" pitchFamily="2" charset="0"/>
              </a:rPr>
              <a:t>own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then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r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end</a:t>
            </a:r>
          </a:p>
          <a:p>
            <a:pPr eaLnBrk="1" hangingPunct="1"/>
            <a:r>
              <a:rPr lang="en-US" altLang="en-US" dirty="0"/>
              <a:t>Mono-conditional command</a:t>
            </a:r>
          </a:p>
          <a:p>
            <a:pPr lvl="1" eaLnBrk="1" hangingPunct="1"/>
            <a:r>
              <a:rPr lang="en-US" altLang="en-US" dirty="0"/>
              <a:t>Single condition in this command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7DA86-4A21-1CA1-A3C2-9F66B683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578B2-231F-3C83-E29D-65DAA05C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D676F-68AD-D4E0-F41C-7FAE0E67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69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D9273A9-9965-DD4B-80EC-E2809A6EF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Biconditional Commands (and)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CF7FA09-A892-CF47-8D23-2EE5F5E34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give 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and </a:t>
            </a:r>
            <a:r>
              <a:rPr lang="en-US" altLang="en-US" i="1" dirty="0"/>
              <a:t>w</a:t>
            </a:r>
            <a:r>
              <a:rPr lang="en-US" altLang="en-US" dirty="0"/>
              <a:t> rights over </a:t>
            </a:r>
            <a:r>
              <a:rPr lang="en-US" altLang="en-US" i="1" dirty="0"/>
              <a:t>f</a:t>
            </a:r>
            <a:r>
              <a:rPr lang="en-US" altLang="en-US" dirty="0"/>
              <a:t>, if </a:t>
            </a:r>
            <a:r>
              <a:rPr lang="en-US" altLang="en-US" i="1" dirty="0"/>
              <a:t>p</a:t>
            </a:r>
            <a:r>
              <a:rPr lang="en-US" altLang="en-US" dirty="0"/>
              <a:t> owns </a:t>
            </a:r>
            <a:r>
              <a:rPr lang="en-US" altLang="en-US" i="1" dirty="0"/>
              <a:t>f</a:t>
            </a:r>
            <a:r>
              <a:rPr lang="en-US" altLang="en-US" dirty="0"/>
              <a:t> and </a:t>
            </a:r>
            <a:r>
              <a:rPr lang="en-US" altLang="en-US" i="1" dirty="0"/>
              <a:t>p</a:t>
            </a:r>
            <a:r>
              <a:rPr lang="en-US" altLang="en-US" dirty="0"/>
              <a:t> has </a:t>
            </a:r>
            <a:r>
              <a:rPr lang="en-US" altLang="en-US" i="1" dirty="0"/>
              <a:t>c</a:t>
            </a:r>
            <a:r>
              <a:rPr lang="en-US" altLang="en-US" dirty="0"/>
              <a:t> rights over </a:t>
            </a:r>
            <a:r>
              <a:rPr lang="en-US" altLang="en-US" i="1" dirty="0"/>
              <a:t>q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dirty="0"/>
              <a:t>	</a:t>
            </a:r>
            <a:r>
              <a:rPr lang="en-US" altLang="en-US" sz="2400" b="1" dirty="0">
                <a:latin typeface="Courier" pitchFamily="2" charset="0"/>
              </a:rPr>
              <a:t>command </a:t>
            </a:r>
            <a:r>
              <a:rPr lang="en-US" altLang="en-US" sz="2400" i="1" dirty="0">
                <a:latin typeface="Courier" pitchFamily="2" charset="0"/>
              </a:rPr>
              <a:t>grant•read•file•2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if </a:t>
            </a:r>
            <a:r>
              <a:rPr lang="en-US" altLang="en-US" sz="2400" i="1" dirty="0">
                <a:latin typeface="Courier" pitchFamily="2" charset="0"/>
              </a:rPr>
              <a:t>own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 and </a:t>
            </a:r>
            <a:r>
              <a:rPr lang="en-US" altLang="en-US" sz="2400" i="1" dirty="0">
                <a:latin typeface="Courier" pitchFamily="2" charset="0"/>
              </a:rPr>
              <a:t>c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then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r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w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end</a:t>
            </a:r>
            <a:endParaRPr lang="en-US" altLang="en-US" sz="2400" dirty="0">
              <a:latin typeface="Courier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15495A-8665-014C-5F6F-5B47BD1D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9EB31-FA79-8261-2783-9EBBACF0C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0CEA3-32B0-F742-DC4C-4506AD6D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6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D9273A9-9965-DD4B-80EC-E2809A6EF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There </a:t>
            </a:r>
            <a:r>
              <a:rPr lang="en-US" dirty="0"/>
              <a:t>Is No “or”</a:t>
            </a:r>
            <a:endParaRPr lang="en-US" dirty="0">
              <a:cs typeface="+mj-cs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CF7FA09-A892-CF47-8D23-2EE5F5E34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give 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and </a:t>
            </a:r>
            <a:r>
              <a:rPr lang="en-US" altLang="en-US" i="1" dirty="0"/>
              <a:t>w</a:t>
            </a:r>
            <a:r>
              <a:rPr lang="en-US" altLang="en-US" dirty="0"/>
              <a:t> rights over </a:t>
            </a:r>
            <a:r>
              <a:rPr lang="en-US" altLang="en-US" i="1" dirty="0"/>
              <a:t>f</a:t>
            </a:r>
            <a:r>
              <a:rPr lang="en-US" altLang="en-US" dirty="0"/>
              <a:t>, if </a:t>
            </a:r>
            <a:r>
              <a:rPr lang="en-US" altLang="en-US" i="1" dirty="0"/>
              <a:t>p</a:t>
            </a:r>
            <a:r>
              <a:rPr lang="en-US" altLang="en-US" dirty="0"/>
              <a:t> owns </a:t>
            </a:r>
            <a:r>
              <a:rPr lang="en-US" altLang="en-US" i="1" dirty="0"/>
              <a:t>f</a:t>
            </a:r>
            <a:r>
              <a:rPr lang="en-US" altLang="en-US" dirty="0"/>
              <a:t> or </a:t>
            </a:r>
            <a:r>
              <a:rPr lang="en-US" altLang="en-US" i="1" dirty="0"/>
              <a:t>p</a:t>
            </a:r>
            <a:r>
              <a:rPr lang="en-US" altLang="en-US" dirty="0"/>
              <a:t> has </a:t>
            </a:r>
            <a:r>
              <a:rPr lang="en-US" altLang="en-US" i="1" dirty="0"/>
              <a:t>c</a:t>
            </a:r>
            <a:r>
              <a:rPr lang="en-US" altLang="en-US" dirty="0"/>
              <a:t> rights over </a:t>
            </a:r>
            <a:r>
              <a:rPr lang="en-US" altLang="en-US" i="1" dirty="0"/>
              <a:t>q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dirty="0"/>
              <a:t>	</a:t>
            </a:r>
            <a:r>
              <a:rPr lang="en-US" altLang="en-US" sz="2400" b="1" dirty="0">
                <a:latin typeface="Courier" pitchFamily="2" charset="0"/>
              </a:rPr>
              <a:t>command </a:t>
            </a:r>
            <a:r>
              <a:rPr lang="en-US" altLang="en-US" sz="2400" i="1" dirty="0">
                <a:latin typeface="Courier" pitchFamily="2" charset="0"/>
              </a:rPr>
              <a:t>grant•read•file•3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if </a:t>
            </a:r>
            <a:r>
              <a:rPr lang="en-US" altLang="en-US" sz="2400" i="1" dirty="0">
                <a:latin typeface="Courier" pitchFamily="2" charset="0"/>
              </a:rPr>
              <a:t>own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then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r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w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end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b="1" dirty="0">
                <a:latin typeface="Courier" pitchFamily="2" charset="0"/>
              </a:rPr>
              <a:t>	command </a:t>
            </a:r>
            <a:r>
              <a:rPr lang="en-US" altLang="en-US" sz="2400" i="1" dirty="0">
                <a:latin typeface="Courier" pitchFamily="2" charset="0"/>
              </a:rPr>
              <a:t>grant•read•file•4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b="1" dirty="0">
                <a:latin typeface="Courier" pitchFamily="2" charset="0"/>
              </a:rPr>
              <a:t>		if </a:t>
            </a:r>
            <a:r>
              <a:rPr lang="en-US" altLang="en-US" sz="2400" i="1" dirty="0">
                <a:latin typeface="Courier" pitchFamily="2" charset="0"/>
              </a:rPr>
              <a:t>c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]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b="1" dirty="0">
                <a:latin typeface="Courier" pitchFamily="2" charset="0"/>
              </a:rPr>
              <a:t>		then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r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w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b="1" dirty="0">
                <a:latin typeface="Courier" pitchFamily="2" charset="0"/>
              </a:rPr>
              <a:t>	end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i="1" dirty="0">
                <a:latin typeface="Courier" pitchFamily="2" charset="0"/>
              </a:rPr>
              <a:t>	grant•read•file•3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);</a:t>
            </a:r>
            <a:r>
              <a:rPr lang="en-US" altLang="en-US" sz="2400" i="1" dirty="0">
                <a:latin typeface="Courier" pitchFamily="2" charset="0"/>
              </a:rPr>
              <a:t> 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2400" i="1" dirty="0">
                <a:latin typeface="Courier" pitchFamily="2" charset="0"/>
              </a:rPr>
              <a:t>	grant•read•file•4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endParaRPr lang="en-US" altLang="en-US" sz="2400" dirty="0">
              <a:latin typeface="Courier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03CD7-15C4-D898-CC5E-4511BB86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464B2-A22E-DAA1-CC02-E2F1DCCB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C8D4D-0A5C-2414-3FB0-86C7F938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26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311D-A8A0-964F-AD66-308C1BFF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3A3-1C1A-7C4E-AA16-2858D58A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0000"/>
              </a:lnSpc>
              <a:buNone/>
            </a:pPr>
            <a:r>
              <a:rPr lang="en-US" altLang="en-US" b="1" dirty="0">
                <a:latin typeface="Courier" pitchFamily="2" charset="0"/>
              </a:rPr>
              <a:t>command </a:t>
            </a:r>
            <a:r>
              <a:rPr lang="en-US" altLang="en-US" i="1" dirty="0">
                <a:latin typeface="Courier" pitchFamily="2" charset="0"/>
              </a:rPr>
              <a:t>name of command</a:t>
            </a:r>
            <a:r>
              <a:rPr lang="en-US" altLang="en-US" dirty="0">
                <a:latin typeface="Courier" pitchFamily="2" charset="0"/>
              </a:rPr>
              <a:t>(</a:t>
            </a:r>
            <a:r>
              <a:rPr lang="en-US" altLang="en-US" i="1" dirty="0">
                <a:latin typeface="Courier" pitchFamily="2" charset="0"/>
              </a:rPr>
              <a:t>parameters</a:t>
            </a:r>
            <a:r>
              <a:rPr lang="en-US" altLang="en-US" dirty="0">
                <a:latin typeface="Courier" pitchFamily="2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b="1" dirty="0">
                <a:latin typeface="Courier" pitchFamily="2" charset="0"/>
              </a:rPr>
              <a:t>		if </a:t>
            </a:r>
            <a:r>
              <a:rPr lang="en-US" altLang="en-US" i="1" dirty="0">
                <a:latin typeface="Courier" pitchFamily="2" charset="0"/>
              </a:rPr>
              <a:t>conditions (if many, separate with </a:t>
            </a:r>
            <a:r>
              <a:rPr lang="en-US" altLang="en-US" b="1" i="1" dirty="0">
                <a:latin typeface="Courier" pitchFamily="2" charset="0"/>
              </a:rPr>
              <a:t>and</a:t>
            </a:r>
            <a:r>
              <a:rPr lang="en-US" altLang="en-US" i="1" dirty="0">
                <a:latin typeface="Courier" pitchFamily="2" charset="0"/>
              </a:rPr>
              <a:t>)</a:t>
            </a:r>
            <a:endParaRPr lang="en-US" altLang="en-US" dirty="0">
              <a:latin typeface="Courier" pitchFamily="2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altLang="en-US" b="1" dirty="0">
                <a:latin typeface="Courier" pitchFamily="2" charset="0"/>
              </a:rPr>
              <a:t>		then</a:t>
            </a:r>
          </a:p>
          <a:p>
            <a:pPr marL="1831975" indent="-234950">
              <a:lnSpc>
                <a:spcPct val="70000"/>
              </a:lnSpc>
              <a:buNone/>
            </a:pPr>
            <a:r>
              <a:rPr lang="en-US" altLang="en-US" b="1" dirty="0">
                <a:latin typeface="Courier" pitchFamily="2" charset="0"/>
              </a:rPr>
              <a:t>	</a:t>
            </a:r>
            <a:r>
              <a:rPr lang="en-US" altLang="en-US" b="1" i="1" dirty="0">
                <a:latin typeface="Courier" pitchFamily="2" charset="0"/>
              </a:rPr>
              <a:t>list of commands or primitive operations to be executed</a:t>
            </a:r>
            <a:r>
              <a:rPr lang="en-US" altLang="en-US" b="1" dirty="0">
                <a:latin typeface="Courier" pitchFamily="2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b="1" dirty="0">
                <a:latin typeface="Courier" pitchFamily="2" charset="0"/>
              </a:rPr>
              <a:t>end</a:t>
            </a:r>
            <a:endParaRPr lang="en-US" altLang="en-US" dirty="0">
              <a:latin typeface="Courier" pitchFamily="2" charset="0"/>
            </a:endParaRPr>
          </a:p>
          <a:p>
            <a:r>
              <a:rPr lang="en-US" dirty="0"/>
              <a:t>Only one </a:t>
            </a: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dirty="0"/>
              <a:t>, and it must come </a:t>
            </a:r>
            <a:r>
              <a:rPr lang="en-US" i="1" dirty="0"/>
              <a:t>before</a:t>
            </a:r>
            <a:r>
              <a:rPr lang="en-US" dirty="0"/>
              <a:t> any primitive operations or subcommands</a:t>
            </a:r>
          </a:p>
          <a:p>
            <a:r>
              <a:rPr lang="en-US" dirty="0"/>
              <a:t>When there is an </a:t>
            </a: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dirty="0"/>
              <a:t>, no commands may follow it (but there can be commands in the body of the </a:t>
            </a:r>
            <a:r>
              <a:rPr lang="en-US" altLang="en-US" b="1" dirty="0">
                <a:latin typeface="Courier" pitchFamily="2" charset="0"/>
              </a:rPr>
              <a:t>if</a:t>
            </a:r>
            <a:r>
              <a:rPr lang="en-US" dirty="0"/>
              <a:t>)</a:t>
            </a:r>
          </a:p>
          <a:p>
            <a:r>
              <a:rPr lang="en-US" dirty="0"/>
              <a:t>There is no </a:t>
            </a:r>
            <a:r>
              <a:rPr lang="en-US" b="1" dirty="0">
                <a:latin typeface="Courier" pitchFamily="2" charset="0"/>
              </a:rPr>
              <a:t>else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422FB4-6CBF-E30D-32D3-BB33948E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7BE55-12BF-C6A9-508D-F25F384E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2B6B4E-721E-32A4-308A-C96E82A6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7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AE41DD23-85FE-3B42-8826-4460A0535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Copy Flag and Right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C8D316E-E027-4846-A344-8C3EE8FB7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Allows possessor to give rights to another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Often attached to a right (called a </a:t>
            </a:r>
            <a:r>
              <a:rPr lang="en-US" i="1" dirty="0">
                <a:cs typeface="+mn-cs"/>
              </a:rPr>
              <a:t>flag</a:t>
            </a:r>
            <a:r>
              <a:rPr lang="en-US" dirty="0">
                <a:cs typeface="+mn-cs"/>
              </a:rPr>
              <a:t>), so only applies to that right</a:t>
            </a:r>
          </a:p>
          <a:p>
            <a:pPr lvl="1" eaLnBrk="1" hangingPunct="1">
              <a:defRPr/>
            </a:pPr>
            <a:r>
              <a:rPr lang="en-US" i="1" dirty="0"/>
              <a:t>r</a:t>
            </a:r>
            <a:r>
              <a:rPr lang="en-US" dirty="0"/>
              <a:t> is read right that cannot be copied</a:t>
            </a:r>
          </a:p>
          <a:p>
            <a:pPr lvl="1" eaLnBrk="1" hangingPunct="1">
              <a:defRPr/>
            </a:pPr>
            <a:r>
              <a:rPr lang="en-US" i="1" dirty="0" err="1"/>
              <a:t>rc</a:t>
            </a:r>
            <a:r>
              <a:rPr lang="en-US" dirty="0"/>
              <a:t> is read right that can be copied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Is copy flag copied when giving </a:t>
            </a:r>
            <a:r>
              <a:rPr lang="en-US" i="1" dirty="0">
                <a:cs typeface="+mn-cs"/>
              </a:rPr>
              <a:t>r</a:t>
            </a:r>
            <a:r>
              <a:rPr lang="en-US" dirty="0">
                <a:cs typeface="+mn-cs"/>
              </a:rPr>
              <a:t> rights?</a:t>
            </a:r>
          </a:p>
          <a:p>
            <a:pPr lvl="1" eaLnBrk="1" hangingPunct="1">
              <a:defRPr/>
            </a:pPr>
            <a:r>
              <a:rPr lang="en-US" dirty="0"/>
              <a:t>Depends on model, instantiation of model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A2F41-D916-C36D-153C-2CC703544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95CE4-16B0-A7E9-CEDE-49C6B39D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C8597-4E98-DF3B-AFCA-92CD5787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1AB634B-584F-CF4F-9173-108AA7B0B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Example 1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8992C1-C3FD-854C-80AC-510BE7C0B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r>
              <a:rPr lang="en-US" dirty="0">
                <a:cs typeface="+mn-cs"/>
              </a:rPr>
              <a:t>Processes </a:t>
            </a:r>
            <a:r>
              <a:rPr lang="en-US" i="1" dirty="0">
                <a:cs typeface="+mn-cs"/>
              </a:rPr>
              <a:t>p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q</a:t>
            </a:r>
            <a:endParaRPr lang="en-US" dirty="0">
              <a:cs typeface="+mn-cs"/>
            </a:endParaRPr>
          </a:p>
          <a:p>
            <a:pPr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r>
              <a:rPr lang="en-US" dirty="0">
                <a:cs typeface="+mn-cs"/>
              </a:rPr>
              <a:t>Files </a:t>
            </a:r>
            <a:r>
              <a:rPr lang="en-US" i="1" dirty="0">
                <a:cs typeface="+mn-cs"/>
              </a:rPr>
              <a:t>f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g</a:t>
            </a:r>
          </a:p>
          <a:p>
            <a:pPr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r>
              <a:rPr lang="en-US" dirty="0">
                <a:cs typeface="+mn-cs"/>
              </a:rPr>
              <a:t>Rights </a:t>
            </a:r>
            <a:r>
              <a:rPr lang="en-US" i="1" dirty="0">
                <a:cs typeface="+mn-cs"/>
              </a:rPr>
              <a:t>r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w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a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o</a:t>
            </a:r>
            <a:endParaRPr lang="en-US" dirty="0">
              <a:cs typeface="+mn-cs"/>
            </a:endParaRPr>
          </a:p>
          <a:p>
            <a:pPr>
              <a:buNone/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7A145C-6D13-2847-BEF5-16B731F59EEF}"/>
              </a:ext>
            </a:extLst>
          </p:cNvPr>
          <p:cNvSpPr txBox="1"/>
          <p:nvPr/>
        </p:nvSpPr>
        <p:spPr>
          <a:xfrm>
            <a:off x="5413248" y="3351374"/>
            <a:ext cx="291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f       g        p        q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C2740C-6E22-3146-8C37-DCDA75F000BA}"/>
              </a:ext>
            </a:extLst>
          </p:cNvPr>
          <p:cNvSpPr txBox="1"/>
          <p:nvPr/>
        </p:nvSpPr>
        <p:spPr>
          <a:xfrm>
            <a:off x="4774692" y="3886596"/>
            <a:ext cx="347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p  </a:t>
            </a:r>
            <a:r>
              <a:rPr lang="en-US" sz="2800" i="1" dirty="0" err="1"/>
              <a:t>rwo</a:t>
            </a:r>
            <a:r>
              <a:rPr lang="en-US" sz="2800" i="1" dirty="0"/>
              <a:t>     r     </a:t>
            </a:r>
            <a:r>
              <a:rPr lang="en-US" sz="2800" i="1" dirty="0" err="1"/>
              <a:t>rwxo</a:t>
            </a:r>
            <a:r>
              <a:rPr lang="en-US" sz="2800" i="1" dirty="0"/>
              <a:t>      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BBFAE2-FFFC-A44C-8ADD-4A437FA0C5C7}"/>
              </a:ext>
            </a:extLst>
          </p:cNvPr>
          <p:cNvSpPr txBox="1"/>
          <p:nvPr/>
        </p:nvSpPr>
        <p:spPr>
          <a:xfrm>
            <a:off x="4760976" y="4414814"/>
            <a:ext cx="384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q   a      </a:t>
            </a:r>
            <a:r>
              <a:rPr lang="en-US" sz="2800" i="1" dirty="0" err="1"/>
              <a:t>ro</a:t>
            </a:r>
            <a:r>
              <a:rPr lang="en-US" sz="2800" i="1" dirty="0"/>
              <a:t>        r        </a:t>
            </a:r>
            <a:r>
              <a:rPr lang="en-US" sz="2800" i="1" dirty="0" err="1"/>
              <a:t>rwxo</a:t>
            </a:r>
            <a:endParaRPr lang="en-US" sz="2800" i="1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C220F36-F064-814F-AC17-C6A96102FC47}"/>
              </a:ext>
            </a:extLst>
          </p:cNvPr>
          <p:cNvGrpSpPr/>
          <p:nvPr/>
        </p:nvGrpSpPr>
        <p:grpSpPr>
          <a:xfrm>
            <a:off x="5129784" y="3850440"/>
            <a:ext cx="3328416" cy="1111836"/>
            <a:chOff x="5129784" y="3850440"/>
            <a:chExt cx="3328416" cy="1111836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4EEDF78-762D-1345-88DC-A5EBEE04E258}"/>
                </a:ext>
              </a:extLst>
            </p:cNvPr>
            <p:cNvCxnSpPr>
              <a:cxnSpLocks/>
            </p:cNvCxnSpPr>
            <p:nvPr/>
          </p:nvCxnSpPr>
          <p:spPr>
            <a:xfrm>
              <a:off x="5129784" y="3865190"/>
              <a:ext cx="3328416" cy="16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07E4BA3-BE56-E84D-AE6C-121BA7A0FA54}"/>
                </a:ext>
              </a:extLst>
            </p:cNvPr>
            <p:cNvCxnSpPr>
              <a:cxnSpLocks/>
            </p:cNvCxnSpPr>
            <p:nvPr/>
          </p:nvCxnSpPr>
          <p:spPr>
            <a:xfrm>
              <a:off x="5129784" y="4390572"/>
              <a:ext cx="3328416" cy="315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B76AA06-D961-3342-9200-D0324BB17326}"/>
                </a:ext>
              </a:extLst>
            </p:cNvPr>
            <p:cNvCxnSpPr>
              <a:cxnSpLocks/>
            </p:cNvCxnSpPr>
            <p:nvPr/>
          </p:nvCxnSpPr>
          <p:spPr>
            <a:xfrm>
              <a:off x="5129784" y="4938034"/>
              <a:ext cx="33284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279EC63-4D7B-FC46-816D-843A68C4C9FD}"/>
                </a:ext>
              </a:extLst>
            </p:cNvPr>
            <p:cNvCxnSpPr/>
            <p:nvPr/>
          </p:nvCxnSpPr>
          <p:spPr>
            <a:xfrm>
              <a:off x="5129784" y="3882012"/>
              <a:ext cx="0" cy="10802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DD759AE-367E-8D45-A2AC-2672F9E7500D}"/>
                </a:ext>
              </a:extLst>
            </p:cNvPr>
            <p:cNvCxnSpPr/>
            <p:nvPr/>
          </p:nvCxnSpPr>
          <p:spPr>
            <a:xfrm>
              <a:off x="5879592" y="385044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EF0428-C999-B54D-898F-AEB31883BC98}"/>
                </a:ext>
              </a:extLst>
            </p:cNvPr>
            <p:cNvCxnSpPr/>
            <p:nvPr/>
          </p:nvCxnSpPr>
          <p:spPr>
            <a:xfrm>
              <a:off x="6592824" y="385777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0DCB6DE-834F-034F-BD5D-B37FEE8B35C6}"/>
                </a:ext>
              </a:extLst>
            </p:cNvPr>
            <p:cNvCxnSpPr/>
            <p:nvPr/>
          </p:nvCxnSpPr>
          <p:spPr>
            <a:xfrm>
              <a:off x="7513320" y="385044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E9397E6-2AE2-8246-BD95-EE5FC44E80D3}"/>
                </a:ext>
              </a:extLst>
            </p:cNvPr>
            <p:cNvCxnSpPr/>
            <p:nvPr/>
          </p:nvCxnSpPr>
          <p:spPr>
            <a:xfrm>
              <a:off x="8458200" y="386519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5F986E-9060-6B0A-D50A-31BF4B72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5E85F7-D8F5-A74A-FF9A-BFB4C5C3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147C4-B8CB-7E52-9445-169BFC55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1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09C99A6-4B69-1E46-8718-E90D8CA0C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Own Right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BD7C6B9-BCD4-5E49-BB0A-9DE89301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Usually allows possessor to change entries in ACM column</a:t>
            </a:r>
          </a:p>
          <a:p>
            <a:pPr lvl="1" eaLnBrk="1" hangingPunct="1"/>
            <a:r>
              <a:rPr lang="en-US" altLang="en-US" dirty="0"/>
              <a:t>So owner of object can add, delete rights for others</a:t>
            </a:r>
          </a:p>
          <a:p>
            <a:pPr lvl="1" eaLnBrk="1" hangingPunct="1"/>
            <a:r>
              <a:rPr lang="en-US" altLang="en-US" dirty="0"/>
              <a:t>May depend on what system allows</a:t>
            </a:r>
          </a:p>
          <a:p>
            <a:pPr lvl="2" eaLnBrk="1" hangingPunct="1"/>
            <a:r>
              <a:rPr lang="en-US" altLang="en-US" dirty="0"/>
              <a:t>Can</a:t>
            </a:r>
            <a:r>
              <a:rPr lang="en-US" altLang="en-US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t give rights to specific (set of) users</a:t>
            </a:r>
          </a:p>
          <a:p>
            <a:pPr lvl="2" eaLnBrk="1" hangingPunct="1"/>
            <a:r>
              <a:rPr lang="en-US" altLang="en-US" dirty="0"/>
              <a:t>Can</a:t>
            </a:r>
            <a:r>
              <a:rPr lang="en-US" altLang="en-US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t pass copy flag to specific (set of) users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4E47A-B16B-09E0-D50A-E99D0CB4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5940A-603F-9887-8021-BED40D1F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AB2A-1DCE-CCFA-1FF8-B46F825E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97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99C8232-C525-834A-9E8F-662170368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Attenuation of Privilege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AE950B4-1291-C240-8437-D43DAA0CD4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Principle says you can</a:t>
            </a:r>
            <a:r>
              <a:rPr lang="en-US" altLang="ja-JP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t increase your rights, or give rights you do not possess</a:t>
            </a:r>
          </a:p>
          <a:p>
            <a:pPr lvl="1" eaLnBrk="1" hangingPunct="1"/>
            <a:r>
              <a:rPr lang="en-US" altLang="en-US" dirty="0"/>
              <a:t>Restricts addition of rights within a system</a:t>
            </a:r>
          </a:p>
          <a:p>
            <a:pPr lvl="1" eaLnBrk="1" hangingPunct="1"/>
            <a:r>
              <a:rPr lang="en-US" altLang="en-US" dirty="0"/>
              <a:t>Usually </a:t>
            </a:r>
            <a:r>
              <a:rPr lang="en-US" altLang="en-US" i="1" dirty="0"/>
              <a:t>ignored</a:t>
            </a:r>
            <a:r>
              <a:rPr lang="en-US" altLang="en-US" dirty="0"/>
              <a:t> for owner</a:t>
            </a:r>
          </a:p>
          <a:p>
            <a:pPr lvl="2" eaLnBrk="1" hangingPunct="1"/>
            <a:r>
              <a:rPr lang="en-US" altLang="en-US" dirty="0"/>
              <a:t>Why? Owner gives herself rights, gives them to others, deletes her rights.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D3319-2D01-14F0-F495-85271B49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FCCA5-4200-47FA-D99F-35848E4C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57D3D-E17B-4BBB-6C27-C6DBAF72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8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3332B37-8547-0A40-8C02-B700E1D6A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Example 2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2E65449-3AF7-0B46-B37C-76B981938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dirty="0"/>
              <a:t>Host names </a:t>
            </a:r>
            <a:r>
              <a:rPr lang="en-US" i="1" dirty="0"/>
              <a:t>telegraph</a:t>
            </a:r>
            <a:r>
              <a:rPr lang="en-US" dirty="0"/>
              <a:t>, </a:t>
            </a:r>
            <a:r>
              <a:rPr lang="en-US" i="1" dirty="0"/>
              <a:t>nob</a:t>
            </a:r>
            <a:r>
              <a:rPr lang="en-US" dirty="0"/>
              <a:t>, </a:t>
            </a:r>
            <a:r>
              <a:rPr lang="en-US" i="1" dirty="0"/>
              <a:t>toadflax</a:t>
            </a:r>
            <a:endParaRPr 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dirty="0"/>
              <a:t>Rights </a:t>
            </a:r>
            <a:r>
              <a:rPr lang="en-US" i="1" dirty="0"/>
              <a:t>own</a:t>
            </a:r>
            <a:r>
              <a:rPr lang="en-US" dirty="0"/>
              <a:t>, </a:t>
            </a:r>
            <a:r>
              <a:rPr lang="en-US" i="1" dirty="0"/>
              <a:t>ftp</a:t>
            </a:r>
            <a:r>
              <a:rPr lang="en-US" dirty="0"/>
              <a:t>, </a:t>
            </a:r>
            <a:r>
              <a:rPr lang="en-US" i="1" dirty="0" err="1"/>
              <a:t>nfs</a:t>
            </a:r>
            <a:r>
              <a:rPr lang="en-US" dirty="0"/>
              <a:t>, </a:t>
            </a:r>
            <a:r>
              <a:rPr lang="en-US" i="1" dirty="0"/>
              <a:t>mail</a:t>
            </a:r>
            <a:endParaRPr 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endParaRPr 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dirty="0"/>
              <a:t>	                 </a:t>
            </a:r>
            <a:r>
              <a:rPr lang="en-US" sz="2400" i="1" dirty="0"/>
              <a:t>telegraph</a:t>
            </a:r>
            <a:r>
              <a:rPr lang="en-US" sz="2400" dirty="0"/>
              <a:t>	          </a:t>
            </a:r>
            <a:r>
              <a:rPr lang="en-US" sz="2400" i="1" dirty="0"/>
              <a:t>nob                    toadflax	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i="1" dirty="0"/>
              <a:t>telegraph	own                       ftp                         ftp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i="1" dirty="0"/>
              <a:t>nob	                 ftp, mail, </a:t>
            </a:r>
            <a:r>
              <a:rPr lang="en-US" sz="2400" i="1" dirty="0" err="1"/>
              <a:t>nfs</a:t>
            </a:r>
            <a:r>
              <a:rPr lang="en-US" sz="2400" i="1" dirty="0"/>
              <a:t>, own     ftp, </a:t>
            </a:r>
            <a:r>
              <a:rPr lang="en-US" sz="2400" i="1" dirty="0" err="1"/>
              <a:t>nfs</a:t>
            </a:r>
            <a:r>
              <a:rPr lang="en-US" sz="2400" i="1" dirty="0"/>
              <a:t>, mail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i="1" dirty="0"/>
              <a:t>toadflax		       ftp, mail          ftp, mail, </a:t>
            </a:r>
            <a:r>
              <a:rPr lang="en-US" sz="2400" i="1" dirty="0" err="1"/>
              <a:t>nfs</a:t>
            </a:r>
            <a:r>
              <a:rPr lang="en-US" sz="2400" i="1" dirty="0"/>
              <a:t>, own	</a:t>
            </a:r>
            <a:endParaRPr lang="en-US" sz="2400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AC3DD1-59DE-D643-9F85-16AD9C116930}"/>
              </a:ext>
            </a:extLst>
          </p:cNvPr>
          <p:cNvGrpSpPr/>
          <p:nvPr/>
        </p:nvGrpSpPr>
        <p:grpSpPr>
          <a:xfrm>
            <a:off x="2252472" y="3843528"/>
            <a:ext cx="6352032" cy="1295400"/>
            <a:chOff x="2252472" y="3843528"/>
            <a:chExt cx="6352032" cy="1295400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0AA64581-875B-1040-968F-87BC6DBE4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472" y="3843528"/>
              <a:ext cx="6352032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94938035-A5CD-BD4C-B28E-912E5C1FA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8560" y="3843528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D95DC170-A47E-D144-A777-DAFEAE3C5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760" y="3843528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8" name="Line 8">
              <a:extLst>
                <a:ext uri="{FF2B5EF4-FFF2-40B4-BE49-F238E27FC236}">
                  <a16:creationId xmlns:a16="http://schemas.microsoft.com/office/drawing/2014/main" id="{BF318912-526F-FF48-9C52-46914D3EE9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760" y="4224528"/>
              <a:ext cx="6333744" cy="24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9" name="Line 9">
              <a:extLst>
                <a:ext uri="{FF2B5EF4-FFF2-40B4-BE49-F238E27FC236}">
                  <a16:creationId xmlns:a16="http://schemas.microsoft.com/office/drawing/2014/main" id="{ECEFA8AC-D405-6444-9F53-C1D127A99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760" y="4681728"/>
              <a:ext cx="6333744" cy="24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CED12-9379-0B1B-A3B1-D81255AA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659F5-2114-6384-9CCC-43E35426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86949-F24B-CB2B-A7AC-51C9DA74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A9312BA-13BB-5D43-B0D6-3116799A8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Example 3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4D0C68E-8337-CB49-BAC8-9DFB67C8D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Procedures </a:t>
            </a:r>
            <a:r>
              <a:rPr lang="en-US" altLang="en-US" i="1" dirty="0" err="1"/>
              <a:t>inc_ctr</a:t>
            </a:r>
            <a:r>
              <a:rPr lang="en-US" altLang="en-US" dirty="0"/>
              <a:t>, </a:t>
            </a:r>
            <a:r>
              <a:rPr lang="en-US" altLang="en-US" i="1" dirty="0" err="1"/>
              <a:t>dec_ctr</a:t>
            </a:r>
            <a:r>
              <a:rPr lang="en-US" altLang="en-US" dirty="0"/>
              <a:t>, </a:t>
            </a:r>
            <a:r>
              <a:rPr lang="en-US" altLang="en-US" i="1" dirty="0"/>
              <a:t>manage</a:t>
            </a:r>
            <a:endParaRPr lang="en-US" alt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Variable </a:t>
            </a:r>
            <a:r>
              <a:rPr lang="en-US" altLang="en-US" i="1" dirty="0"/>
              <a:t>counter</a:t>
            </a:r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Rights </a:t>
            </a:r>
            <a:r>
              <a:rPr lang="en-US" altLang="en-US" i="1" dirty="0"/>
              <a:t>+</a:t>
            </a:r>
            <a:r>
              <a:rPr lang="en-US" altLang="en-US" dirty="0"/>
              <a:t>, </a:t>
            </a:r>
            <a:r>
              <a:rPr lang="en-US" altLang="en-US" i="1" dirty="0"/>
              <a:t>–</a:t>
            </a:r>
            <a:r>
              <a:rPr lang="en-US" altLang="en-US" dirty="0"/>
              <a:t>, </a:t>
            </a:r>
            <a:r>
              <a:rPr lang="en-US" altLang="en-US" i="1" dirty="0"/>
              <a:t>call</a:t>
            </a:r>
            <a:endParaRPr lang="en-US" alt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	                 </a:t>
            </a:r>
            <a:r>
              <a:rPr lang="en-US" altLang="en-US" i="1" dirty="0"/>
              <a:t>counter</a:t>
            </a:r>
            <a:r>
              <a:rPr lang="en-US" altLang="en-US" dirty="0"/>
              <a:t>	</a:t>
            </a:r>
            <a:r>
              <a:rPr lang="en-US" altLang="en-US" i="1" dirty="0" err="1"/>
              <a:t>inc_ctr</a:t>
            </a:r>
            <a:r>
              <a:rPr lang="en-US" altLang="en-US" i="1" dirty="0"/>
              <a:t>	</a:t>
            </a:r>
            <a:r>
              <a:rPr lang="en-US" altLang="en-US" i="1" dirty="0" err="1"/>
              <a:t>dec_ctr</a:t>
            </a:r>
            <a:r>
              <a:rPr lang="en-US" altLang="en-US" i="1" dirty="0"/>
              <a:t>	manage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 err="1"/>
              <a:t>inc_ctr</a:t>
            </a:r>
            <a:r>
              <a:rPr lang="en-US" altLang="en-US" i="1" dirty="0"/>
              <a:t>	   </a:t>
            </a:r>
            <a:r>
              <a:rPr lang="en-US" altLang="en-US" dirty="0"/>
              <a:t>+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 err="1"/>
              <a:t>dec_ctr</a:t>
            </a:r>
            <a:r>
              <a:rPr lang="en-US" altLang="en-US" i="1" dirty="0"/>
              <a:t>	   </a:t>
            </a:r>
            <a:r>
              <a:rPr lang="en-US" altLang="en-US" dirty="0"/>
              <a:t>–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manager		  call	  call	  call	</a:t>
            </a:r>
            <a:endParaRPr lang="en-US" alt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endParaRPr lang="en-US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62A7FA-C97D-5E47-AB5B-1FAF74AAC04D}"/>
              </a:ext>
            </a:extLst>
          </p:cNvPr>
          <p:cNvGrpSpPr/>
          <p:nvPr/>
        </p:nvGrpSpPr>
        <p:grpSpPr>
          <a:xfrm>
            <a:off x="2362200" y="3745992"/>
            <a:ext cx="5791200" cy="1600200"/>
            <a:chOff x="3657600" y="4038600"/>
            <a:chExt cx="5791200" cy="1600200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D42C9146-ACDB-534A-B112-8C908C924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038600"/>
              <a:ext cx="5791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6227ADAA-D9CA-144F-8842-154A88442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16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7B99F015-F6B7-A44C-9899-84215C121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770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7" name="Line 7">
              <a:extLst>
                <a:ext uri="{FF2B5EF4-FFF2-40B4-BE49-F238E27FC236}">
                  <a16:creationId xmlns:a16="http://schemas.microsoft.com/office/drawing/2014/main" id="{AB999075-5A8B-2940-A319-D030A6D32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8" name="Line 8">
              <a:extLst>
                <a:ext uri="{FF2B5EF4-FFF2-40B4-BE49-F238E27FC236}">
                  <a16:creationId xmlns:a16="http://schemas.microsoft.com/office/drawing/2014/main" id="{24E778EA-58D2-DA47-957C-2E4A89E79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5720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9" name="Line 9">
              <a:extLst>
                <a:ext uri="{FF2B5EF4-FFF2-40B4-BE49-F238E27FC236}">
                  <a16:creationId xmlns:a16="http://schemas.microsoft.com/office/drawing/2014/main" id="{2C9EC533-E532-4843-878B-399C7E688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51054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4CB3E-93C4-9B61-2CE3-A4AA14F4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51963-C951-B538-DFE4-B826FAB67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EE2AB-2904-E97A-8897-45220A24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9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A9312BA-13BB-5D43-B0D6-3116799A8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UNIX/Linux Access Controls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4D0C68E-8337-CB49-BAC8-9DFB67C8D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Files</a:t>
            </a:r>
          </a:p>
          <a:p>
            <a:pPr lvl="1"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A is ~bishop/</a:t>
            </a:r>
            <a:r>
              <a:rPr lang="en-US" altLang="en-US" dirty="0" err="1"/>
              <a:t>a.out</a:t>
            </a:r>
            <a:r>
              <a:rPr lang="en-US" altLang="en-US" dirty="0"/>
              <a:t> (0755, or </a:t>
            </a:r>
            <a:r>
              <a:rPr lang="en-US" altLang="en-US" dirty="0" err="1"/>
              <a:t>rwxr</a:t>
            </a:r>
            <a:r>
              <a:rPr lang="en-US" altLang="en-US" dirty="0"/>
              <a:t>-</a:t>
            </a:r>
            <a:r>
              <a:rPr lang="en-US" altLang="en-US" dirty="0" err="1"/>
              <a:t>xr</a:t>
            </a:r>
            <a:r>
              <a:rPr lang="en-US" altLang="en-US" dirty="0"/>
              <a:t>-x)</a:t>
            </a:r>
          </a:p>
          <a:p>
            <a:pPr lvl="1"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B is /</a:t>
            </a:r>
            <a:r>
              <a:rPr lang="en-US" altLang="en-US" dirty="0" err="1"/>
              <a:t>etc</a:t>
            </a:r>
            <a:r>
              <a:rPr lang="en-US" altLang="en-US" dirty="0"/>
              <a:t>/passwd (0644, or </a:t>
            </a:r>
            <a:r>
              <a:rPr lang="en-US" altLang="en-US" dirty="0" err="1"/>
              <a:t>rw</a:t>
            </a:r>
            <a:r>
              <a:rPr lang="en-US" altLang="en-US" dirty="0"/>
              <a:t>-r--r--)</a:t>
            </a:r>
          </a:p>
          <a:p>
            <a:pPr lvl="1"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H is /home/bishop (0711, or </a:t>
            </a:r>
            <a:r>
              <a:rPr lang="en-US" altLang="en-US" dirty="0" err="1"/>
              <a:t>rwx</a:t>
            </a:r>
            <a:r>
              <a:rPr lang="en-US" altLang="en-US" dirty="0"/>
              <a:t>--x--x)</a:t>
            </a:r>
          </a:p>
          <a:p>
            <a:pPr lvl="1"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S is /bin/</a:t>
            </a:r>
            <a:r>
              <a:rPr lang="en-US" altLang="en-US" dirty="0" err="1"/>
              <a:t>su</a:t>
            </a:r>
            <a:r>
              <a:rPr lang="en-US" altLang="en-US" dirty="0"/>
              <a:t> (4711, or s--</a:t>
            </a:r>
            <a:r>
              <a:rPr lang="en-US" altLang="en-US" dirty="0" err="1"/>
              <a:t>rwx</a:t>
            </a:r>
            <a:r>
              <a:rPr lang="en-US" altLang="en-US" dirty="0"/>
              <a:t>--x--x)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endParaRPr lang="en-US" alt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	                       </a:t>
            </a:r>
            <a:r>
              <a:rPr lang="en-US" altLang="en-US" i="1" dirty="0"/>
              <a:t>A</a:t>
            </a:r>
            <a:r>
              <a:rPr lang="en-US" altLang="en-US" dirty="0"/>
              <a:t>	     </a:t>
            </a:r>
            <a:r>
              <a:rPr lang="en-US" altLang="en-US" i="1" dirty="0"/>
              <a:t>B	     S	     H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    bishop	   </a:t>
            </a:r>
            <a:r>
              <a:rPr lang="en-US" altLang="en-US" i="1" dirty="0" err="1"/>
              <a:t>rwxo</a:t>
            </a:r>
            <a:r>
              <a:rPr lang="en-US" altLang="en-US" i="1" dirty="0"/>
              <a:t>          r                x              </a:t>
            </a:r>
            <a:r>
              <a:rPr lang="en-US" altLang="en-US" i="1" dirty="0" err="1"/>
              <a:t>rwxo</a:t>
            </a:r>
            <a:endParaRPr lang="en-US" altLang="en-US" i="1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     </a:t>
            </a:r>
            <a:r>
              <a:rPr lang="en-US" altLang="en-US" i="1" dirty="0" err="1"/>
              <a:t>zheng</a:t>
            </a:r>
            <a:r>
              <a:rPr lang="en-US" altLang="en-US" i="1" dirty="0"/>
              <a:t>	   </a:t>
            </a:r>
            <a:r>
              <a:rPr lang="en-US" altLang="en-US" i="1" dirty="0" err="1"/>
              <a:t>rx</a:t>
            </a:r>
            <a:r>
              <a:rPr lang="en-US" altLang="en-US" i="1" dirty="0"/>
              <a:t>               r                x               x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        root	   </a:t>
            </a:r>
            <a:r>
              <a:rPr lang="en-US" altLang="en-US" i="1" dirty="0" err="1"/>
              <a:t>rwx</a:t>
            </a:r>
            <a:r>
              <a:rPr lang="en-US" altLang="en-US" i="1" dirty="0"/>
              <a:t>	    </a:t>
            </a:r>
            <a:r>
              <a:rPr lang="en-US" altLang="en-US" i="1" dirty="0" err="1"/>
              <a:t>rwo</a:t>
            </a:r>
            <a:r>
              <a:rPr lang="en-US" altLang="en-US" i="1" dirty="0"/>
              <a:t>	  </a:t>
            </a:r>
            <a:r>
              <a:rPr lang="en-US" altLang="en-US" i="1" dirty="0" err="1"/>
              <a:t>rwxo</a:t>
            </a:r>
            <a:r>
              <a:rPr lang="en-US" altLang="en-US" i="1" dirty="0"/>
              <a:t>	   </a:t>
            </a:r>
            <a:r>
              <a:rPr lang="en-US" altLang="en-US" i="1" dirty="0" err="1"/>
              <a:t>rwx</a:t>
            </a:r>
            <a:r>
              <a:rPr lang="en-US" altLang="en-US" i="1" dirty="0"/>
              <a:t> 	</a:t>
            </a:r>
            <a:endParaRPr lang="en-US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62A7FA-C97D-5E47-AB5B-1FAF74AAC04D}"/>
              </a:ext>
            </a:extLst>
          </p:cNvPr>
          <p:cNvGrpSpPr/>
          <p:nvPr/>
        </p:nvGrpSpPr>
        <p:grpSpPr>
          <a:xfrm>
            <a:off x="2362200" y="4576763"/>
            <a:ext cx="5791200" cy="1600200"/>
            <a:chOff x="3657600" y="4038600"/>
            <a:chExt cx="5791200" cy="1600200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D42C9146-ACDB-534A-B112-8C908C924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038600"/>
              <a:ext cx="5791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6227ADAA-D9CA-144F-8842-154A88442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16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7B99F015-F6B7-A44C-9899-84215C121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770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7" name="Line 7">
              <a:extLst>
                <a:ext uri="{FF2B5EF4-FFF2-40B4-BE49-F238E27FC236}">
                  <a16:creationId xmlns:a16="http://schemas.microsoft.com/office/drawing/2014/main" id="{AB999075-5A8B-2940-A319-D030A6D32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8" name="Line 8">
              <a:extLst>
                <a:ext uri="{FF2B5EF4-FFF2-40B4-BE49-F238E27FC236}">
                  <a16:creationId xmlns:a16="http://schemas.microsoft.com/office/drawing/2014/main" id="{24E778EA-58D2-DA47-957C-2E4A89E79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5720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9" name="Line 9">
              <a:extLst>
                <a:ext uri="{FF2B5EF4-FFF2-40B4-BE49-F238E27FC236}">
                  <a16:creationId xmlns:a16="http://schemas.microsoft.com/office/drawing/2014/main" id="{2C9EC533-E532-4843-878B-399C7E688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51054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FCE72-D3E2-F9BB-853F-5415C06C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D68E7-4A1C-749F-6883-6A108494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7F987-3A29-2B23-963B-B2EEDA56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A9312BA-13BB-5D43-B0D6-3116799A8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UNIX/Linux Access Controls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4D0C68E-8337-CB49-BAC8-9DFB67C8D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Access control matrices are dynamic:</a:t>
            </a:r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After bishop executes </a:t>
            </a:r>
            <a:r>
              <a:rPr lang="en-US" altLang="en-US" dirty="0" err="1">
                <a:latin typeface="Courier" pitchFamily="2" charset="0"/>
              </a:rPr>
              <a:t>chmod</a:t>
            </a:r>
            <a:r>
              <a:rPr lang="en-US" altLang="en-US" dirty="0">
                <a:latin typeface="Courier" pitchFamily="2" charset="0"/>
              </a:rPr>
              <a:t> 700 /home/bishop</a:t>
            </a:r>
            <a:r>
              <a:rPr lang="en-US" altLang="en-US" dirty="0"/>
              <a:t>:</a:t>
            </a:r>
          </a:p>
          <a:p>
            <a:pPr lvl="1"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Same as </a:t>
            </a:r>
            <a:r>
              <a:rPr lang="en-US" altLang="en-US" dirty="0" err="1"/>
              <a:t>chmod</a:t>
            </a:r>
            <a:r>
              <a:rPr lang="en-US" altLang="en-US" dirty="0"/>
              <a:t> u=</a:t>
            </a:r>
            <a:r>
              <a:rPr lang="en-US" altLang="en-US" dirty="0" err="1"/>
              <a:t>rwx,g-rwx,o-rwx</a:t>
            </a:r>
            <a:r>
              <a:rPr lang="en-US" altLang="en-US" dirty="0"/>
              <a:t> /home/bishop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endParaRPr lang="en-US" alt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endParaRPr lang="en-US" alt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	                       </a:t>
            </a:r>
            <a:r>
              <a:rPr lang="en-US" altLang="en-US" i="1" dirty="0"/>
              <a:t>A</a:t>
            </a:r>
            <a:r>
              <a:rPr lang="en-US" altLang="en-US" dirty="0"/>
              <a:t>	     </a:t>
            </a:r>
            <a:r>
              <a:rPr lang="en-US" altLang="en-US" i="1" dirty="0"/>
              <a:t>B	     S	     H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bishop	   </a:t>
            </a:r>
            <a:r>
              <a:rPr lang="en-US" altLang="en-US" i="1" dirty="0" err="1"/>
              <a:t>rwxo</a:t>
            </a:r>
            <a:r>
              <a:rPr lang="en-US" altLang="en-US" i="1" dirty="0"/>
              <a:t>          r                x              </a:t>
            </a:r>
            <a:r>
              <a:rPr lang="en-US" altLang="en-US" i="1" dirty="0" err="1"/>
              <a:t>rwxo</a:t>
            </a:r>
            <a:endParaRPr lang="en-US" altLang="en-US" i="1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 err="1"/>
              <a:t>muwei</a:t>
            </a:r>
            <a:r>
              <a:rPr lang="en-US" altLang="en-US" i="1" dirty="0"/>
              <a:t>	                      r x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root	   </a:t>
            </a:r>
            <a:r>
              <a:rPr lang="en-US" altLang="en-US" i="1" dirty="0" err="1"/>
              <a:t>rwx</a:t>
            </a:r>
            <a:r>
              <a:rPr lang="en-US" altLang="en-US" i="1" dirty="0"/>
              <a:t>	    </a:t>
            </a:r>
            <a:r>
              <a:rPr lang="en-US" altLang="en-US" i="1" dirty="0" err="1"/>
              <a:t>rwo</a:t>
            </a:r>
            <a:r>
              <a:rPr lang="en-US" altLang="en-US" i="1" dirty="0"/>
              <a:t>	  </a:t>
            </a:r>
            <a:r>
              <a:rPr lang="en-US" altLang="en-US" i="1" dirty="0" err="1"/>
              <a:t>rwxo</a:t>
            </a:r>
            <a:r>
              <a:rPr lang="en-US" altLang="en-US" i="1" dirty="0"/>
              <a:t>	   </a:t>
            </a:r>
            <a:r>
              <a:rPr lang="en-US" altLang="en-US" i="1" dirty="0" err="1"/>
              <a:t>rwx</a:t>
            </a:r>
            <a:r>
              <a:rPr lang="en-US" altLang="en-US" i="1" dirty="0"/>
              <a:t> 	</a:t>
            </a:r>
            <a:endParaRPr lang="en-US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62A7FA-C97D-5E47-AB5B-1FAF74AAC04D}"/>
              </a:ext>
            </a:extLst>
          </p:cNvPr>
          <p:cNvGrpSpPr/>
          <p:nvPr/>
        </p:nvGrpSpPr>
        <p:grpSpPr>
          <a:xfrm>
            <a:off x="2362200" y="4451522"/>
            <a:ext cx="5791200" cy="1600200"/>
            <a:chOff x="3657600" y="4038600"/>
            <a:chExt cx="5791200" cy="1600200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D42C9146-ACDB-534A-B112-8C908C924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038600"/>
              <a:ext cx="5791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6227ADAA-D9CA-144F-8842-154A88442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16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7B99F015-F6B7-A44C-9899-84215C121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770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7" name="Line 7">
              <a:extLst>
                <a:ext uri="{FF2B5EF4-FFF2-40B4-BE49-F238E27FC236}">
                  <a16:creationId xmlns:a16="http://schemas.microsoft.com/office/drawing/2014/main" id="{AB999075-5A8B-2940-A319-D030A6D32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8" name="Line 8">
              <a:extLst>
                <a:ext uri="{FF2B5EF4-FFF2-40B4-BE49-F238E27FC236}">
                  <a16:creationId xmlns:a16="http://schemas.microsoft.com/office/drawing/2014/main" id="{24E778EA-58D2-DA47-957C-2E4A89E79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5720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9" name="Line 9">
              <a:extLst>
                <a:ext uri="{FF2B5EF4-FFF2-40B4-BE49-F238E27FC236}">
                  <a16:creationId xmlns:a16="http://schemas.microsoft.com/office/drawing/2014/main" id="{2C9EC533-E532-4843-878B-399C7E688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51054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C8024-1E4E-575B-DA29-26FAB9BA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AE0667-159D-AD14-3C68-07917C0E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B3971-AC6A-CFCD-5328-30F4D97A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5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C95CEBD-2195-8C4B-AC7B-7F12F4DD2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Boolean Expression Evaluation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59AAEA5-33FB-9740-8647-9C789F6C87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ACM controls access to database fields</a:t>
            </a:r>
          </a:p>
          <a:p>
            <a:pPr lvl="1" eaLnBrk="1" hangingPunct="1">
              <a:defRPr/>
            </a:pPr>
            <a:r>
              <a:rPr lang="en-US"/>
              <a:t>Subjects have attributes</a:t>
            </a:r>
          </a:p>
          <a:p>
            <a:pPr lvl="1" eaLnBrk="1" hangingPunct="1">
              <a:defRPr/>
            </a:pPr>
            <a:r>
              <a:rPr lang="en-US"/>
              <a:t>Verbs define type of access</a:t>
            </a:r>
          </a:p>
          <a:p>
            <a:pPr lvl="1" eaLnBrk="1" hangingPunct="1">
              <a:defRPr/>
            </a:pPr>
            <a:r>
              <a:rPr lang="en-US"/>
              <a:t>Rules associated with objects, verb pair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Subject attempts to access object</a:t>
            </a:r>
          </a:p>
          <a:p>
            <a:pPr lvl="1" eaLnBrk="1" hangingPunct="1">
              <a:defRPr/>
            </a:pPr>
            <a:r>
              <a:rPr lang="en-US"/>
              <a:t>Rule for object, verb evaluated, grants or denies access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18B09-413D-D16D-5140-1A864E08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870F1-EAE2-04AD-75E2-5E457C03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173DD-B940-97F3-71A4-8DCF50DE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4E58638-D831-9A4D-9A87-9EEE538A8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Example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603FEDD-30D3-FE49-9F86-B82B09BDCB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595438" algn="l"/>
              </a:tabLst>
            </a:pPr>
            <a:r>
              <a:rPr lang="en-US" altLang="en-US"/>
              <a:t>Subject annie</a:t>
            </a:r>
          </a:p>
          <a:p>
            <a:pPr lvl="1">
              <a:tabLst>
                <a:tab pos="1595438" algn="l"/>
              </a:tabLst>
            </a:pPr>
            <a:r>
              <a:rPr lang="en-US" altLang="en-US"/>
              <a:t>Attributes </a:t>
            </a:r>
            <a:r>
              <a:rPr lang="en-US" altLang="en-US" i="1"/>
              <a:t>role</a:t>
            </a:r>
            <a:r>
              <a:rPr lang="en-US" altLang="en-US"/>
              <a:t> (artist), </a:t>
            </a:r>
            <a:r>
              <a:rPr lang="en-US" altLang="en-US" i="1"/>
              <a:t>group</a:t>
            </a:r>
            <a:r>
              <a:rPr lang="en-US" altLang="en-US"/>
              <a:t> (creative)</a:t>
            </a:r>
          </a:p>
          <a:p>
            <a:pPr>
              <a:tabLst>
                <a:tab pos="1595438" algn="l"/>
              </a:tabLst>
            </a:pPr>
            <a:r>
              <a:rPr lang="en-US" altLang="en-US"/>
              <a:t>Verb paint</a:t>
            </a:r>
          </a:p>
          <a:p>
            <a:pPr lvl="1">
              <a:tabLst>
                <a:tab pos="1595438" algn="l"/>
              </a:tabLst>
            </a:pPr>
            <a:r>
              <a:rPr lang="en-US" altLang="en-US"/>
              <a:t>Default 0 (deny unless explicitly granted)</a:t>
            </a:r>
          </a:p>
          <a:p>
            <a:pPr>
              <a:tabLst>
                <a:tab pos="1595438" algn="l"/>
              </a:tabLst>
            </a:pPr>
            <a:r>
              <a:rPr lang="en-US" altLang="en-US"/>
              <a:t>Object picture</a:t>
            </a:r>
          </a:p>
          <a:p>
            <a:pPr lvl="1">
              <a:tabLst>
                <a:tab pos="1595438" algn="l"/>
              </a:tabLst>
            </a:pPr>
            <a:r>
              <a:rPr lang="en-US" altLang="en-US"/>
              <a:t>Rule:</a:t>
            </a:r>
          </a:p>
          <a:p>
            <a:pPr lvl="1">
              <a:buNone/>
              <a:tabLst>
                <a:tab pos="1595438" algn="l"/>
              </a:tabLst>
            </a:pPr>
            <a:r>
              <a:rPr lang="en-US" altLang="en-US"/>
              <a:t>	paint:	</a:t>
            </a:r>
            <a:r>
              <a:rPr lang="en-US" altLang="ja-JP">
                <a:latin typeface="Arial" panose="020B0604020202020204" pitchFamily="34" charset="0"/>
              </a:rPr>
              <a:t>‘</a:t>
            </a:r>
            <a:r>
              <a:rPr lang="en-US" altLang="ja-JP"/>
              <a:t>artist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 in subject.role and</a:t>
            </a:r>
          </a:p>
          <a:p>
            <a:pPr lvl="1">
              <a:buNone/>
              <a:tabLst>
                <a:tab pos="1595438" algn="l"/>
              </a:tabLst>
            </a:pPr>
            <a:r>
              <a:rPr lang="en-US" altLang="en-US"/>
              <a:t>		</a:t>
            </a:r>
            <a:r>
              <a:rPr lang="en-US" altLang="ja-JP">
                <a:latin typeface="Arial" panose="020B0604020202020204" pitchFamily="34" charset="0"/>
              </a:rPr>
              <a:t>‘</a:t>
            </a:r>
            <a:r>
              <a:rPr lang="en-US" altLang="ja-JP"/>
              <a:t>creative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 in subject.groups and</a:t>
            </a:r>
          </a:p>
          <a:p>
            <a:pPr lvl="1">
              <a:buNone/>
              <a:tabLst>
                <a:tab pos="1595438" algn="l"/>
              </a:tabLst>
            </a:pPr>
            <a:r>
              <a:rPr lang="en-US" altLang="en-US"/>
              <a:t>		time.hour ≥ 0 and time.hour ≤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14F53D-8DCA-C412-8A7B-C902978D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7C40A-D257-1943-E286-2841BE11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EB291-56F1-20E8-F238-F8BA0656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5A64-36A1-A449-9F3F-9AFD232468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5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2888</Words>
  <Application>Microsoft Macintosh PowerPoint</Application>
  <PresentationFormat>Widescreen</PresentationFormat>
  <Paragraphs>403</Paragraphs>
  <Slides>31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</vt:lpstr>
      <vt:lpstr>Symbol</vt:lpstr>
      <vt:lpstr>Times</vt:lpstr>
      <vt:lpstr>Office Theme</vt:lpstr>
      <vt:lpstr>ECS 235B Module 4 Access Control Matrix</vt:lpstr>
      <vt:lpstr>Description</vt:lpstr>
      <vt:lpstr>Example 1</vt:lpstr>
      <vt:lpstr>Example 2</vt:lpstr>
      <vt:lpstr>Example 3</vt:lpstr>
      <vt:lpstr>UNIX/Linux Access Controls</vt:lpstr>
      <vt:lpstr>UNIX/Linux Access Controls</vt:lpstr>
      <vt:lpstr>Boolean Expression Evaluation</vt:lpstr>
      <vt:lpstr>Example</vt:lpstr>
      <vt:lpstr>ACM at 3AM and 10AM</vt:lpstr>
      <vt:lpstr>History</vt:lpstr>
      <vt:lpstr>Example Program</vt:lpstr>
      <vt:lpstr>Before helper_proc Called</vt:lpstr>
      <vt:lpstr>After helper_proc Called</vt:lpstr>
      <vt:lpstr>State Transitions</vt:lpstr>
      <vt:lpstr>Primitive Operations</vt:lpstr>
      <vt:lpstr>Create Subject</vt:lpstr>
      <vt:lpstr>Create Object</vt:lpstr>
      <vt:lpstr>Add Right</vt:lpstr>
      <vt:lpstr>Delete Right</vt:lpstr>
      <vt:lpstr>Destroy Subject</vt:lpstr>
      <vt:lpstr>Destroy Object</vt:lpstr>
      <vt:lpstr>Creating File</vt:lpstr>
      <vt:lpstr>Mono-Operational Commands</vt:lpstr>
      <vt:lpstr>Conditional Commands</vt:lpstr>
      <vt:lpstr>Biconditional Commands (and)</vt:lpstr>
      <vt:lpstr>There Is No “or”</vt:lpstr>
      <vt:lpstr>General Form</vt:lpstr>
      <vt:lpstr>Copy Flag and Right</vt:lpstr>
      <vt:lpstr>Own Right</vt:lpstr>
      <vt:lpstr>Attenuation of Privilege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ECS 235B Lecture 1, Module 4</dc:title>
  <dc:creator>Matt Bishop</dc:creator>
  <cp:lastModifiedBy>Matt Bishop</cp:lastModifiedBy>
  <cp:revision>13</cp:revision>
  <dcterms:created xsi:type="dcterms:W3CDTF">2021-01-02T23:10:02Z</dcterms:created>
  <dcterms:modified xsi:type="dcterms:W3CDTF">2023-01-11T00:18:58Z</dcterms:modified>
</cp:coreProperties>
</file>