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430" r:id="rId3"/>
    <p:sldId id="431" r:id="rId4"/>
    <p:sldId id="432" r:id="rId5"/>
    <p:sldId id="43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37"/>
  </p:normalViewPr>
  <p:slideViewPr>
    <p:cSldViewPr snapToGrid="0" snapToObjects="1">
      <p:cViewPr varScale="1">
        <p:scale>
          <a:sx n="127" d="100"/>
          <a:sy n="127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B683D-2DDA-B442-B128-24D810E2D0E4}" type="datetimeFigureOut">
              <a:rPr lang="en-US" smtClean="0"/>
              <a:t>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7EDD1-EE65-7C46-8228-B41EE895C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30499-7DF6-6D4D-AA18-4A0F966CF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5DC2-24BF-0348-8E3B-1EE27ADD9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92EAF-F522-9B4D-84F1-FBB357CB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1C108-4741-0D46-ABC3-E47EB3F0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B26BD-AAD7-5D45-AC12-CC6AE3DF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6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BC93-886B-D943-ACA6-A6D49011C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D40C8-D638-824B-974D-912897F58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176E2-AE3E-D048-996B-C2D6E1F5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8A6C8-E5E9-EE45-A434-F89FEBBA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F84AF-8165-5141-AC74-8179E99D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1A4B6-B131-F646-B9DA-B12C5D681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6092C1-AC13-1E4E-A09F-CAFF485E8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1D8B3-8820-2E4B-9583-47122509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9440-3238-B645-AF89-12153F3B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AFCF-46C6-FE47-AA06-5646B65E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2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056C-F78F-D249-9880-67232BD5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D7412-1E26-DC4A-8F01-46987E053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2DE1D-7887-5040-B1F6-965335AD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B7302-2E7A-7E4D-9AF7-2FE867FD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4E75B-086A-C041-A2BF-A5F0B389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6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0777-0F04-A44E-8CCF-164321A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59D5E-BB02-514D-BE80-9D7FDA36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8158B-28DA-9443-9520-7E44F5AB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4EA31-F6E2-E749-8608-42DCAA20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A8B95-8D57-4B49-B90C-4562A5F3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6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38B1-3EF9-2E47-A922-BFD75451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8456-F230-7245-B744-375FEFA74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34FD3-135C-C946-87FC-0B57886F2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AA3F4-16AF-7649-9E48-7B16CA94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5409A-11B5-E64B-AF50-156F8695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FB815-FC61-6843-BD7F-02406C09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76B1-E94B-DE41-B0DB-DDCBED9F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BB069-A393-B543-B1B6-A0EBA7F3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BEC32-9DFC-5646-8E71-CCDDEB41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0A4E4-28DF-3444-BB5C-6A355710D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73BEE-3442-DF49-BFA9-C591C0C9C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881D3-4048-0041-8D51-380D19CE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D4FA0-6012-C04F-9749-0903CB419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35475-A928-1449-8A34-AF85B6CE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2C6DE-7539-6142-9770-FFF3F39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53E27-B23D-0E42-8B1C-FA0E699D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FEEC9-C1C8-AA4C-BBA4-CC7AF2CA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50846-9312-7444-B0E0-03863113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75F0E-38E1-CC47-A154-64CB885E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6F380-5749-ED4B-9A31-6D152698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881E0-16BE-6D46-9CA3-94FFE982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2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42CA-8DE4-764F-8342-3B3BEBC0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021D6-8780-7E47-A49C-8D0CEC77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C7A71-B355-444F-B294-CBAF1AFEA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305F8-F876-1240-B62F-40997541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73E94-423A-B442-B72C-303407AE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129D0-7670-4444-8037-70296A87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6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6893-DC7B-3A4F-9648-75ECC810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8CC02-3A36-E943-855B-8D6E7F660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E7A4E-3E9A-5344-AF3E-DD132E060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12F55-DB5B-C148-B6AA-9B616710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DF31C-6E8B-E74D-9C1A-8A8D19F6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2A948-E6E7-C84B-8FE9-0C1AD5E4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FFFE-A2CB-F74B-924C-1391D259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16478-A238-6C45-961F-78055D0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4493-64AA-E543-88BA-D7B7F1632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88001-FBB2-1649-8E33-FF5632309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7BD6-4982-C74E-B0C9-1E5AA41F1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7F7E-18B1-2146-9861-6744D21F0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5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276D-09EF-C34F-A719-7CD761316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ECS 235B Module 5</a:t>
            </a:r>
            <a:br>
              <a:rPr lang="en-US" dirty="0"/>
            </a:br>
            <a:r>
              <a:rPr lang="en-US" dirty="0"/>
              <a:t>Attribute-Based Access Control Matrix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2D302-7CBF-344E-8508-DE5C643ACD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5C9D-F32C-994F-B748-22700C2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5, 2022;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BCE12-75DF-0A4B-A9A3-EDE98E4C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2E91-3315-0D4C-A60F-0EE15221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1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1C58BD8-F9E4-82C2-2C72-6831ED46A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3"/>
    </mc:Choice>
    <mc:Fallback>
      <p:transition spd="slow" advTm="3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8476-F763-2640-8FBA-0C4DA933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ED540-84FA-2140-8538-5CE64E5FA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attribute</a:t>
            </a:r>
            <a:r>
              <a:rPr lang="en-US" dirty="0"/>
              <a:t>: variable of a specific data type associated with an entity</a:t>
            </a:r>
          </a:p>
          <a:p>
            <a:r>
              <a:rPr lang="en-US" i="1" dirty="0" err="1"/>
              <a:t>att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dirty="0"/>
              <a:t>): set of attribute values associated with </a:t>
            </a:r>
            <a:r>
              <a:rPr lang="en-US" i="1" dirty="0"/>
              <a:t>o</a:t>
            </a:r>
            <a:r>
              <a:rPr lang="en-US" dirty="0"/>
              <a:t>, called the </a:t>
            </a:r>
            <a:r>
              <a:rPr lang="en-US" i="1" dirty="0"/>
              <a:t>attribute value tuple</a:t>
            </a:r>
            <a:r>
              <a:rPr lang="en-US" dirty="0"/>
              <a:t> of </a:t>
            </a:r>
            <a:r>
              <a:rPr lang="en-US" i="1" dirty="0"/>
              <a:t>o</a:t>
            </a:r>
          </a:p>
          <a:p>
            <a:pPr lvl="1"/>
            <a:r>
              <a:rPr lang="en-US" dirty="0"/>
              <a:t>Each attribute is written </a:t>
            </a:r>
            <a:r>
              <a:rPr lang="en-US" i="1" dirty="0" err="1"/>
              <a:t>o.a</a:t>
            </a:r>
            <a:r>
              <a:rPr lang="en-US" i="1" baseline="-25000" dirty="0" err="1"/>
              <a:t>i</a:t>
            </a:r>
            <a:r>
              <a:rPr lang="en-US" dirty="0"/>
              <a:t>, with value v drawn from set </a:t>
            </a:r>
            <a:r>
              <a:rPr lang="en-US" i="1" dirty="0" err="1"/>
              <a:t>Va</a:t>
            </a:r>
            <a:r>
              <a:rPr lang="en-US" i="1" baseline="-25000" dirty="0" err="1"/>
              <a:t>i</a:t>
            </a:r>
            <a:endParaRPr lang="en-US" sz="1800" i="1" baseline="-25000" dirty="0"/>
          </a:p>
          <a:p>
            <a:r>
              <a:rPr lang="en-US" i="1" dirty="0"/>
              <a:t>attribute predicate</a:t>
            </a:r>
            <a:r>
              <a:rPr lang="en-US" dirty="0"/>
              <a:t>: </a:t>
            </a:r>
            <a:r>
              <a:rPr lang="en-US" dirty="0" err="1"/>
              <a:t>boolean</a:t>
            </a:r>
            <a:r>
              <a:rPr lang="en-US" dirty="0"/>
              <a:t> expression built from attributes and constants with appropriate operation and relation symbols</a:t>
            </a:r>
          </a:p>
          <a:p>
            <a:pPr lvl="1"/>
            <a:r>
              <a:rPr lang="en-US" dirty="0"/>
              <a:t>Unary predicate:  built from one attribute</a:t>
            </a:r>
          </a:p>
          <a:p>
            <a:pPr lvl="1"/>
            <a:r>
              <a:rPr lang="en-US" dirty="0"/>
              <a:t>Binary predicate: built from two attributes</a:t>
            </a:r>
          </a:p>
          <a:p>
            <a:pPr lvl="1"/>
            <a:r>
              <a:rPr lang="en-US" dirty="0"/>
              <a:t>Can have as many attributes in a predicate as needed</a:t>
            </a:r>
          </a:p>
          <a:p>
            <a:pPr lvl="1"/>
            <a:r>
              <a:rPr lang="en-US" dirty="0"/>
              <a:t>Example: </a:t>
            </a:r>
            <a:r>
              <a:rPr lang="en-US" i="1" dirty="0" err="1"/>
              <a:t>Alice.credit</a:t>
            </a:r>
            <a:r>
              <a:rPr lang="en-US" dirty="0"/>
              <a:t> ≥ $100.00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53F28-37A2-0B42-8F9C-DDDE21EE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C549-889A-404D-9CE9-88AD496D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8FBEB-7AB8-BE46-AC56-1D22DF7E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2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743A6151-A2A6-73FC-4E10-EE4D6D6E9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85"/>
    </mc:Choice>
    <mc:Fallback>
      <p:transition spd="slow" advTm="9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F09A-52B7-184C-9B3A-610A3AAF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Based Access Control Matrix (ABAM)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A1E0-2C97-604D-AAC5-57F7101D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access control matrix so rows correspond to subjects and their attributes, and columns correspond to objects and their attributes</a:t>
            </a:r>
          </a:p>
          <a:p>
            <a:r>
              <a:rPr lang="en-US" dirty="0"/>
              <a:t>Note access control matrix discussed previously is special case</a:t>
            </a:r>
          </a:p>
          <a:p>
            <a:pPr lvl="1"/>
            <a:r>
              <a:rPr lang="en-US" dirty="0"/>
              <a:t>Just make the attribute sets be empty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2ADBC-664D-D243-ABCD-4F208161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91E87-63ED-CF47-9CBD-4C65FB55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7ED08-992F-EC40-A39E-DA8055AB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3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CDA17A1-2E62-680E-ED72-E6DD6B584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59"/>
    </mc:Choice>
    <mc:Fallback>
      <p:transition spd="slow" advTm="2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198F-04DE-AD41-844A-CF6A6B87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E75D-FF98-A846-91A2-7CFE942BD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enter</a:t>
            </a:r>
            <a:r>
              <a:rPr lang="en-US" dirty="0"/>
              <a:t>, </a:t>
            </a:r>
            <a:r>
              <a:rPr lang="en-US" b="1" dirty="0"/>
              <a:t>delete</a:t>
            </a:r>
            <a:r>
              <a:rPr lang="en-US" dirty="0"/>
              <a:t> as before</a:t>
            </a:r>
          </a:p>
          <a:p>
            <a:r>
              <a:rPr lang="en-US" b="1" dirty="0"/>
              <a:t>create subject</a:t>
            </a:r>
            <a:r>
              <a:rPr lang="en-US" dirty="0"/>
              <a:t>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b="1" dirty="0"/>
              <a:t>with attribute tuple</a:t>
            </a:r>
            <a:r>
              <a:rPr lang="en-US" i="1" dirty="0"/>
              <a:t> </a:t>
            </a:r>
            <a:r>
              <a:rPr lang="en-US" i="1" dirty="0" err="1"/>
              <a:t>att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): create subject </a:t>
            </a:r>
            <a:r>
              <a:rPr lang="en-US" i="1" dirty="0"/>
              <a:t>s</a:t>
            </a:r>
            <a:r>
              <a:rPr lang="en-US" dirty="0"/>
              <a:t> with given attribute tuple; additionally, add an identity attribute with a unique value</a:t>
            </a:r>
          </a:p>
          <a:p>
            <a:r>
              <a:rPr lang="en-US" b="1" dirty="0"/>
              <a:t>create object</a:t>
            </a:r>
            <a:r>
              <a:rPr lang="en-US" dirty="0"/>
              <a:t> </a:t>
            </a:r>
            <a:r>
              <a:rPr lang="en-US" i="1" dirty="0"/>
              <a:t>o</a:t>
            </a:r>
            <a:r>
              <a:rPr lang="en-US" dirty="0"/>
              <a:t> </a:t>
            </a:r>
            <a:r>
              <a:rPr lang="en-US" b="1" dirty="0"/>
              <a:t>with attribute tuple</a:t>
            </a:r>
            <a:r>
              <a:rPr lang="en-US" i="1" dirty="0"/>
              <a:t> </a:t>
            </a:r>
            <a:r>
              <a:rPr lang="en-US" i="1" dirty="0" err="1"/>
              <a:t>att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dirty="0"/>
              <a:t>): create object </a:t>
            </a:r>
            <a:r>
              <a:rPr lang="en-US" i="1" dirty="0"/>
              <a:t>o</a:t>
            </a:r>
            <a:r>
              <a:rPr lang="en-US" dirty="0"/>
              <a:t> with given attribute tuple; additionally, add an identity attribute with a unique value</a:t>
            </a:r>
          </a:p>
          <a:p>
            <a:r>
              <a:rPr lang="en-US" b="1" dirty="0"/>
              <a:t>destroy</a:t>
            </a:r>
            <a:r>
              <a:rPr lang="en-US" dirty="0"/>
              <a:t> as before except it also deletes. the associated attribute tuple</a:t>
            </a:r>
          </a:p>
          <a:p>
            <a:r>
              <a:rPr lang="en-US" b="1" dirty="0"/>
              <a:t>update attribute</a:t>
            </a:r>
            <a:r>
              <a:rPr lang="en-US" dirty="0"/>
              <a:t> </a:t>
            </a:r>
            <a:r>
              <a:rPr lang="en-US" i="1" dirty="0" err="1"/>
              <a:t>o.a</a:t>
            </a:r>
            <a:r>
              <a:rPr lang="en-US" i="1" baseline="-25000" dirty="0" err="1"/>
              <a:t>i</a:t>
            </a:r>
            <a:r>
              <a:rPr lang="en-US" dirty="0"/>
              <a:t>: update </a:t>
            </a:r>
            <a:r>
              <a:rPr lang="en-US" i="1" dirty="0" err="1"/>
              <a:t>att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dirty="0"/>
              <a:t>) = (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, ...,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, ..., </a:t>
            </a:r>
            <a:r>
              <a:rPr lang="en-US" i="1" dirty="0" err="1"/>
              <a:t>v</a:t>
            </a:r>
            <a:r>
              <a:rPr lang="en-US" i="1" baseline="-25000" dirty="0" err="1"/>
              <a:t>n</a:t>
            </a:r>
            <a:r>
              <a:rPr lang="en-US" dirty="0"/>
              <a:t>) to </a:t>
            </a:r>
            <a:r>
              <a:rPr lang="en-US" i="1" dirty="0" err="1"/>
              <a:t>att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dirty="0"/>
              <a:t>)’ = (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, ...,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i="1" dirty="0"/>
              <a:t>’</a:t>
            </a:r>
            <a:r>
              <a:rPr lang="en-US" dirty="0"/>
              <a:t>, ..., </a:t>
            </a:r>
            <a:r>
              <a:rPr lang="en-US" i="1" dirty="0" err="1"/>
              <a:t>v</a:t>
            </a:r>
            <a:r>
              <a:rPr lang="en-US" i="1" baseline="-25000" dirty="0" err="1"/>
              <a:t>n</a:t>
            </a:r>
            <a:r>
              <a:rPr lang="en-US" dirty="0"/>
              <a:t>), where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i="1" dirty="0"/>
              <a:t>’</a:t>
            </a:r>
            <a:r>
              <a:rPr lang="en-US" dirty="0"/>
              <a:t> ∈ </a:t>
            </a:r>
            <a:r>
              <a:rPr lang="en-US" i="1" dirty="0" err="1"/>
              <a:t>Va</a:t>
            </a:r>
            <a:r>
              <a:rPr lang="en-US" i="1" baseline="-25000" dirty="0" err="1"/>
              <a:t>i</a:t>
            </a:r>
            <a:r>
              <a:rPr lang="en-US" dirty="0"/>
              <a:t>, and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≠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i="1" dirty="0"/>
              <a:t>’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F3018-8CA3-274F-A7D6-09098AE5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09B1A-2D74-D449-87B2-CB40554C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D278A-6B3C-4C40-A9FE-44533F26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4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2B1DE84C-B0A9-0EBA-292F-3F09F8028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1"/>
    </mc:Choice>
    <mc:Fallback>
      <p:transition spd="slow" advTm="9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4574-7FD0-7143-A60D-84F03DE2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4F6E-656C-374F-AC61-365233316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previous commands, except that conditions may include attribute predicates</a:t>
            </a:r>
          </a:p>
          <a:p>
            <a:r>
              <a:rPr lang="en-US" altLang="en-US" dirty="0"/>
              <a:t>Let </a:t>
            </a:r>
            <a:r>
              <a:rPr lang="en-US" altLang="en-US" i="1" dirty="0"/>
              <a:t>p</a:t>
            </a:r>
            <a:r>
              <a:rPr lang="en-US" altLang="en-US" dirty="0"/>
              <a:t> give </a:t>
            </a:r>
            <a:r>
              <a:rPr lang="en-US" altLang="en-US" i="1" dirty="0"/>
              <a:t>q</a:t>
            </a:r>
            <a:r>
              <a:rPr lang="en-US" altLang="en-US" dirty="0"/>
              <a:t> </a:t>
            </a:r>
            <a:r>
              <a:rPr lang="en-US" altLang="en-US" i="1" dirty="0"/>
              <a:t>r</a:t>
            </a:r>
            <a:r>
              <a:rPr lang="en-US" altLang="en-US" dirty="0"/>
              <a:t> rights over </a:t>
            </a:r>
            <a:r>
              <a:rPr lang="en-US" altLang="en-US" i="1" dirty="0"/>
              <a:t>f</a:t>
            </a:r>
            <a:r>
              <a:rPr lang="en-US" altLang="en-US" dirty="0"/>
              <a:t>, if </a:t>
            </a:r>
            <a:r>
              <a:rPr lang="en-US" altLang="en-US" i="1" dirty="0"/>
              <a:t>p</a:t>
            </a:r>
            <a:r>
              <a:rPr lang="en-US" altLang="en-US" dirty="0"/>
              <a:t> owns </a:t>
            </a:r>
            <a:r>
              <a:rPr lang="en-US" altLang="en-US" i="1" dirty="0"/>
              <a:t>f</a:t>
            </a:r>
            <a:r>
              <a:rPr lang="en-US" altLang="en-US" dirty="0"/>
              <a:t> and value of </a:t>
            </a:r>
            <a:r>
              <a:rPr lang="en-US" altLang="en-US" i="1" dirty="0"/>
              <a:t>p</a:t>
            </a:r>
            <a:r>
              <a:rPr lang="en-US" altLang="en-US" dirty="0"/>
              <a:t>’s attribute </a:t>
            </a:r>
            <a:r>
              <a:rPr lang="en-US" altLang="en-US" i="1" dirty="0" err="1"/>
              <a:t>jobcode</a:t>
            </a:r>
            <a:r>
              <a:rPr lang="en-US" altLang="en-US" dirty="0"/>
              <a:t> is between 3 and 5 inclusive</a:t>
            </a:r>
            <a:endParaRPr lang="en-US" altLang="en-US" i="1" dirty="0"/>
          </a:p>
          <a:p>
            <a:pPr>
              <a:lnSpc>
                <a:spcPct val="70000"/>
              </a:lnSpc>
              <a:buNone/>
            </a:pPr>
            <a:r>
              <a:rPr lang="en-US" altLang="en-US" b="1" dirty="0"/>
              <a:t>	</a:t>
            </a:r>
            <a:r>
              <a:rPr lang="en-US" altLang="en-US" sz="2400" b="1" dirty="0">
                <a:latin typeface="Courier" pitchFamily="2" charset="0"/>
              </a:rPr>
              <a:t>command </a:t>
            </a:r>
            <a:r>
              <a:rPr lang="en-US" altLang="en-US" sz="2400" i="1" dirty="0">
                <a:latin typeface="Courier" pitchFamily="2" charset="0"/>
              </a:rPr>
              <a:t>grant•read•file•attribute•3to5</a:t>
            </a:r>
            <a:r>
              <a:rPr lang="en-US" altLang="en-US" sz="2400" dirty="0">
                <a:latin typeface="Courier" pitchFamily="2" charset="0"/>
              </a:rPr>
              <a:t>(</a:t>
            </a:r>
            <a:r>
              <a:rPr lang="en-US" altLang="en-US" sz="2400" i="1" dirty="0">
                <a:latin typeface="Courier" pitchFamily="2" charset="0"/>
              </a:rPr>
              <a:t>p</a:t>
            </a:r>
            <a:r>
              <a:rPr lang="en-US" altLang="en-US" sz="2400" dirty="0">
                <a:latin typeface="Courier" pitchFamily="2" charset="0"/>
              </a:rPr>
              <a:t>, </a:t>
            </a:r>
            <a:r>
              <a:rPr lang="en-US" altLang="en-US" sz="2400" i="1" dirty="0">
                <a:latin typeface="Courier" pitchFamily="2" charset="0"/>
              </a:rPr>
              <a:t>f</a:t>
            </a:r>
            <a:r>
              <a:rPr lang="en-US" altLang="en-US" sz="2400" dirty="0">
                <a:latin typeface="Courier" pitchFamily="2" charset="0"/>
              </a:rPr>
              <a:t>, </a:t>
            </a:r>
            <a:r>
              <a:rPr lang="en-US" altLang="en-US" sz="2400" i="1" dirty="0">
                <a:latin typeface="Courier" pitchFamily="2" charset="0"/>
              </a:rPr>
              <a:t>q</a:t>
            </a:r>
            <a:r>
              <a:rPr lang="en-US" altLang="en-US" sz="2400" dirty="0">
                <a:latin typeface="Courier" pitchFamily="2" charset="0"/>
              </a:rPr>
              <a:t>)</a:t>
            </a:r>
          </a:p>
          <a:p>
            <a:pPr>
              <a:lnSpc>
                <a:spcPct val="70000"/>
              </a:lnSpc>
              <a:buNone/>
              <a:tabLst>
                <a:tab pos="566738" algn="l"/>
              </a:tabLst>
            </a:pPr>
            <a:r>
              <a:rPr lang="en-US" altLang="en-US" sz="2400" b="1" dirty="0">
                <a:latin typeface="Courier" pitchFamily="2" charset="0"/>
              </a:rPr>
              <a:t>		if </a:t>
            </a:r>
            <a:r>
              <a:rPr lang="en-US" altLang="en-US" sz="2400" i="1" dirty="0">
                <a:latin typeface="Courier" pitchFamily="2" charset="0"/>
              </a:rPr>
              <a:t>own</a:t>
            </a:r>
            <a:r>
              <a:rPr lang="en-US" altLang="en-US" sz="2400" b="1" dirty="0">
                <a:latin typeface="Courier" pitchFamily="2" charset="0"/>
              </a:rPr>
              <a:t> in </a:t>
            </a:r>
            <a:r>
              <a:rPr lang="en-US" altLang="en-US" sz="2400" i="1" dirty="0">
                <a:latin typeface="Courier" pitchFamily="2" charset="0"/>
              </a:rPr>
              <a:t>A</a:t>
            </a:r>
            <a:r>
              <a:rPr lang="en-US" altLang="en-US" sz="2400" b="1" dirty="0">
                <a:latin typeface="Courier" pitchFamily="2" charset="0"/>
              </a:rPr>
              <a:t>[</a:t>
            </a:r>
            <a:r>
              <a:rPr lang="en-US" altLang="en-US" sz="2400" i="1" dirty="0">
                <a:latin typeface="Courier" pitchFamily="2" charset="0"/>
              </a:rPr>
              <a:t>p</a:t>
            </a:r>
            <a:r>
              <a:rPr lang="en-US" altLang="en-US" sz="2400" b="1" dirty="0">
                <a:latin typeface="Courier" pitchFamily="2" charset="0"/>
              </a:rPr>
              <a:t>, </a:t>
            </a:r>
            <a:r>
              <a:rPr lang="en-US" altLang="en-US" sz="2400" i="1" dirty="0">
                <a:latin typeface="Courier" pitchFamily="2" charset="0"/>
              </a:rPr>
              <a:t>f</a:t>
            </a:r>
            <a:r>
              <a:rPr lang="en-US" altLang="en-US" sz="2400" b="1" dirty="0">
                <a:latin typeface="Courier" pitchFamily="2" charset="0"/>
              </a:rPr>
              <a:t>] and </a:t>
            </a:r>
            <a:r>
              <a:rPr lang="en-US" altLang="en-US" sz="2400" dirty="0">
                <a:latin typeface="Courier" pitchFamily="2" charset="0"/>
              </a:rPr>
              <a:t>3 ≤ </a:t>
            </a:r>
            <a:r>
              <a:rPr lang="en-US" altLang="en-US" sz="2400" i="1" dirty="0" err="1">
                <a:latin typeface="Courier" pitchFamily="2" charset="0"/>
              </a:rPr>
              <a:t>p.jobcode</a:t>
            </a:r>
            <a:r>
              <a:rPr lang="en-US" altLang="en-US" sz="2400" b="1" dirty="0">
                <a:latin typeface="Courier" pitchFamily="2" charset="0"/>
              </a:rPr>
              <a:t> and </a:t>
            </a:r>
            <a:r>
              <a:rPr lang="en-US" altLang="en-US" sz="2400" i="1" dirty="0" err="1">
                <a:latin typeface="Courier" pitchFamily="2" charset="0"/>
              </a:rPr>
              <a:t>p.jobcode</a:t>
            </a:r>
            <a:r>
              <a:rPr lang="en-US" altLang="en-US" sz="2400" dirty="0">
                <a:latin typeface="Courier" pitchFamily="2" charset="0"/>
              </a:rPr>
              <a:t> ≤ 5</a:t>
            </a:r>
          </a:p>
          <a:p>
            <a:pPr>
              <a:lnSpc>
                <a:spcPct val="70000"/>
              </a:lnSpc>
              <a:buNone/>
              <a:tabLst>
                <a:tab pos="566738" algn="l"/>
              </a:tabLst>
            </a:pPr>
            <a:r>
              <a:rPr lang="en-US" altLang="en-US" sz="2400" b="1" dirty="0">
                <a:latin typeface="Courier" pitchFamily="2" charset="0"/>
              </a:rPr>
              <a:t>		then</a:t>
            </a:r>
          </a:p>
          <a:p>
            <a:pPr>
              <a:lnSpc>
                <a:spcPct val="70000"/>
              </a:lnSpc>
              <a:buNone/>
              <a:tabLst>
                <a:tab pos="566738" algn="l"/>
              </a:tabLst>
            </a:pPr>
            <a:r>
              <a:rPr lang="en-US" altLang="en-US" sz="2400" b="1" dirty="0">
                <a:latin typeface="Courier" pitchFamily="2" charset="0"/>
              </a:rPr>
              <a:t>			enter </a:t>
            </a:r>
            <a:r>
              <a:rPr lang="en-US" altLang="en-US" sz="2400" i="1" dirty="0">
                <a:latin typeface="Courier" pitchFamily="2" charset="0"/>
              </a:rPr>
              <a:t>r</a:t>
            </a:r>
            <a:r>
              <a:rPr lang="en-US" altLang="en-US" sz="2400" b="1" dirty="0">
                <a:latin typeface="Courier" pitchFamily="2" charset="0"/>
              </a:rPr>
              <a:t> into </a:t>
            </a:r>
            <a:r>
              <a:rPr lang="en-US" altLang="en-US" sz="2400" i="1" dirty="0">
                <a:latin typeface="Courier" pitchFamily="2" charset="0"/>
              </a:rPr>
              <a:t>A</a:t>
            </a:r>
            <a:r>
              <a:rPr lang="en-US" altLang="en-US" sz="2400" b="1" dirty="0">
                <a:latin typeface="Courier" pitchFamily="2" charset="0"/>
              </a:rPr>
              <a:t>[</a:t>
            </a:r>
            <a:r>
              <a:rPr lang="en-US" altLang="en-US" sz="2400" i="1" dirty="0">
                <a:latin typeface="Courier" pitchFamily="2" charset="0"/>
              </a:rPr>
              <a:t>q</a:t>
            </a:r>
            <a:r>
              <a:rPr lang="en-US" altLang="en-US" sz="2400" b="1" dirty="0">
                <a:latin typeface="Courier" pitchFamily="2" charset="0"/>
              </a:rPr>
              <a:t>, </a:t>
            </a:r>
            <a:r>
              <a:rPr lang="en-US" altLang="en-US" sz="2400" i="1" dirty="0">
                <a:latin typeface="Courier" pitchFamily="2" charset="0"/>
              </a:rPr>
              <a:t>f</a:t>
            </a:r>
            <a:r>
              <a:rPr lang="en-US" altLang="en-US" sz="2400" b="1" dirty="0">
                <a:latin typeface="Courier" pitchFamily="2" charset="0"/>
              </a:rPr>
              <a:t>];</a:t>
            </a:r>
          </a:p>
          <a:p>
            <a:pPr>
              <a:lnSpc>
                <a:spcPct val="70000"/>
              </a:lnSpc>
              <a:buNone/>
            </a:pPr>
            <a:r>
              <a:rPr lang="en-US" altLang="en-US" sz="2400" b="1" dirty="0">
                <a:latin typeface="Courier" pitchFamily="2" charset="0"/>
              </a:rPr>
              <a:t>	end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C368A-BB9B-3848-A31E-4518650A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5, 2021; Module 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DEFE3-063C-E94D-AEB1-83F28E70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ECS 235B, Foundations of Computer and Information Security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B7C5-5711-094C-AEAF-A64460C0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F7E-18B1-2146-9861-6744D21F063A}" type="slidenum">
              <a:rPr lang="en-US" smtClean="0"/>
              <a:t>5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E51D2DA-1FFF-95D6-2EF6-893A938FC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2"/>
    </mc:Choice>
    <mc:Fallback>
      <p:transition spd="slow" advTm="4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453</Words>
  <Application>Microsoft Macintosh PowerPoint</Application>
  <PresentationFormat>Widescreen</PresentationFormat>
  <Paragraphs>43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Courier</vt:lpstr>
      <vt:lpstr>Office Theme</vt:lpstr>
      <vt:lpstr>ECS 235B Module 5 Attribute-Based Access Control Matrix</vt:lpstr>
      <vt:lpstr>Attributes</vt:lpstr>
      <vt:lpstr>Attribute Based Access Control Matrix (ABAM)</vt:lpstr>
      <vt:lpstr>Primitive Operations</vt:lpstr>
      <vt:lpstr>Commands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Bishop</dc:creator>
  <cp:lastModifiedBy>Matt Bishop</cp:lastModifiedBy>
  <cp:revision>20</cp:revision>
  <cp:lastPrinted>2019-01-09T21:26:25Z</cp:lastPrinted>
  <dcterms:created xsi:type="dcterms:W3CDTF">2019-01-07T19:30:06Z</dcterms:created>
  <dcterms:modified xsi:type="dcterms:W3CDTF">2023-01-12T18:38:20Z</dcterms:modified>
</cp:coreProperties>
</file>