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34" r:id="rId3"/>
    <p:sldId id="335" r:id="rId4"/>
    <p:sldId id="33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/>
    <p:restoredTop sz="94687"/>
  </p:normalViewPr>
  <p:slideViewPr>
    <p:cSldViewPr snapToGrid="0" snapToObjects="1">
      <p:cViewPr varScale="1">
        <p:scale>
          <a:sx n="127" d="100"/>
          <a:sy n="127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915F-20C8-3949-9710-9B6FEBE9DB58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A01FE-2DFF-CD4F-ADAE-175B9BFC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2361-F37E-7047-BF27-3C86CDD29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48DF5-BD06-5643-B0FD-2D7C05691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71F4-DFC6-9C40-97F3-8C5764AD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Module 33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9913-E570-4744-BB1F-7F92D2A3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3D451-5074-1647-B654-BAC0186C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9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7F02-4744-9C49-95C9-18AB65EC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4D0AA-D741-0B4A-9AEB-76B5D45A8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0C66-CBE6-9449-973A-25E43C1F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F6594-8A9F-AD45-AD7A-665AEC18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C6E97-7125-E64D-AAF2-2E07ECB4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A2523-CBAD-B64E-A276-FE5A14194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F4027-69AA-1843-825F-CAA2E45CA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F5480-28C1-5B44-BDC9-E4D85E3C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6B62B-5FD5-AA48-9505-C5B5D5AA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25300-E0B1-894E-A3E1-30B64D25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3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7069-256A-394F-B5A0-407EF8F1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C159-EF16-8D46-84AD-A2B2268BB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D22B1-2B5F-0B43-B8E7-A24D4842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6D967-1881-304C-8308-D9F3F0F2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F92C-B590-6142-B76B-1FFCB03E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4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2E9B-251C-ED4F-8951-6B709B02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F0FFE-02AF-6145-843F-BAD0AA8EE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6DE1-CB1A-F547-A1E1-ABF9AB1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EAAC3-DBEE-1B4C-8E6D-84FAEC8F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DD12-2A8A-5D4E-A441-8D282A62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BFDD-02E0-5643-9332-D294FE96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EE2A6-5C0A-BB49-AEA0-17B617377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DD13C-3499-9A4E-9DBA-94783EBE3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A509-D652-4744-A076-DF4958DC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9CA7A-90C2-B242-A9E6-C21D5531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93A2D-BCA2-384F-A33A-F885B88B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D002-73F4-354E-9783-1560EDFA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B4E3-A308-F943-B7FC-C9CA052BC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7B7E0-0FE7-044F-AD4C-0FE9F798E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66746-FF03-034B-8206-74F84586D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FBE4D-F3DD-EC49-9FAD-467506D7F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4EA6C-6B11-994D-82C0-199BA6A7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21404-38C8-974D-9416-5EF68EDE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0CE56-D3BF-CE47-91EA-DDC6EA2C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6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AFBB-8057-4A42-9E6A-61ADE9F6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F14D0-DB97-864C-8683-A3554918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436F2-B8B2-A848-9632-D164CFDE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5A25A-4417-6D49-93B4-D032341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3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3CFB6-67DA-D143-AE33-93BA5F27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520C0-984A-A446-AAB8-F0CFAC2D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E591D-50B4-2E41-95AB-67206F13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4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93FD-304A-0E40-B373-8BD89B7C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AA35-CC07-0243-92DF-08A8D414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C6280-F07E-9940-809B-0500E26AF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5273D-5729-224C-AE6F-434FE7E7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C288E-F109-1042-8F25-F4E38E85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CD07E-5473-784E-9CBE-572647F8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5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CD73-4ABB-974C-803B-7A51C47D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3A90D-8ECE-CD46-915D-F0478DBBB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8C723-A8ED-404E-93DD-E12B5B013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3D5C8-9412-5841-9192-5CE9525B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4CA07-5409-BF40-A255-86A538D1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16C60-A5EB-244A-85C8-490E4799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4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9F061-953F-FE4E-B123-EF2AAD32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9FF8-EA2D-F848-A878-2F47BA5D1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CE376-8D6F-0546-95B0-57175EA1D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Module 33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503CA-7075-BF45-A33E-7F679677C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</a:defRPr>
            </a:lvl1pPr>
          </a:lstStyle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F712E-317B-634F-806D-6D9337157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276D-09EF-C34F-A719-7CD761316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ECS 235B Module 33</a:t>
            </a:r>
            <a:br>
              <a:rPr lang="en-US" dirty="0"/>
            </a:br>
            <a:r>
              <a:rPr lang="en-US" dirty="0"/>
              <a:t>Break-the-Glass Policies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2D302-7CBF-344E-8508-DE5C643AC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8E816-EFE4-6C40-946D-26A6DEFE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622445-6FFD-9A4D-86CC-B6040B28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8D9B9B-FB60-594E-9924-1CB74241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0B705725-FB5A-C4A0-4F17-A894672BA4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1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36"/>
    </mc:Choice>
    <mc:Fallback>
      <p:transition spd="slow" advTm="57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D11E-AEE9-F743-AB95-46089E90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Break-the-Glass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EFA03-0AF6-3044-B173-7C11C2441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when security requirements conflict, some access controls may need to be overwritten in an unpredictable manner</a:t>
            </a:r>
          </a:p>
          <a:p>
            <a:pPr lvl="1"/>
            <a:r>
              <a:rPr lang="en-US" dirty="0"/>
              <a:t>Example: a doctor may need access to a medical record to treat someone, yet that person is unable to give consent (without which access would be denied)</a:t>
            </a:r>
          </a:p>
          <a:p>
            <a:r>
              <a:rPr lang="en-US" dirty="0"/>
              <a:t>User overrides the denial</a:t>
            </a:r>
          </a:p>
          <a:p>
            <a:pPr lvl="1"/>
            <a:r>
              <a:rPr lang="en-US" dirty="0"/>
              <a:t>Controls notify some people about the override</a:t>
            </a:r>
          </a:p>
          <a:p>
            <a:pPr lvl="1"/>
            <a:r>
              <a:rPr lang="en-US" dirty="0"/>
              <a:t>Controls log override for later audit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27DED-1CA2-1F44-9F87-79A7CDD1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F5969-24F6-B14B-AE6E-1E787103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44B36-160E-D349-AF3F-8B8522E2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C8143F3C-864E-EDC3-F524-E88BAF6231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4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80"/>
    </mc:Choice>
    <mc:Fallback>
      <p:transition spd="slow" advTm="39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540C-7A93-3E44-8A53-87880532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Rumpole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DABC-F04F-5A4D-A8F2-DA85DF1B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Implements a break-the-glass policy</a:t>
            </a:r>
          </a:p>
          <a:p>
            <a:r>
              <a:rPr lang="en-US" i="1" dirty="0"/>
              <a:t>Evidential rules</a:t>
            </a:r>
            <a:r>
              <a:rPr lang="en-US" dirty="0"/>
              <a:t>: how to assemble evidence to create context for request</a:t>
            </a:r>
          </a:p>
          <a:p>
            <a:r>
              <a:rPr lang="en-US" i="1" dirty="0"/>
              <a:t>Break-glass rules</a:t>
            </a:r>
            <a:r>
              <a:rPr lang="en-US" dirty="0"/>
              <a:t>: define permissions</a:t>
            </a:r>
          </a:p>
          <a:p>
            <a:pPr lvl="2"/>
            <a:r>
              <a:rPr lang="en-US" dirty="0"/>
              <a:t>Includes constraints such as obligations to justify need for actions</a:t>
            </a:r>
          </a:p>
          <a:p>
            <a:r>
              <a:rPr lang="en-US" i="1" dirty="0"/>
              <a:t>Grant policies</a:t>
            </a:r>
            <a:r>
              <a:rPr lang="en-US" dirty="0"/>
              <a:t>: how rules are combined to determine whether to grant override</a:t>
            </a:r>
          </a:p>
          <a:p>
            <a:endParaRPr lang="en-US" i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2A391-494E-414D-B889-0C3C8E4E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B13BA-B4D4-FB4B-B3F6-F5D2AF06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36366-2AC8-6140-A3E0-F541A4B6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ECF1883D-C19B-7EAD-7338-75827FD0D7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06"/>
    </mc:Choice>
    <mc:Fallback>
      <p:transition spd="slow" advTm="50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540C-7A93-3E44-8A53-87880532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Rumpole</a:t>
            </a:r>
            <a:r>
              <a:rPr lang="en-US" dirty="0"/>
              <a:t> Enforcement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DABC-F04F-5A4D-A8F2-DA85DF1B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Request</a:t>
            </a:r>
            <a:r>
              <a:rPr lang="en-US" dirty="0"/>
              <a:t>: subject, desired action, resource, obligations acceptable to subject</a:t>
            </a:r>
          </a:p>
          <a:p>
            <a:r>
              <a:rPr lang="en-US" dirty="0"/>
              <a:t>Decision point:</a:t>
            </a:r>
          </a:p>
          <a:p>
            <a:pPr lvl="1"/>
            <a:r>
              <a:rPr lang="en-US" dirty="0"/>
              <a:t>Grants request</a:t>
            </a:r>
          </a:p>
          <a:p>
            <a:pPr lvl="1"/>
            <a:r>
              <a:rPr lang="en-US" dirty="0"/>
              <a:t>Denies request</a:t>
            </a:r>
          </a:p>
          <a:p>
            <a:pPr lvl="1"/>
            <a:r>
              <a:rPr lang="en-US" dirty="0"/>
              <a:t>Returns request with set of obligations subject must accept; subject then can send a new request with that set of obligations, if they are acceptable</a:t>
            </a:r>
          </a:p>
          <a:p>
            <a:endParaRPr lang="en-US" i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0EAEF-64D2-CA4D-9107-71CD0283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C08C9-1A16-564C-B4FE-269137A3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BA60B-B4D0-284F-8C47-B319ED59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49925C7B-9607-87F6-765A-1738A6E5B8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700"/>
    </mc:Choice>
    <mc:Fallback>
      <p:transition spd="slow" advTm="109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79726CD-144E-474C-9C09-886DB093785B}" vid="{1D8E7A62-152F-064E-9B3B-99EB7B1A98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223</Words>
  <Application>Microsoft Macintosh PowerPoint</Application>
  <PresentationFormat>Widescreen</PresentationFormat>
  <Paragraphs>31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ECS 235B Module 33 Break-the-Glass Policies</vt:lpstr>
      <vt:lpstr>Break-the-Glass Policies</vt:lpstr>
      <vt:lpstr>Example: Rumpole</vt:lpstr>
      <vt:lpstr>Example: Rumpole Enforcement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Matt Bishop</dc:creator>
  <cp:lastModifiedBy>Matt Bishop</cp:lastModifiedBy>
  <cp:revision>62</cp:revision>
  <dcterms:created xsi:type="dcterms:W3CDTF">2018-10-24T07:20:13Z</dcterms:created>
  <dcterms:modified xsi:type="dcterms:W3CDTF">2023-02-07T19:19:20Z</dcterms:modified>
</cp:coreProperties>
</file>