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6" r:id="rId4"/>
    <p:sldId id="297" r:id="rId5"/>
    <p:sldId id="298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4687"/>
  </p:normalViewPr>
  <p:slideViewPr>
    <p:cSldViewPr snapToGrid="0" snapToObjects="1">
      <p:cViewPr varScale="1">
        <p:scale>
          <a:sx n="127" d="100"/>
          <a:sy n="127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15F-20C8-3949-9710-9B6FEBE9DB58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01FE-2DFF-CD4F-ADAE-175B9BFC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2361-F37E-7047-BF27-3C86CDD2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8DF5-BD06-5643-B0FD-2D7C0569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71F4-DFC6-9C40-97F3-8C5764AD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Module 48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9913-E570-4744-BB1F-7F92D2A3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D451-5074-1647-B654-BAC0186C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7F02-4744-9C49-95C9-18AB65EC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4D0AA-D741-0B4A-9AEB-76B5D45A8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0C66-CBE6-9449-973A-25E43C1F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6594-8A9F-AD45-AD7A-665AEC18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C6E97-7125-E64D-AAF2-2E07ECB4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A2523-CBAD-B64E-A276-FE5A14194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F4027-69AA-1843-825F-CAA2E45C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5480-28C1-5B44-BDC9-E4D85E3C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6B62B-5FD5-AA48-9505-C5B5D5AA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5300-E0B1-894E-A3E1-30B64D25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7069-256A-394F-B5A0-407EF8F1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C159-EF16-8D46-84AD-A2B2268B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22B1-2B5F-0B43-B8E7-A24D4842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D967-1881-304C-8308-D9F3F0F2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F92C-B590-6142-B76B-1FFCB03E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4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2E9B-251C-ED4F-8951-6B709B02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0FFE-02AF-6145-843F-BAD0AA8E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6DE1-CB1A-F547-A1E1-ABF9AB1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AAC3-DBEE-1B4C-8E6D-84FAEC8F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DD12-2A8A-5D4E-A441-8D282A62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BFDD-02E0-5643-9332-D294FE96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E2A6-5C0A-BB49-AEA0-17B61737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D13C-3499-9A4E-9DBA-94783EBE3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A509-D652-4744-A076-DF4958D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9CA7A-90C2-B242-A9E6-C21D5531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93A2D-BCA2-384F-A33A-F885B88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D002-73F4-354E-9783-1560EDFA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B4E3-A308-F943-B7FC-C9CA052B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7B7E0-0FE7-044F-AD4C-0FE9F798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66746-FF03-034B-8206-74F84586D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FBE4D-F3DD-EC49-9FAD-467506D7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4EA6C-6B11-994D-82C0-199BA6A7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21404-38C8-974D-9416-5EF68EDE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0CE56-D3BF-CE47-91EA-DDC6EA2C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AFBB-8057-4A42-9E6A-61ADE9F6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F14D0-DB97-864C-8683-A355491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436F2-B8B2-A848-9632-D164CFDE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5A25A-4417-6D49-93B4-D032341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3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3CFB6-67DA-D143-AE33-93BA5F27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520C0-984A-A446-AAB8-F0CFAC2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E591D-50B4-2E41-95AB-67206F13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93FD-304A-0E40-B373-8BD89B7C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AA35-CC07-0243-92DF-08A8D414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C6280-F07E-9940-809B-0500E26AF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5273D-5729-224C-AE6F-434FE7E7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288E-F109-1042-8F25-F4E38E85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CD07E-5473-784E-9CBE-572647F8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CD73-4ABB-974C-803B-7A51C47D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3A90D-8ECE-CD46-915D-F0478DBB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8C723-A8ED-404E-93DD-E12B5B01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3D5C8-9412-5841-9192-5CE9525B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4CA07-5409-BF40-A255-86A538D1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16C60-A5EB-244A-85C8-490E479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9F061-953F-FE4E-B123-EF2AAD32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9FF8-EA2D-F848-A878-2F47BA5D1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E376-8D6F-0546-95B0-57175EA1D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Module 48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03CA-7075-BF45-A33E-7F679677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712E-317B-634F-806D-6D933715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DFCED4-3DB5-5A4D-92BF-293F61671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276D-09EF-C34F-A719-7CD761316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ECS 235B </a:t>
            </a:r>
            <a:r>
              <a:rPr lang="en-US"/>
              <a:t>Module 48</a:t>
            </a:r>
            <a:br>
              <a:rPr lang="en-US" dirty="0"/>
            </a:br>
            <a:r>
              <a:rPr lang="en-US" dirty="0"/>
              <a:t>Introduction to</a:t>
            </a:r>
            <a:br>
              <a:rPr lang="en-US"/>
            </a:br>
            <a:r>
              <a:rPr lang="en-US"/>
              <a:t>       Information </a:t>
            </a:r>
            <a:r>
              <a:rPr lang="en-US" dirty="0"/>
              <a:t>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2D302-7CBF-344E-8508-DE5C643AC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B59AD-5775-214C-AFCE-A0931EC9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870BE-CE48-5F4C-8E54-5382759C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90B7A-B41F-8C48-A80D-971C1D7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29BA38A1-7DB3-53A9-B4B5-C1552A38C9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"/>
    </mc:Choice>
    <mc:Fallback xmlns="">
      <p:transition spd="slow" advTm="2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D9429FC-F869-B34C-8543-2E18937FC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F1ED97B-1D9C-4B48-BA17-E3DEBBACE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Bell-</a:t>
            </a:r>
            <a:r>
              <a:rPr lang="en-US" altLang="en-US" dirty="0" err="1"/>
              <a:t>LaPadula</a:t>
            </a:r>
            <a:r>
              <a:rPr lang="en-US" altLang="en-US" dirty="0"/>
              <a:t> Model embodies information flow policy</a:t>
            </a:r>
          </a:p>
          <a:p>
            <a:pPr lvl="1"/>
            <a:r>
              <a:rPr lang="en-US" altLang="en-US" dirty="0"/>
              <a:t>Given compartments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info can flow from </a:t>
            </a:r>
            <a:r>
              <a:rPr lang="en-US" altLang="en-US" i="1" dirty="0"/>
              <a:t>A</a:t>
            </a:r>
            <a:r>
              <a:rPr lang="en-US" altLang="en-US" dirty="0"/>
              <a:t> to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i="1" dirty="0" err="1"/>
              <a:t>dom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endParaRPr lang="en-US" altLang="en-US" dirty="0"/>
          </a:p>
          <a:p>
            <a:r>
              <a:rPr lang="en-US" altLang="en-US" dirty="0"/>
              <a:t>So does Biba Model</a:t>
            </a:r>
          </a:p>
          <a:p>
            <a:pPr lvl="1"/>
            <a:r>
              <a:rPr lang="en-US" altLang="en-US" dirty="0"/>
              <a:t>Given compartments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info can flow from </a:t>
            </a:r>
            <a:r>
              <a:rPr lang="en-US" altLang="en-US" i="1" dirty="0"/>
              <a:t>A</a:t>
            </a:r>
            <a:r>
              <a:rPr lang="en-US" altLang="en-US" dirty="0"/>
              <a:t> to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i="1" dirty="0" err="1"/>
              <a:t>dom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r>
              <a:rPr lang="en-US" altLang="en-US" dirty="0"/>
              <a:t>Variables 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 assigned compartments </a:t>
            </a:r>
            <a:r>
              <a:rPr lang="en-US" altLang="en-US" i="1" u="sng" dirty="0"/>
              <a:t>x</a:t>
            </a:r>
            <a:r>
              <a:rPr lang="en-US" altLang="en-US" dirty="0"/>
              <a:t>, </a:t>
            </a:r>
            <a:r>
              <a:rPr lang="en-US" altLang="en-US" i="1" u="sng" dirty="0"/>
              <a:t>y</a:t>
            </a:r>
            <a:r>
              <a:rPr lang="en-US" altLang="en-US" dirty="0"/>
              <a:t> as well as values</a:t>
            </a:r>
          </a:p>
          <a:p>
            <a:pPr lvl="1"/>
            <a:r>
              <a:rPr lang="en-US" altLang="en-US" dirty="0"/>
              <a:t>Confidentiality (Bel-</a:t>
            </a:r>
            <a:r>
              <a:rPr lang="en-US" altLang="en-US" dirty="0" err="1"/>
              <a:t>LaPadula</a:t>
            </a:r>
            <a:r>
              <a:rPr lang="en-US" altLang="en-US" dirty="0"/>
              <a:t>): if </a:t>
            </a:r>
            <a:r>
              <a:rPr lang="en-US" altLang="en-US" i="1" u="sng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u="sng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i="1" dirty="0" err="1"/>
              <a:t>dom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then </a:t>
            </a:r>
            <a:r>
              <a:rPr lang="en-US" altLang="en-US" i="1" dirty="0"/>
              <a:t>y</a:t>
            </a:r>
            <a:r>
              <a:rPr lang="en-US" altLang="en-US" dirty="0"/>
              <a:t> := </a:t>
            </a:r>
            <a:r>
              <a:rPr lang="en-US" altLang="en-US" i="1" dirty="0"/>
              <a:t>x</a:t>
            </a:r>
            <a:r>
              <a:rPr lang="en-US" altLang="en-US" dirty="0"/>
              <a:t> allowed but not </a:t>
            </a:r>
            <a:r>
              <a:rPr lang="en-US" altLang="en-US" i="1" dirty="0"/>
              <a:t>x</a:t>
            </a:r>
            <a:r>
              <a:rPr lang="en-US" altLang="en-US" dirty="0"/>
              <a:t> := </a:t>
            </a:r>
            <a:r>
              <a:rPr lang="en-US" altLang="en-US" i="1" dirty="0"/>
              <a:t>y</a:t>
            </a:r>
          </a:p>
          <a:p>
            <a:pPr lvl="1"/>
            <a:r>
              <a:rPr lang="en-US" altLang="en-US" dirty="0"/>
              <a:t>Integrity (Biba): if </a:t>
            </a:r>
            <a:r>
              <a:rPr lang="en-US" altLang="en-US" i="1" u="sng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u="sng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B</a:t>
            </a:r>
            <a:r>
              <a:rPr lang="en-US" altLang="en-US" dirty="0"/>
              <a:t>, and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i="1" dirty="0" err="1"/>
              <a:t>dom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then </a:t>
            </a:r>
            <a:r>
              <a:rPr lang="en-US" altLang="en-US" i="1" dirty="0"/>
              <a:t>x</a:t>
            </a:r>
            <a:r>
              <a:rPr lang="en-US" altLang="en-US" dirty="0"/>
              <a:t> := </a:t>
            </a:r>
            <a:r>
              <a:rPr lang="en-US" altLang="en-US" i="1" dirty="0"/>
              <a:t>y</a:t>
            </a:r>
            <a:r>
              <a:rPr lang="en-US" altLang="en-US" dirty="0"/>
              <a:t> allowed but not </a:t>
            </a:r>
            <a:r>
              <a:rPr lang="en-US" altLang="en-US" i="1" dirty="0"/>
              <a:t>y</a:t>
            </a:r>
            <a:r>
              <a:rPr lang="en-US" altLang="en-US" dirty="0"/>
              <a:t> := </a:t>
            </a:r>
            <a:r>
              <a:rPr lang="en-US" altLang="en-US" i="1" dirty="0"/>
              <a:t>x</a:t>
            </a:r>
          </a:p>
          <a:p>
            <a:r>
              <a:rPr lang="en-US" altLang="en-US" dirty="0"/>
              <a:t>For now, focus on confidentiality (Bell-</a:t>
            </a:r>
            <a:r>
              <a:rPr lang="en-US" altLang="en-US" dirty="0" err="1"/>
              <a:t>LaPadula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We’ll get to integrity later</a:t>
            </a:r>
          </a:p>
          <a:p>
            <a:pPr lvl="1"/>
            <a:endParaRPr lang="en-US" altLang="en-US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4E5B1-1D08-0D41-A282-1F4C2323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E64C0-6064-0D4D-8FE1-C4E3500A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954C8-0963-2345-8FD6-6F4B5A2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67EC98B0-B372-F5FD-0C49-C704FAEC72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3"/>
    </mc:Choice>
    <mc:Fallback xmlns="">
      <p:transition spd="slow" advTm="2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DC49F23-E8F2-2C4A-84BC-50DF8F92D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Entropy and Information Flow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0A96712-8E8D-B748-8F31-D0BBA4D22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Idea: information flows from </a:t>
            </a:r>
            <a:r>
              <a:rPr lang="en-US" altLang="en-US" i="1" dirty="0"/>
              <a:t>x</a:t>
            </a:r>
            <a:r>
              <a:rPr lang="en-US" altLang="en-US" dirty="0"/>
              <a:t> to </a:t>
            </a:r>
            <a:r>
              <a:rPr lang="en-US" altLang="en-US" i="1" dirty="0"/>
              <a:t>y</a:t>
            </a:r>
            <a:r>
              <a:rPr lang="en-US" altLang="en-US" dirty="0"/>
              <a:t> as a result of a sequence of commands </a:t>
            </a:r>
            <a:r>
              <a:rPr lang="en-US" altLang="en-US" i="1" dirty="0"/>
              <a:t>c</a:t>
            </a:r>
            <a:r>
              <a:rPr lang="en-US" altLang="en-US" dirty="0"/>
              <a:t> if you can deduce information about </a:t>
            </a:r>
            <a:r>
              <a:rPr lang="en-US" altLang="en-US" i="1" dirty="0"/>
              <a:t>x</a:t>
            </a:r>
            <a:r>
              <a:rPr lang="en-US" altLang="en-US" dirty="0"/>
              <a:t> before </a:t>
            </a:r>
            <a:r>
              <a:rPr lang="en-US" altLang="en-US" i="1" dirty="0"/>
              <a:t>c</a:t>
            </a:r>
            <a:r>
              <a:rPr lang="en-US" altLang="en-US" dirty="0"/>
              <a:t> from the value in </a:t>
            </a:r>
            <a:r>
              <a:rPr lang="en-US" altLang="en-US" i="1" dirty="0"/>
              <a:t>y</a:t>
            </a:r>
            <a:r>
              <a:rPr lang="en-US" altLang="en-US" dirty="0"/>
              <a:t> after </a:t>
            </a:r>
            <a:r>
              <a:rPr lang="en-US" altLang="en-US" i="1" dirty="0"/>
              <a:t>c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Formally: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s</a:t>
            </a:r>
            <a:r>
              <a:rPr lang="en-US" altLang="en-US" dirty="0"/>
              <a:t> time before execution of 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dirty="0"/>
              <a:t> time after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&lt;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 </a:t>
            </a:r>
            <a:r>
              <a:rPr lang="en-US" altLang="en-US" i="1" dirty="0"/>
              <a:t>y</a:t>
            </a:r>
            <a:r>
              <a:rPr lang="en-US" altLang="en-US" dirty="0"/>
              <a:t> at time </a:t>
            </a:r>
            <a:r>
              <a:rPr lang="en-US" altLang="en-US" i="1" dirty="0"/>
              <a:t>s</a:t>
            </a:r>
            <a:r>
              <a:rPr lang="en-US" altLang="en-US" dirty="0"/>
              <a:t>, then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&lt;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CD754-7DAA-9946-A9F0-3C30E3F1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4B458-8974-E446-838B-0A38C286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8085-1C87-894D-AFB9-E72066FC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F0698DDD-A774-220C-21A5-09B6AED9B5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25"/>
    </mc:Choice>
    <mc:Fallback xmlns="">
      <p:transition spd="slow" advTm="87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044E321-BFD3-5E44-853E-A2F7FB440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C150B63-5E03-9647-A491-1C627FBA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Command is </a:t>
            </a:r>
            <a:r>
              <a:rPr lang="en-US" altLang="en-US" i="1" dirty="0"/>
              <a:t>x</a:t>
            </a:r>
            <a:r>
              <a:rPr lang="en-US" altLang="en-US" dirty="0"/>
              <a:t> := </a:t>
            </a:r>
            <a:r>
              <a:rPr lang="en-US" altLang="en-US" i="1" dirty="0"/>
              <a:t>y</a:t>
            </a:r>
            <a:r>
              <a:rPr lang="en-US" altLang="en-US" dirty="0"/>
              <a:t> + </a:t>
            </a:r>
            <a:r>
              <a:rPr lang="en-US" altLang="en-US" i="1" dirty="0"/>
              <a:t>z</a:t>
            </a:r>
            <a:r>
              <a:rPr lang="en-US" altLang="en-US" dirty="0"/>
              <a:t>; where:</a:t>
            </a:r>
          </a:p>
          <a:p>
            <a:pPr lvl="1"/>
            <a:r>
              <a:rPr lang="en-US" altLang="en-US" i="1" dirty="0"/>
              <a:t>x</a:t>
            </a:r>
            <a:r>
              <a:rPr lang="en-US" altLang="en-US" dirty="0"/>
              <a:t> does not exist initially (that is, has no value)</a:t>
            </a:r>
            <a:endParaRPr lang="en-US" altLang="en-US" i="1" dirty="0"/>
          </a:p>
          <a:p>
            <a:pPr lvl="1"/>
            <a:r>
              <a:rPr lang="en-US" altLang="en-US" dirty="0"/>
              <a:t>0 ≤ </a:t>
            </a:r>
            <a:r>
              <a:rPr lang="en-US" altLang="en-US" i="1" dirty="0"/>
              <a:t>y</a:t>
            </a:r>
            <a:r>
              <a:rPr lang="en-US" altLang="en-US" dirty="0"/>
              <a:t> ≤ 7, equal probability</a:t>
            </a:r>
          </a:p>
          <a:p>
            <a:pPr lvl="1"/>
            <a:r>
              <a:rPr lang="en-US" altLang="en-US" i="1" dirty="0"/>
              <a:t>z</a:t>
            </a:r>
            <a:r>
              <a:rPr lang="en-US" altLang="en-US" dirty="0"/>
              <a:t> = 1 with probability 1/2, </a:t>
            </a:r>
            <a:r>
              <a:rPr lang="en-US" altLang="en-US" i="1" dirty="0"/>
              <a:t>z</a:t>
            </a:r>
            <a:r>
              <a:rPr lang="en-US" altLang="en-US" dirty="0"/>
              <a:t> = 2 or 3 with probability 1/4 each</a:t>
            </a:r>
          </a:p>
          <a:p>
            <a:r>
              <a:rPr lang="en-US" altLang="en-US" i="1" dirty="0"/>
              <a:t>s</a:t>
            </a:r>
            <a:r>
              <a:rPr lang="en-US" altLang="en-US" dirty="0"/>
              <a:t> state before command executed; </a:t>
            </a:r>
            <a:r>
              <a:rPr lang="en-US" altLang="en-US" i="1" dirty="0"/>
              <a:t>t</a:t>
            </a:r>
            <a:r>
              <a:rPr lang="en-US" altLang="en-US" dirty="0"/>
              <a:t>, after; so</a:t>
            </a:r>
          </a:p>
          <a:p>
            <a:pPr lvl="1"/>
            <a:r>
              <a:rPr lang="en-US" altLang="en-US" dirty="0"/>
              <a:t>H(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 = H(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= –8(1/8) </a:t>
            </a:r>
            <a:r>
              <a:rPr lang="en-US" altLang="en-US" dirty="0" err="1"/>
              <a:t>lg</a:t>
            </a:r>
            <a:r>
              <a:rPr lang="en-US" altLang="en-US" dirty="0"/>
              <a:t> (1/8) = 3</a:t>
            </a:r>
          </a:p>
          <a:p>
            <a:r>
              <a:rPr lang="en-US" altLang="en-US" dirty="0"/>
              <a:t>You can show that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= (3/32) lg 3 + 9/8 ≈ 1.274 &lt; 3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Thus, information flows from </a:t>
            </a:r>
            <a:r>
              <a:rPr lang="en-US" altLang="en-US" i="1" dirty="0"/>
              <a:t>y</a:t>
            </a:r>
            <a:r>
              <a:rPr lang="en-US" altLang="en-US" dirty="0"/>
              <a:t> to </a:t>
            </a:r>
            <a:r>
              <a:rPr lang="en-US" altLang="en-US" i="1" dirty="0"/>
              <a:t>x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7CA3C-9003-2347-91BD-96E0B758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3A377-CB9E-1C40-A10B-C6A8FCBB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0D342-4864-DE4A-826C-15CB03AF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D0DFF6F6-25D4-210F-37AD-13FAFA4A5F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8"/>
    </mc:Choice>
    <mc:Fallback xmlns="">
      <p:transition spd="slow" advTm="59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1F3DF3C-DD17-324B-957B-EA71F733F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607A212-982F-FE42-9509-757766C2A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Command is</a:t>
            </a:r>
          </a:p>
          <a:p>
            <a:pPr marL="0" indent="0" algn="ctr">
              <a:buNone/>
            </a:pP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1 </a:t>
            </a:r>
            <a:r>
              <a:rPr lang="en-US" altLang="en-US" b="1" dirty="0"/>
              <a:t>then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:= 0 </a:t>
            </a:r>
            <a:r>
              <a:rPr lang="en-US" altLang="en-US" b="1" dirty="0"/>
              <a:t>else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:=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where 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 equally likely to be either 0 or 1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 = 1 as </a:t>
            </a:r>
            <a:r>
              <a:rPr lang="en-US" altLang="en-US" i="1" dirty="0"/>
              <a:t>x</a:t>
            </a:r>
            <a:r>
              <a:rPr lang="en-US" altLang="en-US" dirty="0"/>
              <a:t> can be either 0 or 1 with equal probability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= 0 as if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 = 1 then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= 0 and vice versa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Thus,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 | </a:t>
            </a:r>
            <a:r>
              <a:rPr lang="en-US" altLang="en-US" i="1" dirty="0" err="1"/>
              <a:t>y</a:t>
            </a:r>
            <a:r>
              <a:rPr lang="en-US" altLang="en-US" i="1" baseline="-25000" dirty="0" err="1"/>
              <a:t>t</a:t>
            </a:r>
            <a:r>
              <a:rPr lang="en-US" altLang="en-US" dirty="0"/>
              <a:t>) = 0 &lt; 1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s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 information flowed from </a:t>
            </a:r>
            <a:r>
              <a:rPr lang="en-US" altLang="en-US" i="1" dirty="0"/>
              <a:t>x</a:t>
            </a:r>
            <a:r>
              <a:rPr lang="en-US" altLang="en-US" dirty="0"/>
              <a:t> to </a:t>
            </a:r>
            <a:r>
              <a:rPr lang="en-US" altLang="en-US" i="1" dirty="0"/>
              <a:t>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F7CC-7FF5-D842-A6E1-ED8C592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33F0C-5635-964F-BBE2-925C500A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75ECA-CB6E-1342-9AAE-885A413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5EBAB067-B0AB-7298-BD3F-0DAE9CC62B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8"/>
    </mc:Choice>
    <mc:Fallback xmlns="">
      <p:transition spd="slow" advTm="3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CD1E828-15D2-354E-8BA2-20FF71433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Flow of Information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CECB830-6DB8-B349-BFAB-5CD0D0831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Information flows from </a:t>
            </a:r>
            <a:r>
              <a:rPr lang="en-US" altLang="en-US" i="1" dirty="0"/>
              <a:t>x</a:t>
            </a:r>
            <a:r>
              <a:rPr lang="en-US" altLang="en-US" dirty="0"/>
              <a:t> to </a:t>
            </a:r>
            <a:r>
              <a:rPr lang="en-US" altLang="en-US" i="1" dirty="0"/>
              <a:t>y</a:t>
            </a:r>
            <a:r>
              <a:rPr lang="en-US" altLang="en-US" dirty="0"/>
              <a:t> without an </a:t>
            </a:r>
            <a:r>
              <a:rPr lang="en-US" altLang="en-US" i="1" dirty="0"/>
              <a:t>explicit</a:t>
            </a:r>
            <a:r>
              <a:rPr lang="en-US" altLang="en-US" dirty="0"/>
              <a:t> assignment of the form </a:t>
            </a:r>
            <a:r>
              <a:rPr lang="en-US" altLang="en-US" i="1" dirty="0"/>
              <a:t>y</a:t>
            </a:r>
            <a:r>
              <a:rPr lang="en-US" altLang="en-US" dirty="0"/>
              <a:t> :=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an arithmetic expression with variable </a:t>
            </a:r>
            <a:r>
              <a:rPr lang="en-US" altLang="en-US" i="1" dirty="0"/>
              <a:t>x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Example from previous slide:</a:t>
            </a:r>
          </a:p>
          <a:p>
            <a:pPr marL="0" indent="0" algn="ctr">
              <a:buNone/>
            </a:pP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1 </a:t>
            </a:r>
            <a:r>
              <a:rPr lang="en-US" altLang="en-US" b="1" dirty="0"/>
              <a:t>then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:= 0 </a:t>
            </a:r>
            <a:r>
              <a:rPr lang="en-US" altLang="en-US" b="1" dirty="0"/>
              <a:t>else</a:t>
            </a:r>
            <a:r>
              <a:rPr lang="en-US" altLang="en-US" dirty="0"/>
              <a:t> </a:t>
            </a:r>
            <a:r>
              <a:rPr lang="en-US" altLang="en-US" i="1" dirty="0"/>
              <a:t>y</a:t>
            </a:r>
            <a:r>
              <a:rPr lang="en-US" altLang="en-US" dirty="0"/>
              <a:t> := 1;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 must look for implicit flows of information to analyze program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967E6-C52D-DD47-9547-2243A6D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48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6DC61-2E22-EE49-BBC7-13A950E9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ECS 235B, Foundations of Computer and Information 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846C8-DBC0-A34B-A7E0-1DA7B324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CED4-3DB5-5A4D-92BF-293F61671F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C26B1C40-1D43-EB7C-3EA0-E90E6C5842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5"/>
    </mc:Choice>
    <mc:Fallback xmlns="">
      <p:transition spd="slow" advTm="2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79726CD-144E-474C-9C09-886DB093785B}" vid="{1D8E7A62-152F-064E-9B3B-99EB7B1A98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559</Words>
  <Application>Microsoft Macintosh PowerPoint</Application>
  <PresentationFormat>Widescreen</PresentationFormat>
  <Paragraphs>58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ECS 235B Module 48 Introduction to        Information Flow</vt:lpstr>
      <vt:lpstr>Basics</vt:lpstr>
      <vt:lpstr>Entropy and Information Flow</vt:lpstr>
      <vt:lpstr>Example 1</vt:lpstr>
      <vt:lpstr>Example 2</vt:lpstr>
      <vt:lpstr>Implicit Flow of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Matt Bishop</dc:creator>
  <cp:lastModifiedBy>Matt Bishop</cp:lastModifiedBy>
  <cp:revision>92</cp:revision>
  <dcterms:created xsi:type="dcterms:W3CDTF">2018-10-24T07:20:13Z</dcterms:created>
  <dcterms:modified xsi:type="dcterms:W3CDTF">2023-03-08T22:50:11Z</dcterms:modified>
</cp:coreProperties>
</file>