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21"/>
    <p:restoredTop sz="94687"/>
  </p:normalViewPr>
  <p:slideViewPr>
    <p:cSldViewPr snapToGrid="0" snapToObjects="1">
      <p:cViewPr varScale="1">
        <p:scale>
          <a:sx n="127" d="100"/>
          <a:sy n="127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BD810E-19F6-134F-A886-B8408C99E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661C7-E89E-814D-90D5-14C62C9E25C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F1CBFB38-BD8C-2343-B5E0-952618CDEF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BCF1E49F-A11B-C64A-BA8E-CF37A229E9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16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Module 47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8020-FC84-DF40-B158-77182AA8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AD3C2-6D3D-6F43-A832-94080BF0668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E4BF89A0-0511-BF49-BB94-3F67D9576216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C2E01-D198-DF48-8B25-4BADF4F1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Module 47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5325A-93E3-7244-9D0F-1E7B8F37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ECS 235B, Foundations of Computer and Information Security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36BB8-5A46-DD4D-A89A-25057FAE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17-</a:t>
            </a:r>
            <a:fld id="{205D97EF-3E33-6C4D-921A-83C49C4ED1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631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Module 47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</a:defRPr>
            </a:lvl1pPr>
          </a:lstStyle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276D-09EF-C34F-A719-7CD761316D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ECS 235B </a:t>
            </a:r>
            <a:r>
              <a:rPr lang="en-US"/>
              <a:t>Module 47</a:t>
            </a:r>
            <a:br>
              <a:rPr lang="en-US" dirty="0"/>
            </a:br>
            <a:r>
              <a:rPr lang="en-US" dirty="0"/>
              <a:t>Information Flow Policies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12D302-7CBF-344E-8508-DE5C643AC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B08DE-BEED-D142-AEBF-4A68CE22B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34208-DFCB-4844-A32C-EBFA0CDB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0AA34-7304-9B4B-8192-18126990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Video 4">
            <a:hlinkClick r:id="" action="ppaction://media"/>
            <a:extLst>
              <a:ext uri="{FF2B5EF4-FFF2-40B4-BE49-F238E27FC236}">
                <a16:creationId xmlns:a16="http://schemas.microsoft.com/office/drawing/2014/main" id="{0B079E38-F7B0-FAEE-0831-F891C3F35EF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  <p:ext uri="{42D2F446-02D8-4167-A562-619A0277C38B}">
                <p15:isNarration xmlns:p15="http://schemas.microsoft.com/office/powerpoint/2012/main" val="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06000" y="5143500"/>
            <a:ext cx="2286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1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66"/>
    </mc:Choice>
    <mc:Fallback>
      <p:transition spd="slow" advTm="16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3AB4B453-9D95-A443-90F6-7E56260F8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Transitive Non-Lattice Policies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C23F89C-8626-E444-B60A-39185FDB7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Q = (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  <a:r>
              <a:rPr lang="en-US" altLang="en-US"/>
              <a:t>, ≤</a:t>
            </a:r>
            <a:r>
              <a:rPr lang="en-US" altLang="en-US" i="1" baseline="-25000"/>
              <a:t>Q</a:t>
            </a:r>
            <a:r>
              <a:rPr lang="en-US" altLang="en-US"/>
              <a:t>) is a </a:t>
            </a:r>
            <a:r>
              <a:rPr lang="en-US" altLang="en-US" i="1"/>
              <a:t>quasi-ordered set</a:t>
            </a:r>
            <a:r>
              <a:rPr lang="en-US" altLang="en-US"/>
              <a:t> when ≤</a:t>
            </a:r>
            <a:r>
              <a:rPr lang="en-US" altLang="en-US" i="1" baseline="-25000"/>
              <a:t>Q</a:t>
            </a:r>
            <a:r>
              <a:rPr lang="en-US" altLang="en-US"/>
              <a:t> is transitive and reflexive over </a:t>
            </a:r>
            <a:r>
              <a:rPr lang="en-US" altLang="en-US" i="1"/>
              <a:t>S</a:t>
            </a:r>
            <a:r>
              <a:rPr lang="en-US" altLang="en-US" i="1" baseline="-25000"/>
              <a:t>Q</a:t>
            </a:r>
          </a:p>
          <a:p>
            <a:r>
              <a:rPr lang="en-US" altLang="en-US"/>
              <a:t>How to handle information flow?</a:t>
            </a:r>
          </a:p>
          <a:p>
            <a:pPr lvl="1"/>
            <a:r>
              <a:rPr lang="en-US" altLang="en-US"/>
              <a:t>Define a partially ordered set containing quasi-ordered set</a:t>
            </a:r>
          </a:p>
          <a:p>
            <a:pPr lvl="1"/>
            <a:r>
              <a:rPr lang="en-US" altLang="en-US"/>
              <a:t>Add least upper bound, greatest lower bound to partially ordered set</a:t>
            </a:r>
          </a:p>
          <a:p>
            <a:pPr lvl="1"/>
            <a:r>
              <a:rPr lang="en-US" altLang="en-US"/>
              <a:t>It’s a lattice, so apply lattice rules!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CC7016-2960-C440-A598-F6E49543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462BCD-377E-7148-969A-675B017B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A4798-82F7-B244-81D7-FAD8D376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83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>
            <a:extLst>
              <a:ext uri="{FF2B5EF4-FFF2-40B4-BE49-F238E27FC236}">
                <a16:creationId xmlns:a16="http://schemas.microsoft.com/office/drawing/2014/main" id="{4FC8B56E-3322-6049-BD61-6B8B5C4EE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 Detail …</a:t>
            </a: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FFC2259D-2DA6-8541-9829-4E1687A5FA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</a:t>
            </a:r>
            <a:r>
              <a:rPr lang="en-US" altLang="en-US" dirty="0"/>
              <a:t>: let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{ </a:t>
            </a:r>
            <a:r>
              <a:rPr lang="en-US" altLang="en-US" i="1" dirty="0"/>
              <a:t>y</a:t>
            </a:r>
            <a:r>
              <a:rPr lang="en-US" altLang="en-US" dirty="0"/>
              <a:t> |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≤</a:t>
            </a:r>
            <a:r>
              <a:rPr lang="en-US" altLang="en-US" i="1" baseline="-25000" dirty="0"/>
              <a:t>Q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}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Define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QP</a:t>
            </a:r>
            <a:r>
              <a:rPr lang="en-US" altLang="en-US" dirty="0"/>
              <a:t> = {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|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 </a:t>
            </a:r>
            <a:r>
              <a:rPr lang="en-US" altLang="en-US" dirty="0"/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Define ≤</a:t>
            </a:r>
            <a:r>
              <a:rPr lang="en-US" altLang="en-US" i="1" baseline="-25000" dirty="0"/>
              <a:t>QP</a:t>
            </a:r>
            <a:r>
              <a:rPr lang="en-US" altLang="en-US" dirty="0"/>
              <a:t> = { 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) | 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QP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}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i="1" baseline="-25000" dirty="0"/>
              <a:t>QP</a:t>
            </a:r>
            <a:r>
              <a:rPr lang="en-US" altLang="en-US" dirty="0"/>
              <a:t> partially ordered set under ≤</a:t>
            </a:r>
            <a:r>
              <a:rPr lang="en-US" altLang="en-US" i="1" baseline="-25000" dirty="0"/>
              <a:t>QP</a:t>
            </a:r>
            <a:r>
              <a:rPr lang="en-US" altLang="en-US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/>
              <a:t>f</a:t>
            </a:r>
            <a:r>
              <a:rPr lang="en-US" altLang="en-US" dirty="0"/>
              <a:t> preserves order, so </a:t>
            </a:r>
            <a:r>
              <a:rPr lang="en-US" altLang="en-US" i="1" dirty="0"/>
              <a:t>y</a:t>
            </a:r>
            <a:r>
              <a:rPr lang="en-US" altLang="en-US" dirty="0"/>
              <a:t> ≤</a:t>
            </a:r>
            <a:r>
              <a:rPr lang="en-US" altLang="en-US" i="1" baseline="-25000" dirty="0"/>
              <a:t>Q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≤</a:t>
            </a:r>
            <a:r>
              <a:rPr lang="en-US" altLang="en-US" i="1" baseline="-25000" dirty="0"/>
              <a:t>QP</a:t>
            </a:r>
            <a:r>
              <a:rPr lang="en-US" altLang="en-US" dirty="0"/>
              <a:t>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y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Add upper, lower bounds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S</a:t>
            </a:r>
            <a:r>
              <a:rPr lang="en-US" altLang="en-US" i="1" baseline="-25000" dirty="0"/>
              <a:t>QP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QP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{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 }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Upper bound </a:t>
            </a:r>
            <a:r>
              <a:rPr lang="en-US" altLang="en-US" i="1" dirty="0" err="1"/>
              <a:t>ub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) = { </a:t>
            </a:r>
            <a:r>
              <a:rPr lang="en-US" altLang="en-US" i="1" dirty="0"/>
              <a:t>z</a:t>
            </a:r>
            <a:r>
              <a:rPr lang="en-US" altLang="en-US" dirty="0"/>
              <a:t> | </a:t>
            </a:r>
            <a:r>
              <a:rPr lang="en-US" altLang="en-US" i="1" dirty="0"/>
              <a:t>z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i="1" baseline="-25000" dirty="0"/>
              <a:t>QP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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 }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Least upper bound </a:t>
            </a:r>
            <a:r>
              <a:rPr lang="en-US" altLang="en-US" i="1" dirty="0" err="1"/>
              <a:t>lub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) = </a:t>
            </a:r>
            <a:r>
              <a:rPr lang="en-US" altLang="en-US" dirty="0">
                <a:sym typeface="Symbol" pitchFamily="2" charset="2"/>
              </a:rPr>
              <a:t></a:t>
            </a:r>
            <a:r>
              <a:rPr lang="en-US" altLang="en-US" i="1" dirty="0" err="1"/>
              <a:t>ub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Lower bound, greatest lower bound defined analogously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E53F8-C3DA-004C-8F1A-7028C30B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35649D-93F7-984E-90D3-1606B11B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D9019-585E-FB44-B9BD-F3FF62B0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2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1DC0BBE0-33D2-A84E-98CF-F3D2D7D13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the Policy Is …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CD419B4-438D-144F-8AF4-1099CE448F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Now (</a:t>
            </a:r>
            <a:r>
              <a:rPr lang="en-US" altLang="en-US" i="1"/>
              <a:t>S</a:t>
            </a:r>
            <a:r>
              <a:rPr lang="en-US" altLang="en-US" i="1" baseline="-25000"/>
              <a:t>QP</a:t>
            </a:r>
            <a:r>
              <a:rPr lang="en-US" altLang="en-US">
                <a:sym typeface="Symbol" pitchFamily="2" charset="2"/>
              </a:rPr>
              <a:t></a:t>
            </a:r>
            <a:r>
              <a:rPr lang="en-US" altLang="en-US"/>
              <a:t>, ≤</a:t>
            </a:r>
            <a:r>
              <a:rPr lang="en-US" altLang="en-US" i="1" baseline="-25000"/>
              <a:t>QP</a:t>
            </a:r>
            <a:r>
              <a:rPr lang="en-US" altLang="en-US"/>
              <a:t>) is lattice</a:t>
            </a:r>
          </a:p>
          <a:p>
            <a:r>
              <a:rPr lang="en-US" altLang="en-US"/>
              <a:t>Information flow policy on quasi-ordered set emulates that of this lattice!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3D8E8E-26AC-1A45-801C-5003B237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49AE00-241B-4D4C-90DA-DA7874CE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C19F3-6970-8C42-9A77-964F1799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00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C8F08B0-80BA-0542-B991-C24B478E8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Nontransitive Flow Policies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0D71D4A-46B4-FF40-B991-02F4BB299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Government agency information flow policy (on next slide)</a:t>
            </a:r>
          </a:p>
          <a:p>
            <a:r>
              <a:rPr lang="en-US" altLang="en-US" dirty="0"/>
              <a:t>Entities public relations officers PRO, analysts A, spymasters S</a:t>
            </a:r>
          </a:p>
          <a:p>
            <a:pPr lvl="1"/>
            <a:r>
              <a:rPr lang="en-US" altLang="en-US" i="1" dirty="0"/>
              <a:t>confine</a:t>
            </a:r>
            <a:r>
              <a:rPr lang="en-US" altLang="en-US" dirty="0"/>
              <a:t>(PRO) = [ public, analysis ]</a:t>
            </a:r>
          </a:p>
          <a:p>
            <a:pPr lvl="1"/>
            <a:r>
              <a:rPr lang="en-US" altLang="en-US" i="1" dirty="0"/>
              <a:t>confine</a:t>
            </a:r>
            <a:r>
              <a:rPr lang="en-US" altLang="en-US" dirty="0"/>
              <a:t>(A) = [ analysis, top-level ]</a:t>
            </a:r>
          </a:p>
          <a:p>
            <a:pPr lvl="1"/>
            <a:r>
              <a:rPr lang="en-US" altLang="en-US" i="1" dirty="0"/>
              <a:t>confine</a:t>
            </a:r>
            <a:r>
              <a:rPr lang="en-US" altLang="en-US" dirty="0"/>
              <a:t>(S) = [ covert, top-level 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095CF-5C71-604C-88DB-6CDF2CDE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DE19F4-FA6C-7141-84E7-56D91022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63667-A223-9F4D-8362-315670DD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E678FA3-49C9-8B45-88E3-FC2ADC94D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Flow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9DF8F65-3CC0-9B4D-BA91-A324B64155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By confinement flow model: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 ≤ A, A ≤ PRO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 ≤ 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≤ S, S ≤ A</a:t>
            </a:r>
          </a:p>
          <a:p>
            <a:pPr>
              <a:lnSpc>
                <a:spcPct val="90000"/>
              </a:lnSpc>
            </a:pPr>
            <a:r>
              <a:rPr lang="en-US" altLang="en-US"/>
              <a:t>Data </a:t>
            </a:r>
            <a:r>
              <a:rPr lang="en-US" altLang="en-US" i="1"/>
              <a:t>cannot</a:t>
            </a:r>
            <a:r>
              <a:rPr lang="en-US" altLang="en-US"/>
              <a:t> flow to public relations officers; not transitive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 ≤ A, A ≤ PRO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 ≤ PRO is </a:t>
            </a:r>
            <a:r>
              <a:rPr lang="en-US" altLang="en-US" i="1"/>
              <a:t>false</a:t>
            </a:r>
          </a:p>
        </p:txBody>
      </p:sp>
      <p:grpSp>
        <p:nvGrpSpPr>
          <p:cNvPr id="107525" name="Group 5">
            <a:extLst>
              <a:ext uri="{FF2B5EF4-FFF2-40B4-BE49-F238E27FC236}">
                <a16:creationId xmlns:a16="http://schemas.microsoft.com/office/drawing/2014/main" id="{6C5EE1FE-B010-FF46-B3E0-D179FAB10107}"/>
              </a:ext>
            </a:extLst>
          </p:cNvPr>
          <p:cNvGrpSpPr>
            <a:grpSpLocks/>
          </p:cNvGrpSpPr>
          <p:nvPr/>
        </p:nvGrpSpPr>
        <p:grpSpPr bwMode="auto">
          <a:xfrm>
            <a:off x="6629401" y="2362200"/>
            <a:ext cx="3254375" cy="2960688"/>
            <a:chOff x="3216" y="1440"/>
            <a:chExt cx="2050" cy="1865"/>
          </a:xfrm>
        </p:grpSpPr>
        <p:sp>
          <p:nvSpPr>
            <p:cNvPr id="107526" name="Text Box 6">
              <a:extLst>
                <a:ext uri="{FF2B5EF4-FFF2-40B4-BE49-F238E27FC236}">
                  <a16:creationId xmlns:a16="http://schemas.microsoft.com/office/drawing/2014/main" id="{38BE5B4F-FCC5-7845-B61F-F17811167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440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top-level</a:t>
              </a:r>
            </a:p>
          </p:txBody>
        </p:sp>
        <p:sp>
          <p:nvSpPr>
            <p:cNvPr id="107527" name="Text Box 7">
              <a:extLst>
                <a:ext uri="{FF2B5EF4-FFF2-40B4-BE49-F238E27FC236}">
                  <a16:creationId xmlns:a16="http://schemas.microsoft.com/office/drawing/2014/main" id="{A30E802B-043E-BA45-8A13-111355C5B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256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analysis</a:t>
              </a:r>
            </a:p>
          </p:txBody>
        </p:sp>
        <p:sp>
          <p:nvSpPr>
            <p:cNvPr id="107528" name="Text Box 8">
              <a:extLst>
                <a:ext uri="{FF2B5EF4-FFF2-40B4-BE49-F238E27FC236}">
                  <a16:creationId xmlns:a16="http://schemas.microsoft.com/office/drawing/2014/main" id="{E202DF80-FAF7-9840-B4B3-851AFCB10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2256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covert</a:t>
              </a:r>
            </a:p>
          </p:txBody>
        </p:sp>
        <p:sp>
          <p:nvSpPr>
            <p:cNvPr id="107529" name="Text Box 9">
              <a:extLst>
                <a:ext uri="{FF2B5EF4-FFF2-40B4-BE49-F238E27FC236}">
                  <a16:creationId xmlns:a16="http://schemas.microsoft.com/office/drawing/2014/main" id="{04800158-4734-464E-8172-CE97B9B0A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072"/>
              <a:ext cx="8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public</a:t>
              </a:r>
            </a:p>
          </p:txBody>
        </p:sp>
        <p:sp>
          <p:nvSpPr>
            <p:cNvPr id="107530" name="Line 10">
              <a:extLst>
                <a:ext uri="{FF2B5EF4-FFF2-40B4-BE49-F238E27FC236}">
                  <a16:creationId xmlns:a16="http://schemas.microsoft.com/office/drawing/2014/main" id="{FC2CA12A-4C17-FA44-8F5B-CA2B4270BA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00" y="2496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1" name="Line 11">
              <a:extLst>
                <a:ext uri="{FF2B5EF4-FFF2-40B4-BE49-F238E27FC236}">
                  <a16:creationId xmlns:a16="http://schemas.microsoft.com/office/drawing/2014/main" id="{96F1785B-8120-B544-802A-676369BC9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0" y="2448"/>
              <a:ext cx="48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2" name="Line 12">
              <a:extLst>
                <a:ext uri="{FF2B5EF4-FFF2-40B4-BE49-F238E27FC236}">
                  <a16:creationId xmlns:a16="http://schemas.microsoft.com/office/drawing/2014/main" id="{992AEBFF-F08F-BD46-9F85-E870CF0C3C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1728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33" name="Line 13">
              <a:extLst>
                <a:ext uri="{FF2B5EF4-FFF2-40B4-BE49-F238E27FC236}">
                  <a16:creationId xmlns:a16="http://schemas.microsoft.com/office/drawing/2014/main" id="{7312A1AF-590A-5646-8F1A-7A2A2EDF0C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" y="1680"/>
              <a:ext cx="48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46009-B8E1-FF4B-B88D-5C3F759E9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87493-B236-F24E-AB2C-1598466C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ECS 235B, Foundations of Computer and Information Security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37D2C-5824-EC42-BD87-27EE35F9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17-</a:t>
            </a:r>
            <a:fld id="{205D97EF-3E33-6C4D-921A-83C49C4ED173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8297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33ABB616-8EDC-A24B-98E2-37641D7BC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Transforming Into Lattice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DA692B6-B06D-9A40-9A0B-80298EB9E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Rough idea: apply a special mapping to generate a subset of the power set of the set of classes</a:t>
            </a:r>
          </a:p>
          <a:p>
            <a:pPr lvl="1"/>
            <a:r>
              <a:rPr lang="en-US" altLang="en-US"/>
              <a:t>Done so this set is partially ordered</a:t>
            </a:r>
          </a:p>
          <a:p>
            <a:pPr lvl="1"/>
            <a:r>
              <a:rPr lang="en-US" altLang="en-US"/>
              <a:t>Means it can be transformed into a lattice</a:t>
            </a:r>
          </a:p>
          <a:p>
            <a:r>
              <a:rPr lang="en-US" altLang="en-US"/>
              <a:t>Can show this mapping preserves ordering relation</a:t>
            </a:r>
          </a:p>
          <a:p>
            <a:pPr lvl="1"/>
            <a:r>
              <a:rPr lang="en-US" altLang="en-US"/>
              <a:t>So it preserves non-orderings and non-transitivity of elements corresponding to those of original set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7474E-41B7-8D42-AC28-4C8480E0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3D3C6-78D1-2C41-81B6-A1CAA81E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5D4CA-2370-AF4E-A4F5-D22C558E3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01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E223E02-C25C-2346-A05A-82F95F637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Dual Mapping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DECC60BB-C51A-C748-9AEB-00748436A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R </a:t>
            </a:r>
            <a:r>
              <a:rPr lang="en-US" altLang="en-US"/>
              <a:t>= (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/>
              <a:t>, ≤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join</a:t>
            </a:r>
            <a:r>
              <a:rPr lang="en-US" altLang="en-US" i="1" baseline="-25000"/>
              <a:t>R</a:t>
            </a:r>
            <a:r>
              <a:rPr lang="en-US" altLang="en-US"/>
              <a:t>) reflexive info flow policy</a:t>
            </a:r>
          </a:p>
          <a:p>
            <a:r>
              <a:rPr lang="en-US" altLang="en-US" i="1"/>
              <a:t>P</a:t>
            </a:r>
            <a:r>
              <a:rPr lang="en-US" altLang="en-US"/>
              <a:t> = (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, ≤</a:t>
            </a:r>
            <a:r>
              <a:rPr lang="en-US" altLang="en-US" i="1" baseline="-25000"/>
              <a:t>P</a:t>
            </a:r>
            <a:r>
              <a:rPr lang="en-US" altLang="en-US"/>
              <a:t>) ordered set</a:t>
            </a:r>
          </a:p>
          <a:p>
            <a:pPr lvl="1"/>
            <a:r>
              <a:rPr lang="en-US" altLang="en-US"/>
              <a:t>Define </a:t>
            </a:r>
            <a:r>
              <a:rPr lang="en-US" altLang="en-US" i="1"/>
              <a:t>dual mapping </a:t>
            </a:r>
            <a:r>
              <a:rPr lang="en-US" altLang="en-US"/>
              <a:t>functions </a:t>
            </a: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: 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endParaRPr lang="en-US" altLang="en-US"/>
          </a:p>
          <a:p>
            <a:pPr lvl="2"/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{ </a:t>
            </a:r>
            <a:r>
              <a:rPr lang="en-US" altLang="en-US" i="1"/>
              <a:t>x</a:t>
            </a:r>
            <a:r>
              <a:rPr lang="en-US" altLang="en-US"/>
              <a:t> }</a:t>
            </a:r>
          </a:p>
          <a:p>
            <a:pPr lvl="2"/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x</a:t>
            </a:r>
            <a:r>
              <a:rPr lang="en-US" altLang="en-US"/>
              <a:t>) = { </a:t>
            </a:r>
            <a:r>
              <a:rPr lang="en-US" altLang="en-US" i="1"/>
              <a:t>y</a:t>
            </a:r>
            <a:r>
              <a:rPr lang="en-US" altLang="en-US"/>
              <a:t> | </a:t>
            </a:r>
            <a:r>
              <a:rPr lang="en-US" altLang="en-US" i="1"/>
              <a:t>y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SC</a:t>
            </a:r>
            <a:r>
              <a:rPr lang="en-US" altLang="en-US" i="1" baseline="-25000"/>
              <a:t>R </a:t>
            </a:r>
            <a:r>
              <a:rPr lang="en-US" altLang="en-US">
                <a:sym typeface="Symbol" pitchFamily="2" charset="2"/>
              </a:rPr>
              <a:t></a:t>
            </a:r>
            <a:r>
              <a:rPr lang="en-US" altLang="en-US"/>
              <a:t> </a:t>
            </a:r>
            <a:r>
              <a:rPr lang="en-US" altLang="en-US" i="1"/>
              <a:t>y</a:t>
            </a:r>
            <a:r>
              <a:rPr lang="en-US" altLang="en-US"/>
              <a:t> ≤</a:t>
            </a:r>
            <a:r>
              <a:rPr lang="en-US" altLang="en-US" i="1" baseline="-25000"/>
              <a:t>R</a:t>
            </a:r>
            <a:r>
              <a:rPr lang="en-US" altLang="en-US"/>
              <a:t> </a:t>
            </a:r>
            <a:r>
              <a:rPr lang="en-US" altLang="en-US" i="1"/>
              <a:t>x</a:t>
            </a:r>
            <a:r>
              <a:rPr lang="en-US" altLang="en-US"/>
              <a:t> }</a:t>
            </a:r>
          </a:p>
          <a:p>
            <a:pPr lvl="1"/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 contains subsets of 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/>
              <a:t>; ≤</a:t>
            </a:r>
            <a:r>
              <a:rPr lang="en-US" altLang="en-US" i="1" baseline="-25000"/>
              <a:t>P</a:t>
            </a:r>
            <a:r>
              <a:rPr lang="en-US" altLang="en-US"/>
              <a:t> subset relation</a:t>
            </a:r>
          </a:p>
          <a:p>
            <a:pPr lvl="1"/>
            <a:r>
              <a:rPr lang="en-US" altLang="en-US"/>
              <a:t>Dual mapping function </a:t>
            </a:r>
            <a:r>
              <a:rPr lang="en-US" altLang="en-US" i="1"/>
              <a:t>order preserving</a:t>
            </a:r>
            <a:r>
              <a:rPr lang="en-US" altLang="en-US"/>
              <a:t> iff</a:t>
            </a:r>
          </a:p>
          <a:p>
            <a:pPr lvl="1" algn="ctr">
              <a:buFontTx/>
              <a:buNone/>
            </a:pPr>
            <a:r>
              <a:rPr lang="en-US" altLang="en-US"/>
              <a:t>(</a:t>
            </a: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SC</a:t>
            </a:r>
            <a:r>
              <a:rPr lang="en-US" altLang="en-US" i="1" baseline="-25000"/>
              <a:t>R </a:t>
            </a:r>
            <a:r>
              <a:rPr lang="en-US" altLang="en-US"/>
              <a:t>)[ </a:t>
            </a:r>
            <a:r>
              <a:rPr lang="en-US" altLang="en-US" i="1"/>
              <a:t>a</a:t>
            </a:r>
            <a:r>
              <a:rPr lang="en-US" altLang="en-US"/>
              <a:t> ≤</a:t>
            </a:r>
            <a:r>
              <a:rPr lang="en-US" altLang="en-US" i="1" baseline="-25000"/>
              <a:t>R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</a:t>
            </a:r>
            <a:r>
              <a:rPr lang="en-US" altLang="en-US"/>
              <a:t> </a:t>
            </a: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/>
              <a:t>) ≤</a:t>
            </a:r>
            <a:r>
              <a:rPr lang="en-US" altLang="en-US" i="1" baseline="-25000"/>
              <a:t>P</a:t>
            </a:r>
            <a:r>
              <a:rPr lang="en-US" altLang="en-US"/>
              <a:t> </a:t>
            </a: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</a:t>
            </a:r>
            <a:r>
              <a:rPr lang="en-US" altLang="en-US" i="1"/>
              <a:t>b</a:t>
            </a:r>
            <a:r>
              <a:rPr lang="en-US" altLang="en-US"/>
              <a:t>) 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FF695D-AB84-D94A-9D82-9C6F89A7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DBCF6D-72D1-FC44-B31C-208750EB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1200E-39B5-BD44-8957-5820550E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42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6404AFE1-3681-154B-B292-1306D3E7D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Theorem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E3291D92-EEEA-0840-9A9E-BA3F4ECCA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Dual mapping from reflexive information flow policy </a:t>
            </a:r>
            <a:r>
              <a:rPr lang="en-US" altLang="en-US" i="1" dirty="0"/>
              <a:t>R</a:t>
            </a:r>
            <a:r>
              <a:rPr lang="en-US" altLang="en-US" dirty="0"/>
              <a:t> to ordered set </a:t>
            </a:r>
            <a:r>
              <a:rPr lang="en-US" altLang="en-US" i="1" dirty="0"/>
              <a:t>P</a:t>
            </a:r>
            <a:r>
              <a:rPr lang="en-US" altLang="en-US" dirty="0"/>
              <a:t> order-preserving</a:t>
            </a:r>
          </a:p>
          <a:p>
            <a:pPr marL="0" indent="0">
              <a:buNone/>
            </a:pPr>
            <a:r>
              <a:rPr lang="en-US" altLang="en-US" i="1" dirty="0"/>
              <a:t>Proof sketch</a:t>
            </a:r>
            <a:r>
              <a:rPr lang="en-US" altLang="en-US" dirty="0"/>
              <a:t>: all notation as before</a:t>
            </a:r>
          </a:p>
          <a:p>
            <a:pPr marL="0" indent="0">
              <a:buNone/>
            </a:pP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) Let </a:t>
            </a:r>
            <a:r>
              <a:rPr lang="en-US" altLang="en-US" i="1" dirty="0"/>
              <a:t>a</a:t>
            </a:r>
            <a:r>
              <a:rPr lang="en-US" altLang="en-US" dirty="0"/>
              <a:t>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. Then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),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), so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), or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≤</a:t>
            </a:r>
            <a:r>
              <a:rPr lang="en-US" altLang="en-US" i="1" baseline="-25000" dirty="0"/>
              <a:t>P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</a:t>
            </a:r>
            <a:r>
              <a:rPr lang="en-US" altLang="en-US" dirty="0"/>
              <a:t>) Let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≤</a:t>
            </a:r>
            <a:r>
              <a:rPr lang="en-US" altLang="en-US" i="1" baseline="-25000" dirty="0"/>
              <a:t>P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). Then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). But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{ </a:t>
            </a:r>
            <a:r>
              <a:rPr lang="en-US" altLang="en-US" i="1" dirty="0"/>
              <a:t>a</a:t>
            </a:r>
            <a:r>
              <a:rPr lang="en-US" altLang="en-US" dirty="0"/>
              <a:t> }, so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b</a:t>
            </a:r>
            <a:r>
              <a:rPr lang="en-US" altLang="en-US" dirty="0"/>
              <a:t>), giving </a:t>
            </a:r>
            <a:r>
              <a:rPr lang="en-US" altLang="en-US" i="1" dirty="0"/>
              <a:t>a</a:t>
            </a:r>
            <a:r>
              <a:rPr lang="en-US" altLang="en-US" dirty="0"/>
              <a:t>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C96A5-CFFA-404C-A01B-3D2CE001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9D1AB-717D-EB47-92A1-BFAA5A2F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6C7DC-AF08-CC4F-8BB8-3712B95D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91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>
            <a:extLst>
              <a:ext uri="{FF2B5EF4-FFF2-40B4-BE49-F238E27FC236}">
                <a16:creationId xmlns:a16="http://schemas.microsoft.com/office/drawing/2014/main" id="{18837E9C-19A3-6C42-B64A-D551B62E6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 Flow Requirements</a:t>
            </a:r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6E7CF061-188A-1A42-AF55-EB69453DC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Interpretation: let </a:t>
            </a: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[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,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 ], consider class </a:t>
            </a:r>
            <a:r>
              <a:rPr lang="en-US" altLang="en-US" i="1" u="sng" dirty="0"/>
              <a:t>y</a:t>
            </a:r>
            <a:endParaRPr lang="en-US" altLang="en-US" dirty="0"/>
          </a:p>
          <a:p>
            <a:pPr lvl="1"/>
            <a:r>
              <a:rPr lang="en-US" altLang="en-US" dirty="0"/>
              <a:t>Information can flow from </a:t>
            </a:r>
            <a:r>
              <a:rPr lang="en-US" altLang="en-US" i="1" dirty="0"/>
              <a:t>x</a:t>
            </a:r>
            <a:r>
              <a:rPr lang="en-US" altLang="en-US" dirty="0"/>
              <a:t> to element of </a:t>
            </a:r>
            <a:r>
              <a:rPr lang="en-US" altLang="en-US" i="1" u="sng" dirty="0"/>
              <a:t>y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u="sng" dirty="0"/>
              <a:t>y</a:t>
            </a:r>
            <a:r>
              <a:rPr lang="en-US" altLang="en-US" dirty="0"/>
              <a:t>, or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/>
              <a:t>y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Information can flow from element of </a:t>
            </a:r>
            <a:r>
              <a:rPr lang="en-US" altLang="en-US" i="1" u="sng" dirty="0"/>
              <a:t>y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y ≤</a:t>
            </a:r>
            <a:r>
              <a:rPr lang="en-US" altLang="en-US" i="1" baseline="-25000" dirty="0"/>
              <a:t>R</a:t>
            </a:r>
            <a:r>
              <a:rPr lang="en-US" altLang="en-US" dirty="0"/>
              <a:t> 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or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/>
              <a:t>y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u="sng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6C8EE-F290-2246-9173-8E48813E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C433F-D7ED-504C-8051-E5E07CE4E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A4AB5-7FD8-AD40-8F55-03A68002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6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AEC0502B-AA9B-2B4F-91FA-78F2C35FD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Revisit Government Example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50300A24-DFC9-8849-BEDE-3034A4104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114800" algn="l"/>
              </a:tabLst>
            </a:pPr>
            <a:r>
              <a:rPr lang="en-US" altLang="en-US"/>
              <a:t>Information flow policy is </a:t>
            </a:r>
            <a:r>
              <a:rPr lang="en-US" altLang="en-US" i="1"/>
              <a:t>R</a:t>
            </a:r>
          </a:p>
          <a:p>
            <a:pPr>
              <a:tabLst>
                <a:tab pos="4114800" algn="l"/>
              </a:tabLst>
            </a:pPr>
            <a:r>
              <a:rPr lang="en-US" altLang="en-US"/>
              <a:t>Flow relationships among classes are: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public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analysis	analysis ≤</a:t>
            </a:r>
            <a:r>
              <a:rPr lang="en-US" altLang="en-US" i="1" baseline="-25000"/>
              <a:t>R</a:t>
            </a:r>
            <a:r>
              <a:rPr lang="en-US" altLang="en-US"/>
              <a:t>  analysis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 covert	covert ≤</a:t>
            </a:r>
            <a:r>
              <a:rPr lang="en-US" altLang="en-US" i="1" baseline="-25000"/>
              <a:t>R</a:t>
            </a:r>
            <a:r>
              <a:rPr lang="en-US" altLang="en-US"/>
              <a:t>  covert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public ≤</a:t>
            </a:r>
            <a:r>
              <a:rPr lang="en-US" altLang="en-US" i="1" baseline="-25000"/>
              <a:t>R</a:t>
            </a:r>
            <a:r>
              <a:rPr lang="en-US" altLang="en-US"/>
              <a:t>  top-level	covert ≤</a:t>
            </a:r>
            <a:r>
              <a:rPr lang="en-US" altLang="en-US" i="1" baseline="-25000"/>
              <a:t>R</a:t>
            </a:r>
            <a:r>
              <a:rPr lang="en-US" altLang="en-US"/>
              <a:t>  top-level</a:t>
            </a:r>
          </a:p>
          <a:p>
            <a:pPr lvl="1">
              <a:buNone/>
              <a:tabLst>
                <a:tab pos="4114800" algn="l"/>
              </a:tabLst>
            </a:pPr>
            <a:r>
              <a:rPr lang="en-US" altLang="en-US"/>
              <a:t>analysis ≤</a:t>
            </a:r>
            <a:r>
              <a:rPr lang="en-US" altLang="en-US" i="1" baseline="-25000"/>
              <a:t>R</a:t>
            </a:r>
            <a:r>
              <a:rPr lang="en-US" altLang="en-US"/>
              <a:t>  top-level	top-level ≤</a:t>
            </a:r>
            <a:r>
              <a:rPr lang="en-US" altLang="en-US" i="1" baseline="-25000"/>
              <a:t>R</a:t>
            </a:r>
            <a:r>
              <a:rPr lang="en-US" altLang="en-US"/>
              <a:t>  top-level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B5A36-DE01-FC41-A7E3-A9F0849E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5FA97-4AE9-C841-AE19-C4F3A439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C350B-8B57-3744-A757-972348C4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5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77C4BE5A-F499-9045-9064-DF014FC01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Information Flow Policies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2465CD9-BFDA-D14E-8817-0137ABFF1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Information flow policies are usually:</a:t>
            </a:r>
          </a:p>
          <a:p>
            <a:r>
              <a:rPr lang="en-US" altLang="en-US"/>
              <a:t>reflexive</a:t>
            </a:r>
          </a:p>
          <a:p>
            <a:pPr lvl="1"/>
            <a:r>
              <a:rPr lang="en-US" altLang="en-US"/>
              <a:t>So information can flow freely among members of a single class</a:t>
            </a:r>
          </a:p>
          <a:p>
            <a:r>
              <a:rPr lang="en-US" altLang="en-US"/>
              <a:t>transitive</a:t>
            </a:r>
          </a:p>
          <a:p>
            <a:pPr lvl="1"/>
            <a:r>
              <a:rPr lang="en-US" altLang="en-US"/>
              <a:t>So if information can flow from class 1 to class 2, and from class 2 to class 3, then information can flow from class 1 to class 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DA8575-D1E8-864F-99B6-4E025B606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3569F0-CF9C-D841-8A33-E0BAB3CD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31F67-DB23-D64C-93D0-2024CCE82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Video 4">
            <a:hlinkClick r:id="" action="ppaction://media"/>
            <a:extLst>
              <a:ext uri="{FF2B5EF4-FFF2-40B4-BE49-F238E27FC236}">
                <a16:creationId xmlns:a16="http://schemas.microsoft.com/office/drawing/2014/main" id="{64727D1F-7665-8A82-536E-12FAB1082AEA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  <p:ext uri="{42D2F446-02D8-4167-A562-619A0277C38B}">
                <p15:isNarration xmlns:p15="http://schemas.microsoft.com/office/powerpoint/2012/main" val="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06000" y="5143500"/>
            <a:ext cx="2286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5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791"/>
    </mc:Choice>
    <mc:Fallback>
      <p:transition spd="slow" advTm="147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9EAAB900-CC5F-3649-9499-5C77AE1D8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Dual Mapping of </a:t>
            </a:r>
            <a:r>
              <a:rPr lang="en-US" altLang="en-US" i="1"/>
              <a:t>R</a:t>
            </a:r>
            <a:endParaRPr lang="en-US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DC6E493-A975-5346-A7BD-3FFE903A1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Elements </a:t>
            </a: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: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(public) = { public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(public = { public }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(analysis) = { analysis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(analysis) = { public, analysis }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(covert) = { covert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(covert) = { public, covert }</a:t>
            </a:r>
          </a:p>
          <a:p>
            <a:pPr lvl="1">
              <a:buFontTx/>
              <a:buNone/>
            </a:pPr>
            <a:r>
              <a:rPr lang="en-US" altLang="en-US" i="1"/>
              <a:t>l</a:t>
            </a:r>
            <a:r>
              <a:rPr lang="en-US" altLang="en-US" i="1" baseline="-25000"/>
              <a:t>R</a:t>
            </a:r>
            <a:r>
              <a:rPr lang="en-US" altLang="en-US"/>
              <a:t>(top-level) = { top-level }</a:t>
            </a:r>
          </a:p>
          <a:p>
            <a:pPr lvl="1">
              <a:buFontTx/>
              <a:buNone/>
            </a:pPr>
            <a:r>
              <a:rPr lang="en-US" altLang="en-US" i="1"/>
              <a:t>h</a:t>
            </a:r>
            <a:r>
              <a:rPr lang="en-US" altLang="en-US" i="1" baseline="-25000"/>
              <a:t>R</a:t>
            </a:r>
            <a:r>
              <a:rPr lang="en-US" altLang="en-US"/>
              <a:t>(top-level) = { public, analysis, covert, top-level 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4BFB37-CDFF-5A4F-9DE9-94D0212E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02512F-C521-9443-A340-0913F8D8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786ED-2C90-4146-A215-C1B0AEE56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41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4FEE0B15-56B8-4449-B11F-5959E1C34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confine</a:t>
            </a:r>
            <a:endParaRPr lang="en-US" altLang="en-US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AE3DA7C-D874-4847-AE85-0E19F2E27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28800" algn="l"/>
              </a:tabLst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dirty="0"/>
              <a:t> be entity of type PRO, </a:t>
            </a:r>
            <a:r>
              <a:rPr lang="en-US" altLang="en-US" i="1" dirty="0"/>
              <a:t>a</a:t>
            </a:r>
            <a:r>
              <a:rPr lang="en-US" altLang="en-US" dirty="0"/>
              <a:t> of type A, </a:t>
            </a:r>
            <a:r>
              <a:rPr lang="en-US" altLang="en-US" i="1" dirty="0"/>
              <a:t>s</a:t>
            </a:r>
            <a:r>
              <a:rPr lang="en-US" altLang="en-US" dirty="0"/>
              <a:t> of type S</a:t>
            </a:r>
          </a:p>
          <a:p>
            <a:pPr>
              <a:tabLst>
                <a:tab pos="1828800" algn="l"/>
              </a:tabLst>
            </a:pPr>
            <a:r>
              <a:rPr lang="en-US" altLang="en-US" dirty="0"/>
              <a:t>In terms of </a:t>
            </a:r>
            <a:r>
              <a:rPr lang="en-US" altLang="en-US" i="1" dirty="0"/>
              <a:t>P</a:t>
            </a:r>
            <a:r>
              <a:rPr lang="en-US" altLang="en-US" dirty="0"/>
              <a:t> (not </a:t>
            </a:r>
            <a:r>
              <a:rPr lang="en-US" altLang="en-US" i="1" dirty="0"/>
              <a:t>R</a:t>
            </a:r>
            <a:r>
              <a:rPr lang="en-US" altLang="en-US" dirty="0"/>
              <a:t>), we get:</a:t>
            </a:r>
          </a:p>
          <a:p>
            <a:pPr lvl="1">
              <a:tabLst>
                <a:tab pos="1828800" algn="l"/>
              </a:tabLst>
            </a:pP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= [ { public }, { public, analysis } ]</a:t>
            </a:r>
          </a:p>
          <a:p>
            <a:pPr lvl="1">
              <a:tabLst>
                <a:tab pos="1828800" algn="l"/>
              </a:tabLst>
            </a:pP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[ { analysis }, { public, analysis, covert, top-level } ]</a:t>
            </a:r>
          </a:p>
          <a:p>
            <a:pPr lvl="1">
              <a:tabLst>
                <a:tab pos="1828800" algn="l"/>
              </a:tabLst>
            </a:pP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[ { covert }, { public, analysis, covert, top-level } 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F122B8-CC3B-1047-8F14-CD736909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92E57-DDBE-1744-B932-15AA4DA8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90F15-41BB-764F-AFB0-9DBA2C20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69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CFC1170-84D8-364D-B325-73D8F24FB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the Flow Relations Are …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8EF1E656-BAD0-F946-BEBC-04B08D08C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p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as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= { public }</a:t>
            </a:r>
          </a:p>
          <a:p>
            <a:pPr lvl="1"/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{ public, analysis, covert, top-level }</a:t>
            </a:r>
          </a:p>
          <a:p>
            <a:r>
              <a:rPr lang="en-US" altLang="en-US" dirty="0"/>
              <a:t>Similarly: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, </a:t>
            </a:r>
            <a:r>
              <a:rPr lang="en-US" altLang="en-US" i="1" dirty="0"/>
              <a:t>p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endParaRPr lang="en-US" altLang="en-US" dirty="0"/>
          </a:p>
          <a:p>
            <a:r>
              <a:rPr lang="en-US" altLang="en-US" dirty="0"/>
              <a:t>But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p</a:t>
            </a:r>
            <a:r>
              <a:rPr lang="en-US" altLang="en-US" dirty="0"/>
              <a:t> is</a:t>
            </a:r>
            <a:r>
              <a:rPr lang="en-US" altLang="en-US" b="1" dirty="0"/>
              <a:t> </a:t>
            </a:r>
            <a:r>
              <a:rPr lang="en-US" altLang="en-US" dirty="0"/>
              <a:t>false as </a:t>
            </a:r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</a:t>
            </a:r>
            <a:r>
              <a:rPr lang="en-US" altLang="en-US" dirty="0"/>
              <a:t> </a:t>
            </a:r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 err="1"/>
              <a:t>l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s</a:t>
            </a:r>
            <a:r>
              <a:rPr lang="en-US" altLang="en-US" dirty="0"/>
              <a:t>) = { covert }</a:t>
            </a:r>
          </a:p>
          <a:p>
            <a:pPr lvl="1"/>
            <a:r>
              <a:rPr lang="en-US" altLang="en-US" i="1" dirty="0" err="1"/>
              <a:t>h</a:t>
            </a:r>
            <a:r>
              <a:rPr lang="en-US" altLang="en-US" i="1" baseline="-25000" dirty="0" err="1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p</a:t>
            </a:r>
            <a:r>
              <a:rPr lang="en-US" altLang="en-US" dirty="0"/>
              <a:t>) = { public, analysis }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CC777-09D1-4242-B93D-3BA53391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2C3AC-C346-FD4C-80DF-55FDDB04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FD6CC-A1D9-A847-9E7A-5E90D7A0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53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174ADE99-4FD0-B548-9334-DD868F6ED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6365B73-54E1-4C43-B7C4-59145E632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(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, ≤</a:t>
            </a:r>
            <a:r>
              <a:rPr lang="en-US" altLang="en-US" i="1" baseline="-25000"/>
              <a:t>P</a:t>
            </a:r>
            <a:r>
              <a:rPr lang="en-US" altLang="en-US"/>
              <a:t>) is a lattice, so it can be analyzed like a lattice policy</a:t>
            </a:r>
          </a:p>
          <a:p>
            <a:r>
              <a:rPr lang="en-US" altLang="en-US"/>
              <a:t>Dual mapping preserves ordering, hence non-ordering and non-transitivity, of original policy</a:t>
            </a:r>
          </a:p>
          <a:p>
            <a:pPr lvl="1"/>
            <a:r>
              <a:rPr lang="en-US" altLang="en-US"/>
              <a:t>So results of analysis of (</a:t>
            </a:r>
            <a:r>
              <a:rPr lang="en-US" altLang="en-US" i="1"/>
              <a:t>S</a:t>
            </a:r>
            <a:r>
              <a:rPr lang="en-US" altLang="en-US" i="1" baseline="-25000"/>
              <a:t>P</a:t>
            </a:r>
            <a:r>
              <a:rPr lang="en-US" altLang="en-US"/>
              <a:t>, ≤</a:t>
            </a:r>
            <a:r>
              <a:rPr lang="en-US" altLang="en-US" i="1" baseline="-25000"/>
              <a:t>P</a:t>
            </a:r>
            <a:r>
              <a:rPr lang="en-US" altLang="en-US"/>
              <a:t>) can be mapped back into (</a:t>
            </a:r>
            <a:r>
              <a:rPr lang="en-US" altLang="en-US" i="1"/>
              <a:t>SC</a:t>
            </a:r>
            <a:r>
              <a:rPr lang="en-US" altLang="en-US" i="1" baseline="-25000"/>
              <a:t>R</a:t>
            </a:r>
            <a:r>
              <a:rPr lang="en-US" altLang="en-US"/>
              <a:t>, ≤</a:t>
            </a:r>
            <a:r>
              <a:rPr lang="en-US" altLang="en-US" i="1" baseline="-25000"/>
              <a:t>R</a:t>
            </a:r>
            <a:r>
              <a:rPr lang="en-US" altLang="en-US"/>
              <a:t>, </a:t>
            </a:r>
            <a:r>
              <a:rPr lang="en-US" altLang="en-US" i="1"/>
              <a:t>join</a:t>
            </a:r>
            <a:r>
              <a:rPr lang="en-US" altLang="en-US" i="1" baseline="-25000"/>
              <a:t>R</a:t>
            </a:r>
            <a:r>
              <a:rPr lang="en-US" altLang="en-US"/>
              <a:t>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68923-596A-6F41-9A57-3448B4B3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C83FB-3A67-4648-B22C-58D24EA4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9CFC3-4AC2-DF45-A3BA-D3720437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32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3DC04-67B3-4449-95F3-85191D47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2A0D6-D68A-8A43-B555-D867BA95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of the following is most correct about non-lattice policies?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indicate that whoever designed the policy doesn’t know what they are doing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are important to analyze policy models, but never occur in the “real world”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can be embedded in lattice policies, and hence can be analyzed in </a:t>
            </a:r>
            <a:r>
              <a:rPr lang="en-US"/>
              <a:t>the same way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are isomorphic with lattice policies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FEB31-C99B-D848-87F5-666A319A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FF89C-FA3F-E34F-9C29-06783185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39D2D-EC47-604B-8EAB-867DB46D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0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CCDD4BEC-1F2C-7746-B101-E85DA45DD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Non-Transitive Policies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92A637FF-4128-AC43-931A-1A4B89241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Betty is a confident of Anne</a:t>
            </a:r>
          </a:p>
          <a:p>
            <a:r>
              <a:rPr lang="en-US" altLang="en-US"/>
              <a:t>Cathy is a confident of Betty</a:t>
            </a:r>
          </a:p>
          <a:p>
            <a:pPr lvl="1"/>
            <a:r>
              <a:rPr lang="en-US" altLang="en-US"/>
              <a:t>With transitivity, information flows from Anne to Betty to Cathy</a:t>
            </a:r>
          </a:p>
          <a:p>
            <a:r>
              <a:rPr lang="en-US" altLang="en-US"/>
              <a:t>Anne confides to Betty she is having an affair with Cathy’s spouse</a:t>
            </a:r>
          </a:p>
          <a:p>
            <a:pPr lvl="1"/>
            <a:r>
              <a:rPr lang="en-US" altLang="en-US"/>
              <a:t>Transitivity undesirable in this case, probably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1C7775-7618-FE49-A862-C276FB28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ED77F-1D55-0F48-80AA-4903199F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2BC43-9C75-CD40-9266-8A31A2EF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0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206A70D7-633E-0A49-BB5E-DEDACBCD8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Non-Lattice Transitive Policies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F8F5D4F8-057F-344B-A6AC-8F4EBF41C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2 faculty members co-PIs on a grant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Equal authority; neither can overrule the other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Grad students report to faculty members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Undergrads report to grad students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Information flow relation is: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Reflexive and transitive</a:t>
            </a:r>
          </a:p>
          <a:p>
            <a:pPr>
              <a:lnSpc>
                <a:spcPct val="90000"/>
              </a:lnSpc>
            </a:pPr>
            <a:r>
              <a:rPr lang="en-US" altLang="en-US"/>
              <a:t>But some elements (people) have no “least upper bound” element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it for the faculty members?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6D7FB-1AFE-4E46-8E2C-E9BA0307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9C9071-E5F7-874D-8D7B-AD2D3999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621A3-985A-7D4C-8C38-75DAFA9C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3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5795D121-02F6-0248-A229-086162774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Confidentiality Policy Model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3A7E78D-65C2-BC40-A0D4-634F0356A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Lattice model fails in previous 2 cases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Generalize: policy </a:t>
            </a:r>
            <a:r>
              <a:rPr lang="en-US" altLang="en-US" i="1"/>
              <a:t>I</a:t>
            </a:r>
            <a:r>
              <a:rPr lang="en-US" altLang="en-US"/>
              <a:t> = (</a:t>
            </a: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, ≤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join</a:t>
            </a:r>
            <a:r>
              <a:rPr lang="en-US" altLang="en-US" i="1" baseline="-25000"/>
              <a:t>I</a:t>
            </a:r>
            <a:r>
              <a:rPr lang="en-US" altLang="en-US"/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 set of security classes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≤</a:t>
            </a:r>
            <a:r>
              <a:rPr lang="en-US" altLang="en-US" i="1" baseline="-25000"/>
              <a:t>I</a:t>
            </a:r>
            <a:r>
              <a:rPr lang="en-US" altLang="en-US"/>
              <a:t> ordering relation on elements of </a:t>
            </a: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join</a:t>
            </a:r>
            <a:r>
              <a:rPr lang="en-US" altLang="en-US" i="1" baseline="-25000"/>
              <a:t>I</a:t>
            </a:r>
            <a:r>
              <a:rPr lang="en-US" altLang="en-US"/>
              <a:t> function to combine two elements of </a:t>
            </a:r>
            <a:r>
              <a:rPr lang="en-US" altLang="en-US" i="1"/>
              <a:t>SC</a:t>
            </a:r>
            <a:r>
              <a:rPr lang="en-US" altLang="en-US" i="1" baseline="-25000"/>
              <a:t>I	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Bell-LaPadula Model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 set of security compartments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≤</a:t>
            </a:r>
            <a:r>
              <a:rPr lang="en-US" altLang="en-US" i="1" baseline="-25000"/>
              <a:t>I</a:t>
            </a:r>
            <a:r>
              <a:rPr lang="en-US" altLang="en-US"/>
              <a:t> ordering relation </a:t>
            </a:r>
            <a:r>
              <a:rPr lang="en-US" altLang="en-US" i="1"/>
              <a:t>dom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i="1"/>
              <a:t>join</a:t>
            </a:r>
            <a:r>
              <a:rPr lang="en-US" altLang="en-US" i="1" baseline="-25000"/>
              <a:t>I</a:t>
            </a:r>
            <a:r>
              <a:rPr lang="en-US" altLang="en-US"/>
              <a:t> function </a:t>
            </a:r>
            <a:r>
              <a:rPr lang="en-US" altLang="en-US" i="1"/>
              <a:t>lub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5694B-6BD6-5948-919D-CF3253E32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34ABFA-AAD7-4049-A8D2-D722E3D5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E598E-159E-C345-9570-DAAAE64E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0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>
            <a:extLst>
              <a:ext uri="{FF2B5EF4-FFF2-40B4-BE49-F238E27FC236}">
                <a16:creationId xmlns:a16="http://schemas.microsoft.com/office/drawing/2014/main" id="{1D34CE89-7960-2841-A0C1-7B0AFBB8D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Confinement Flow Model</a:t>
            </a:r>
          </a:p>
        </p:txBody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68103AC9-7F04-7648-B243-24717F14A7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confine</a:t>
            </a:r>
            <a:r>
              <a:rPr lang="en-US" altLang="en-US" dirty="0"/>
              <a:t>, </a:t>
            </a:r>
            <a:r>
              <a:rPr lang="en-US" altLang="en-US" dirty="0">
                <a:sym typeface="Symbol" pitchFamily="2" charset="2"/>
              </a:rPr>
              <a:t>)</a:t>
            </a:r>
          </a:p>
          <a:p>
            <a:pPr lvl="1"/>
            <a:r>
              <a:rPr lang="en-US" altLang="en-US" i="1" dirty="0"/>
              <a:t>I</a:t>
            </a:r>
            <a:r>
              <a:rPr lang="en-US" altLang="en-US" dirty="0"/>
              <a:t> = (</a:t>
            </a:r>
            <a:r>
              <a:rPr lang="en-US" altLang="en-US" i="1" dirty="0"/>
              <a:t>SC</a:t>
            </a:r>
            <a:r>
              <a:rPr lang="en-US" altLang="en-US" i="1" baseline="-25000" dirty="0"/>
              <a:t>I</a:t>
            </a:r>
            <a:r>
              <a:rPr lang="en-US" altLang="en-US" dirty="0"/>
              <a:t>, ≤</a:t>
            </a:r>
            <a:r>
              <a:rPr lang="en-US" altLang="en-US" i="1" baseline="-25000" dirty="0"/>
              <a:t>I</a:t>
            </a:r>
            <a:r>
              <a:rPr lang="en-US" altLang="en-US" dirty="0"/>
              <a:t>, </a:t>
            </a:r>
            <a:r>
              <a:rPr lang="en-US" altLang="en-US" i="1" dirty="0" err="1"/>
              <a:t>join</a:t>
            </a:r>
            <a:r>
              <a:rPr lang="en-US" altLang="en-US" i="1" baseline="-25000" dirty="0" err="1"/>
              <a:t>I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O</a:t>
            </a:r>
            <a:r>
              <a:rPr lang="en-US" altLang="en-US" dirty="0"/>
              <a:t> set of entities</a:t>
            </a:r>
          </a:p>
          <a:p>
            <a:pPr lvl="1"/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: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i="1" dirty="0"/>
              <a:t>O</a:t>
            </a:r>
            <a:r>
              <a:rPr lang="en-US" altLang="en-US" dirty="0"/>
              <a:t> with (</a:t>
            </a:r>
            <a:r>
              <a:rPr lang="en-US" altLang="en-US" i="1" dirty="0"/>
              <a:t>a</a:t>
            </a:r>
            <a:r>
              <a:rPr lang="en-US" altLang="en-US" dirty="0"/>
              <a:t>, </a:t>
            </a:r>
            <a:r>
              <a:rPr lang="en-US" altLang="en-US" i="1" dirty="0"/>
              <a:t>b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(written </a:t>
            </a:r>
            <a:r>
              <a:rPr lang="en-US" altLang="en-US" i="1" dirty="0"/>
              <a:t>a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b</a:t>
            </a:r>
            <a:r>
              <a:rPr lang="en-US" altLang="en-US" dirty="0"/>
              <a:t>) </a:t>
            </a:r>
            <a:r>
              <a:rPr lang="en-US" altLang="en-US" dirty="0" err="1"/>
              <a:t>iff</a:t>
            </a:r>
            <a:r>
              <a:rPr lang="en-US" altLang="en-US" dirty="0"/>
              <a:t> information can flow from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b</a:t>
            </a:r>
            <a:endParaRPr lang="en-US" altLang="en-US" dirty="0"/>
          </a:p>
          <a:p>
            <a:pPr lvl="1"/>
            <a:r>
              <a:rPr lang="en-US" altLang="en-US" dirty="0"/>
              <a:t>for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, </a:t>
            </a:r>
            <a:r>
              <a:rPr lang="en-US" altLang="en-US" i="1" dirty="0"/>
              <a:t>confine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dirty="0"/>
              <a:t>) = (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,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SC</a:t>
            </a:r>
            <a:r>
              <a:rPr lang="en-US" altLang="en-US" i="1" baseline="-25000" dirty="0"/>
              <a:t>I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i="1" dirty="0"/>
              <a:t>SC</a:t>
            </a:r>
            <a:r>
              <a:rPr lang="en-US" altLang="en-US" i="1" baseline="-25000" dirty="0"/>
              <a:t>I</a:t>
            </a:r>
            <a:r>
              <a:rPr lang="en-US" altLang="en-US" dirty="0"/>
              <a:t> with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endParaRPr lang="en-US" altLang="en-US" dirty="0"/>
          </a:p>
          <a:p>
            <a:pPr lvl="2"/>
            <a:r>
              <a:rPr lang="en-US" altLang="en-US" dirty="0"/>
              <a:t>Interpretation: for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, if </a:t>
            </a:r>
            <a:r>
              <a:rPr lang="en-US" altLang="en-US" i="1" dirty="0"/>
              <a:t>x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information can flow from </a:t>
            </a:r>
            <a:r>
              <a:rPr lang="en-US" altLang="en-US" i="1" dirty="0"/>
              <a:t>x</a:t>
            </a:r>
            <a:r>
              <a:rPr lang="en-US" altLang="en-US" dirty="0"/>
              <a:t> to </a:t>
            </a:r>
            <a:r>
              <a:rPr lang="en-US" altLang="en-US" i="1" dirty="0"/>
              <a:t>a</a:t>
            </a:r>
            <a:r>
              <a:rPr lang="en-US" altLang="en-US" dirty="0"/>
              <a:t>, and if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, information can flow from </a:t>
            </a:r>
            <a:r>
              <a:rPr lang="en-US" altLang="en-US" i="1" dirty="0"/>
              <a:t>a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</a:p>
          <a:p>
            <a:pPr lvl="2"/>
            <a:r>
              <a:rPr lang="en-US" altLang="en-US" dirty="0"/>
              <a:t>So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lowest classification of information allowed to flow out of </a:t>
            </a:r>
            <a:r>
              <a:rPr lang="en-US" altLang="en-US" i="1" dirty="0"/>
              <a:t>a</a:t>
            </a:r>
            <a:r>
              <a:rPr lang="en-US" altLang="en-US" dirty="0"/>
              <a:t>, and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 highest classification of information allowed to flow into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3ADF8-AF2D-CA4A-9587-E2052762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2CB309-D3A5-724B-8155-89777698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9ADE7-8AE3-894D-BC2F-10D62F0B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7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4D005EA-40B1-8345-A3E5-4304E67FA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Assumptions, </a:t>
            </a:r>
            <a:r>
              <a:rPr lang="en-US" altLang="en-US" i="1"/>
              <a:t>etc</a:t>
            </a:r>
            <a:r>
              <a:rPr lang="en-US" altLang="en-US"/>
              <a:t>.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650F772-D02F-1449-9B16-1CFBA96F2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Assumes: object can change security classes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So, variable can take on security class of its data</a:t>
            </a:r>
          </a:p>
          <a:p>
            <a:pPr>
              <a:lnSpc>
                <a:spcPct val="90000"/>
              </a:lnSpc>
            </a:pPr>
            <a:r>
              <a:rPr lang="en-US" altLang="en-US"/>
              <a:t>Object </a:t>
            </a:r>
            <a:r>
              <a:rPr lang="en-US" altLang="en-US" i="1"/>
              <a:t>x</a:t>
            </a:r>
            <a:r>
              <a:rPr lang="en-US" altLang="en-US"/>
              <a:t> has security class </a:t>
            </a:r>
            <a:r>
              <a:rPr lang="en-US" altLang="en-US" i="1" u="sng"/>
              <a:t>x</a:t>
            </a:r>
            <a:r>
              <a:rPr lang="en-US" altLang="en-US"/>
              <a:t> currently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Note transitivity </a:t>
            </a:r>
            <a:r>
              <a:rPr lang="en-US" altLang="en-US" i="1"/>
              <a:t>not</a:t>
            </a:r>
            <a:r>
              <a:rPr lang="en-US" altLang="en-US"/>
              <a:t> required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information can flow from </a:t>
            </a:r>
            <a:r>
              <a:rPr lang="en-US" altLang="en-US" i="1"/>
              <a:t>a</a:t>
            </a:r>
            <a:r>
              <a:rPr lang="en-US" altLang="en-US"/>
              <a:t> to </a:t>
            </a:r>
            <a:r>
              <a:rPr lang="en-US" altLang="en-US" i="1"/>
              <a:t>b</a:t>
            </a:r>
            <a:r>
              <a:rPr lang="en-US" altLang="en-US"/>
              <a:t>, then </a:t>
            </a:r>
            <a:r>
              <a:rPr lang="en-US" altLang="en-US" i="1"/>
              <a:t>b</a:t>
            </a:r>
            <a:r>
              <a:rPr lang="en-US" altLang="en-US"/>
              <a:t> dominates </a:t>
            </a:r>
            <a:r>
              <a:rPr lang="en-US" altLang="en-US" i="1"/>
              <a:t>a</a:t>
            </a:r>
            <a:r>
              <a:rPr lang="en-US" altLang="en-US"/>
              <a:t> under ordering of policy </a:t>
            </a:r>
            <a:r>
              <a:rPr lang="en-US" altLang="en-US" i="1"/>
              <a:t>I</a:t>
            </a:r>
            <a:r>
              <a:rPr lang="en-US" altLang="en-US"/>
              <a:t>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(</a:t>
            </a:r>
            <a:r>
              <a:rPr lang="en-US" altLang="en-US">
                <a:sym typeface="Symbol" pitchFamily="2" charset="2"/>
              </a:rPr>
              <a:t></a:t>
            </a:r>
            <a:r>
              <a:rPr lang="en-US" altLang="en-US" i="1"/>
              <a:t> 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O</a:t>
            </a:r>
            <a:r>
              <a:rPr lang="en-US" altLang="en-US"/>
              <a:t>)[ </a:t>
            </a:r>
            <a:r>
              <a:rPr lang="en-US" altLang="en-US" i="1"/>
              <a:t>a </a:t>
            </a:r>
            <a:r>
              <a:rPr lang="en-US" altLang="en-US">
                <a:sym typeface="Symbol" pitchFamily="2" charset="2"/>
              </a:rPr>
              <a:t>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</a:t>
            </a:r>
            <a:r>
              <a:rPr lang="en-US" altLang="en-US"/>
              <a:t> </a:t>
            </a:r>
            <a:r>
              <a:rPr lang="en-US" altLang="en-US" i="1"/>
              <a:t>a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 i="1" baseline="-25000"/>
              <a:t>U</a:t>
            </a:r>
            <a:r>
              <a:rPr lang="en-US" altLang="en-US"/>
              <a:t> 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445345-65C1-7541-90D1-82A2E174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F9D0ED-38AD-EA42-8977-0DB61DAA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110D6-EFD0-C841-A059-54CB808F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8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CD8EDB6-CF62-C64B-9908-11F369C19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AECD36C1-9D1C-544C-93E4-6E0D5FCBB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SC</a:t>
            </a:r>
            <a:r>
              <a:rPr lang="en-US" altLang="en-US" i="1" baseline="-25000"/>
              <a:t>I</a:t>
            </a:r>
            <a:r>
              <a:rPr lang="en-US" altLang="en-US"/>
              <a:t> = { U, C, S, TS }, with U ≤</a:t>
            </a:r>
            <a:r>
              <a:rPr lang="en-US" altLang="en-US" i="1" baseline="-25000"/>
              <a:t>I</a:t>
            </a:r>
            <a:r>
              <a:rPr lang="en-US" altLang="en-US"/>
              <a:t> C, C ≤</a:t>
            </a:r>
            <a:r>
              <a:rPr lang="en-US" altLang="en-US" i="1" baseline="-25000"/>
              <a:t>I</a:t>
            </a:r>
            <a:r>
              <a:rPr lang="en-US" altLang="en-US"/>
              <a:t> S, and S ≤</a:t>
            </a:r>
            <a:r>
              <a:rPr lang="en-US" altLang="en-US" i="1" baseline="-25000"/>
              <a:t>I</a:t>
            </a:r>
            <a:r>
              <a:rPr lang="en-US" altLang="en-US"/>
              <a:t> TS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a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, </a:t>
            </a:r>
            <a:r>
              <a:rPr lang="en-US" altLang="en-US" i="1"/>
              <a:t>c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O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a</a:t>
            </a:r>
            <a:r>
              <a:rPr lang="en-US" altLang="en-US"/>
              <a:t>) = [ C, C 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b</a:t>
            </a:r>
            <a:r>
              <a:rPr lang="en-US" altLang="en-US"/>
              <a:t>) = [ S, S ]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confine(</a:t>
            </a:r>
            <a:r>
              <a:rPr lang="en-US" altLang="en-US" i="1"/>
              <a:t>c</a:t>
            </a:r>
            <a:r>
              <a:rPr lang="en-US" altLang="en-US"/>
              <a:t>) = [ TS, TS ]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Secure information flows: </a:t>
            </a:r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c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As </a:t>
            </a:r>
            <a:r>
              <a:rPr lang="en-US" altLang="en-US" i="1"/>
              <a:t>a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b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 i="1" baseline="-25000"/>
              <a:t>U</a:t>
            </a:r>
            <a:r>
              <a:rPr lang="en-US" altLang="en-US"/>
              <a:t>, </a:t>
            </a:r>
            <a:r>
              <a:rPr lang="en-US" altLang="en-US" i="1"/>
              <a:t>b</a:t>
            </a:r>
            <a:r>
              <a:rPr lang="en-US" altLang="en-US" i="1" baseline="-25000"/>
              <a:t>L</a:t>
            </a:r>
            <a:r>
              <a:rPr lang="en-US" altLang="en-US"/>
              <a:t> ≤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 i="1"/>
              <a:t>c</a:t>
            </a:r>
            <a:r>
              <a:rPr lang="en-US" altLang="en-US" i="1" baseline="-25000"/>
              <a:t>U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Transitivity holds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FBA8D6-498E-C541-924F-A1A47541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CB89F-2DE7-EC49-8D5F-69732B0A7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D8A3D-F6FB-A844-B0B4-7C8E2216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51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>
            <a:extLst>
              <a:ext uri="{FF2B5EF4-FFF2-40B4-BE49-F238E27FC236}">
                <a16:creationId xmlns:a16="http://schemas.microsoft.com/office/drawing/2014/main" id="{1C8E43B0-6096-0142-AFD5-0DDFD272C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926D0DD8-B8B7-2343-B446-15E0C728B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SC</a:t>
            </a:r>
            <a:r>
              <a:rPr lang="en-US" altLang="en-US" i="1" baseline="-25000" dirty="0"/>
              <a:t>I</a:t>
            </a:r>
            <a:r>
              <a:rPr lang="en-US" altLang="en-US" dirty="0"/>
              <a:t>,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as in Example 1</a:t>
            </a:r>
          </a:p>
          <a:p>
            <a:pPr>
              <a:lnSpc>
                <a:spcPct val="90000"/>
              </a:lnSpc>
            </a:pP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confine(</a:t>
            </a:r>
            <a:r>
              <a:rPr lang="en-US" altLang="en-US" i="1" dirty="0"/>
              <a:t>x</a:t>
            </a:r>
            <a:r>
              <a:rPr lang="en-US" altLang="en-US" dirty="0"/>
              <a:t>) = [ C, C ]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confine(</a:t>
            </a:r>
            <a:r>
              <a:rPr lang="en-US" altLang="en-US" i="1" dirty="0"/>
              <a:t>y</a:t>
            </a:r>
            <a:r>
              <a:rPr lang="en-US" altLang="en-US" dirty="0"/>
              <a:t>) = [ S, S ]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confine(</a:t>
            </a:r>
            <a:r>
              <a:rPr lang="en-US" altLang="en-US" i="1" dirty="0"/>
              <a:t>z</a:t>
            </a:r>
            <a:r>
              <a:rPr lang="en-US" altLang="en-US" dirty="0"/>
              <a:t>) = [ C, TS ]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Secure information flows: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,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As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, </a:t>
            </a:r>
            <a:r>
              <a:rPr lang="en-US" altLang="en-US" i="1" dirty="0" err="1"/>
              <a:t>z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U</a:t>
            </a:r>
            <a:endParaRPr lang="en-US" altLang="en-US" i="1" baseline="-250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Transitivity does not hold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z</a:t>
            </a:r>
            <a:r>
              <a:rPr lang="en-US" altLang="en-US" dirty="0"/>
              <a:t> and </a:t>
            </a:r>
            <a:r>
              <a:rPr lang="en-US" altLang="en-US" i="1" dirty="0"/>
              <a:t>z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,</a:t>
            </a:r>
            <a:r>
              <a:rPr lang="en-US" altLang="en-US" i="1" dirty="0"/>
              <a:t> </a:t>
            </a:r>
            <a:r>
              <a:rPr lang="en-US" altLang="en-US" dirty="0"/>
              <a:t>but 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 is false, because </a:t>
            </a:r>
            <a:r>
              <a:rPr lang="en-US" altLang="en-US" i="1" dirty="0" err="1"/>
              <a:t>y</a:t>
            </a:r>
            <a:r>
              <a:rPr lang="en-US" altLang="en-US" i="1" baseline="-25000" dirty="0" err="1"/>
              <a:t>L</a:t>
            </a:r>
            <a:r>
              <a:rPr lang="en-US" altLang="en-US" dirty="0"/>
              <a:t> ≤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i="1" dirty="0" err="1"/>
              <a:t>x</a:t>
            </a:r>
            <a:r>
              <a:rPr lang="en-US" altLang="en-US" i="1" baseline="-25000" dirty="0" err="1"/>
              <a:t>U</a:t>
            </a:r>
            <a:r>
              <a:rPr lang="en-US" altLang="en-US" dirty="0"/>
              <a:t> is false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044ED8-A8B0-8747-BF44-B134C1F5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47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75A89-F052-A246-8EB8-801423A3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ECS 235B, Foundations of Computer and Information Security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44372-0FE8-3A4A-9F6B-0FF2C0AB1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56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</TotalTime>
  <Words>2052</Words>
  <Application>Microsoft Macintosh PowerPoint</Application>
  <PresentationFormat>Widescreen</PresentationFormat>
  <Paragraphs>243</Paragraphs>
  <Slides>24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ECS 235B Module 47 Information Flow Policies</vt:lpstr>
      <vt:lpstr>Information Flow Policies</vt:lpstr>
      <vt:lpstr>Non-Transitive Policies</vt:lpstr>
      <vt:lpstr>Non-Lattice Transitive Policies</vt:lpstr>
      <vt:lpstr>Confidentiality Policy Model</vt:lpstr>
      <vt:lpstr>Confinement Flow Model</vt:lpstr>
      <vt:lpstr>Assumptions, etc.</vt:lpstr>
      <vt:lpstr>Example 1</vt:lpstr>
      <vt:lpstr>Example 2</vt:lpstr>
      <vt:lpstr>Transitive Non-Lattice Policies</vt:lpstr>
      <vt:lpstr>In Detail …</vt:lpstr>
      <vt:lpstr>And the Policy Is …</vt:lpstr>
      <vt:lpstr>Nontransitive Flow Policies</vt:lpstr>
      <vt:lpstr>Information Flow</vt:lpstr>
      <vt:lpstr>Transforming Into Lattice</vt:lpstr>
      <vt:lpstr>Dual Mapping</vt:lpstr>
      <vt:lpstr>Theorem</vt:lpstr>
      <vt:lpstr>Information Flow Requirements</vt:lpstr>
      <vt:lpstr>Revisit Government Example</vt:lpstr>
      <vt:lpstr>Dual Mapping of R</vt:lpstr>
      <vt:lpstr>confine</vt:lpstr>
      <vt:lpstr>And the Flow Relations Are …</vt:lpstr>
      <vt:lpstr>Analysis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90</cp:revision>
  <dcterms:created xsi:type="dcterms:W3CDTF">2018-10-24T07:20:13Z</dcterms:created>
  <dcterms:modified xsi:type="dcterms:W3CDTF">2023-02-28T19:30:59Z</dcterms:modified>
</cp:coreProperties>
</file>